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3" r:id="rId3"/>
    <p:sldId id="264" r:id="rId4"/>
    <p:sldId id="257" r:id="rId5"/>
    <p:sldId id="259" r:id="rId6"/>
    <p:sldId id="542" r:id="rId7"/>
    <p:sldId id="536" r:id="rId8"/>
    <p:sldId id="543" r:id="rId9"/>
    <p:sldId id="540" r:id="rId10"/>
    <p:sldId id="267" r:id="rId11"/>
    <p:sldId id="450" r:id="rId12"/>
    <p:sldId id="559" r:id="rId13"/>
    <p:sldId id="456" r:id="rId14"/>
    <p:sldId id="544" r:id="rId15"/>
    <p:sldId id="547" r:id="rId16"/>
    <p:sldId id="535" r:id="rId17"/>
    <p:sldId id="512" r:id="rId18"/>
    <p:sldId id="485" r:id="rId19"/>
    <p:sldId id="269" r:id="rId20"/>
    <p:sldId id="545" r:id="rId21"/>
    <p:sldId id="258" r:id="rId22"/>
    <p:sldId id="541" r:id="rId23"/>
    <p:sldId id="261" r:id="rId24"/>
    <p:sldId id="356" r:id="rId25"/>
    <p:sldId id="263" r:id="rId26"/>
    <p:sldId id="539" r:id="rId27"/>
    <p:sldId id="546" r:id="rId28"/>
    <p:sldId id="265" r:id="rId29"/>
    <p:sldId id="266" r:id="rId30"/>
    <p:sldId id="549" r:id="rId31"/>
    <p:sldId id="271" r:id="rId32"/>
    <p:sldId id="270" r:id="rId33"/>
    <p:sldId id="548" r:id="rId34"/>
    <p:sldId id="551" r:id="rId35"/>
    <p:sldId id="27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6821" autoAdjust="0"/>
  </p:normalViewPr>
  <p:slideViewPr>
    <p:cSldViewPr snapToGrid="0">
      <p:cViewPr varScale="1">
        <p:scale>
          <a:sx n="62" d="100"/>
          <a:sy n="62" d="100"/>
        </p:scale>
        <p:origin x="17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5102128082634045"/>
          <c:y val="0.13890281222150486"/>
          <c:w val="0.50232654222435047"/>
          <c:h val="0.79859723905099655"/>
        </c:manualLayout>
      </c:layout>
      <c:pieChart>
        <c:varyColors val="1"/>
        <c:ser>
          <c:idx val="0"/>
          <c:order val="0"/>
          <c:tx>
            <c:strRef>
              <c:f>Sheet1!$B$1</c:f>
              <c:strCache>
                <c:ptCount val="1"/>
                <c:pt idx="0">
                  <c:v>Agency Distribution</c:v>
                </c:pt>
              </c:strCache>
            </c:strRef>
          </c:tx>
          <c:dPt>
            <c:idx val="0"/>
            <c:bubble3D val="0"/>
            <c:spPr>
              <a:solidFill>
                <a:schemeClr val="accent5">
                  <a:shade val="50000"/>
                </a:schemeClr>
              </a:solidFill>
              <a:ln>
                <a:noFill/>
              </a:ln>
              <a:effectLst/>
            </c:spPr>
            <c:extLst>
              <c:ext xmlns:c16="http://schemas.microsoft.com/office/drawing/2014/chart" uri="{C3380CC4-5D6E-409C-BE32-E72D297353CC}">
                <c16:uniqueId val="{00000001-83EB-474E-A62E-B4339DA896DF}"/>
              </c:ext>
            </c:extLst>
          </c:dPt>
          <c:dPt>
            <c:idx val="1"/>
            <c:bubble3D val="0"/>
            <c:spPr>
              <a:solidFill>
                <a:schemeClr val="accent5">
                  <a:shade val="70000"/>
                </a:schemeClr>
              </a:solidFill>
              <a:ln>
                <a:noFill/>
              </a:ln>
              <a:effectLst/>
            </c:spPr>
            <c:extLst>
              <c:ext xmlns:c16="http://schemas.microsoft.com/office/drawing/2014/chart" uri="{C3380CC4-5D6E-409C-BE32-E72D297353CC}">
                <c16:uniqueId val="{00000003-83EB-474E-A62E-B4339DA896DF}"/>
              </c:ext>
            </c:extLst>
          </c:dPt>
          <c:dPt>
            <c:idx val="2"/>
            <c:bubble3D val="0"/>
            <c:spPr>
              <a:solidFill>
                <a:schemeClr val="accent5">
                  <a:shade val="90000"/>
                </a:schemeClr>
              </a:solidFill>
              <a:ln>
                <a:noFill/>
              </a:ln>
              <a:effectLst/>
            </c:spPr>
            <c:extLst>
              <c:ext xmlns:c16="http://schemas.microsoft.com/office/drawing/2014/chart" uri="{C3380CC4-5D6E-409C-BE32-E72D297353CC}">
                <c16:uniqueId val="{00000005-83EB-474E-A62E-B4339DA896DF}"/>
              </c:ext>
            </c:extLst>
          </c:dPt>
          <c:dPt>
            <c:idx val="3"/>
            <c:bubble3D val="0"/>
            <c:spPr>
              <a:solidFill>
                <a:schemeClr val="accent5">
                  <a:tint val="90000"/>
                </a:schemeClr>
              </a:solidFill>
              <a:ln>
                <a:noFill/>
              </a:ln>
              <a:effectLst/>
            </c:spPr>
            <c:extLst>
              <c:ext xmlns:c16="http://schemas.microsoft.com/office/drawing/2014/chart" uri="{C3380CC4-5D6E-409C-BE32-E72D297353CC}">
                <c16:uniqueId val="{00000007-83EB-474E-A62E-B4339DA896DF}"/>
              </c:ext>
            </c:extLst>
          </c:dPt>
          <c:dPt>
            <c:idx val="4"/>
            <c:bubble3D val="0"/>
            <c:spPr>
              <a:solidFill>
                <a:schemeClr val="accent5">
                  <a:tint val="70000"/>
                </a:schemeClr>
              </a:solidFill>
              <a:ln>
                <a:noFill/>
              </a:ln>
              <a:effectLst/>
            </c:spPr>
            <c:extLst>
              <c:ext xmlns:c16="http://schemas.microsoft.com/office/drawing/2014/chart" uri="{C3380CC4-5D6E-409C-BE32-E72D297353CC}">
                <c16:uniqueId val="{00000009-83EB-474E-A62E-B4339DA896DF}"/>
              </c:ext>
            </c:extLst>
          </c:dPt>
          <c:dPt>
            <c:idx val="5"/>
            <c:bubble3D val="0"/>
            <c:spPr>
              <a:solidFill>
                <a:schemeClr val="accent5">
                  <a:tint val="50000"/>
                </a:schemeClr>
              </a:solidFill>
              <a:ln>
                <a:noFill/>
              </a:ln>
              <a:effectLst/>
            </c:spPr>
            <c:extLst>
              <c:ext xmlns:c16="http://schemas.microsoft.com/office/drawing/2014/chart" uri="{C3380CC4-5D6E-409C-BE32-E72D297353CC}">
                <c16:uniqueId val="{0000000B-83EB-474E-A62E-B4339DA896DF}"/>
              </c:ext>
            </c:extLst>
          </c:dPt>
          <c:dLbls>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83EB-474E-A62E-B4339DA896DF}"/>
                </c:ext>
              </c:extLst>
            </c:dLbl>
            <c:dLbl>
              <c:idx val="4"/>
              <c:layout>
                <c:manualLayout>
                  <c:x val="-0.13289723137003168"/>
                  <c:y val="-0.1675560736584857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EB-474E-A62E-B4339DA896DF}"/>
                </c:ext>
              </c:extLst>
            </c:dLbl>
            <c:dLbl>
              <c:idx val="5"/>
              <c:layout>
                <c:manualLayout>
                  <c:x val="0.2105650576957015"/>
                  <c:y val="-1.004530848408132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EB-474E-A62E-B4339DA896D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Sheet1!$A$2:$A$7</c:f>
              <c:strCache>
                <c:ptCount val="6"/>
                <c:pt idx="0">
                  <c:v>Jumbo $10M+</c:v>
                </c:pt>
                <c:pt idx="1">
                  <c:v>Large $2.5-$9.9M</c:v>
                </c:pt>
                <c:pt idx="2">
                  <c:v>Medium-Large $1.25M - $2.49M</c:v>
                </c:pt>
                <c:pt idx="3">
                  <c:v>Medium $500K - $1.249M</c:v>
                </c:pt>
                <c:pt idx="4">
                  <c:v>Medium-Small $150K - $499K</c:v>
                </c:pt>
                <c:pt idx="5">
                  <c:v>Small &lt;$150K</c:v>
                </c:pt>
              </c:strCache>
            </c:strRef>
          </c:cat>
          <c:val>
            <c:numRef>
              <c:f>Sheet1!$B$2:$B$7</c:f>
              <c:numCache>
                <c:formatCode>0.0%</c:formatCode>
                <c:ptCount val="6"/>
                <c:pt idx="0">
                  <c:v>0.02</c:v>
                </c:pt>
                <c:pt idx="1">
                  <c:v>7.9000000000000001E-2</c:v>
                </c:pt>
                <c:pt idx="2">
                  <c:v>7.8E-2</c:v>
                </c:pt>
                <c:pt idx="3">
                  <c:v>0.22500000000000001</c:v>
                </c:pt>
                <c:pt idx="4">
                  <c:v>0.253</c:v>
                </c:pt>
                <c:pt idx="5">
                  <c:v>0.34599999999999997</c:v>
                </c:pt>
              </c:numCache>
            </c:numRef>
          </c:val>
          <c:extLst>
            <c:ext xmlns:c16="http://schemas.microsoft.com/office/drawing/2014/chart" uri="{C3380CC4-5D6E-409C-BE32-E72D297353CC}">
              <c16:uniqueId val="{0000000C-83EB-474E-A62E-B4339DA896DF}"/>
            </c:ext>
          </c:extLst>
        </c:ser>
        <c:dLbls>
          <c:showLegendKey val="0"/>
          <c:showVal val="1"/>
          <c:showCatName val="1"/>
          <c:showSerName val="0"/>
          <c:showPercent val="0"/>
          <c:showBubbleSize val="0"/>
          <c:showLeaderLines val="1"/>
        </c:dLbls>
        <c:firstSliceAng val="325"/>
      </c:pieChart>
      <c:spPr>
        <a:noFill/>
        <a:ln w="25400">
          <a:noFill/>
        </a:ln>
        <a:effectLst/>
      </c:spPr>
    </c:plotArea>
    <c:plotVisOnly val="1"/>
    <c:dispBlanksAs val="zero"/>
    <c:showDLblsOverMax val="0"/>
  </c:chart>
  <c:spPr>
    <a:noFill/>
    <a:ln w="6350" cap="flat" cmpd="sng" algn="ctr">
      <a:noFill/>
      <a:prstDash val="solid"/>
      <a:miter lim="800000"/>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7FB1C-8CFD-406E-8EE2-9AED0FD91367}" type="datetimeFigureOut">
              <a:rPr lang="en-US" smtClean="0"/>
              <a:t>4/12/2019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5155A-0D98-4540-A3DC-7D7CE2ABB5D5}" type="slidenum">
              <a:rPr lang="en-US" smtClean="0"/>
              <a:t>‹#›</a:t>
            </a:fld>
            <a:endParaRPr lang="en-US"/>
          </a:p>
        </p:txBody>
      </p:sp>
    </p:spTree>
    <p:extLst>
      <p:ext uri="{BB962C8B-B14F-4D97-AF65-F5344CB8AC3E}">
        <p14:creationId xmlns:p14="http://schemas.microsoft.com/office/powerpoint/2010/main" val="286847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scott.kneeland@iiaba.ne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choosing to learn more about the Big “I” </a:t>
            </a:r>
          </a:p>
          <a:p>
            <a:r>
              <a:rPr lang="en-US" dirty="0"/>
              <a:t>We are built by independent agents, for independent agents by the power of volunteers and professional national, state and local staffs. </a:t>
            </a:r>
          </a:p>
          <a:p>
            <a:r>
              <a:rPr lang="en-US" dirty="0"/>
              <a:t>We are about 23,000 independent agency locations strong and we represent about 250,000 professionals. </a:t>
            </a: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1</a:t>
            </a:fld>
            <a:endParaRPr lang="en-US"/>
          </a:p>
        </p:txBody>
      </p:sp>
    </p:spTree>
    <p:extLst>
      <p:ext uri="{BB962C8B-B14F-4D97-AF65-F5344CB8AC3E}">
        <p14:creationId xmlns:p14="http://schemas.microsoft.com/office/powerpoint/2010/main" val="109864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in it’s 25</a:t>
            </a:r>
            <a:r>
              <a:rPr lang="en-US" baseline="30000" dirty="0"/>
              <a:t>th</a:t>
            </a:r>
            <a:r>
              <a:rPr lang="en-US" dirty="0"/>
              <a:t> year, the Big “I’ Best Practices  study provides benchmarks to help agencies in any revenue category. </a:t>
            </a:r>
          </a:p>
          <a:p>
            <a:r>
              <a:rPr lang="en-US" dirty="0"/>
              <a:t>The complete study is available, as well as tool kits and free webinars. </a:t>
            </a:r>
          </a:p>
          <a:p>
            <a:endParaRPr lang="en-US" dirty="0"/>
          </a:p>
          <a:p>
            <a:r>
              <a:rPr lang="en-US" dirty="0"/>
              <a:t>Find a comparison spreadsheet online at </a:t>
            </a:r>
            <a:r>
              <a:rPr lang="en-US" dirty="0" err="1"/>
              <a:t>indpendentagent.com</a:t>
            </a:r>
            <a:r>
              <a:rPr lang="en-US" dirty="0"/>
              <a:t>/</a:t>
            </a:r>
            <a:r>
              <a:rPr lang="en-US" dirty="0" err="1"/>
              <a:t>bestpractices</a:t>
            </a:r>
            <a:r>
              <a:rPr lang="en-US" dirty="0"/>
              <a:t> and find where you excel and areas of opportunity. </a:t>
            </a:r>
          </a:p>
          <a:p>
            <a:endParaRPr lang="en-US" dirty="0"/>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10</a:t>
            </a:fld>
            <a:endParaRPr lang="en-US"/>
          </a:p>
        </p:txBody>
      </p:sp>
    </p:spTree>
    <p:extLst>
      <p:ext uri="{BB962C8B-B14F-4D97-AF65-F5344CB8AC3E}">
        <p14:creationId xmlns:p14="http://schemas.microsoft.com/office/powerpoint/2010/main" val="56415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The DIY Hiring Toolkit </a:t>
            </a:r>
            <a:r>
              <a:rPr lang="en-US" sz="1200" dirty="0"/>
              <a:t>is series of insurance industry-specific PDF guidebooks which coach users through finding, interviewing and hiring the right candidates. </a:t>
            </a:r>
          </a:p>
          <a:p>
            <a:r>
              <a:rPr lang="en-US" sz="1200" dirty="0"/>
              <a:t>Can be edited for individual agency use</a:t>
            </a:r>
          </a:p>
          <a:p>
            <a:pPr marL="0" indent="0">
              <a:buNone/>
            </a:pPr>
            <a:endParaRPr lang="en-US" sz="1200" dirty="0"/>
          </a:p>
          <a:p>
            <a:pPr marL="0" indent="0">
              <a:buNone/>
            </a:pPr>
            <a:r>
              <a:rPr lang="en-US" sz="1200" dirty="0"/>
              <a:t>There are versions for CSRs and Producers, both personal and commercial lines.  </a:t>
            </a:r>
          </a:p>
          <a:p>
            <a:r>
              <a:rPr lang="en-US" sz="1200" dirty="0"/>
              <a:t>Included are sample job ads, offer letters, onboarding guides, employment applications, etc.</a:t>
            </a:r>
          </a:p>
          <a:p>
            <a:endParaRPr lang="en-US" dirty="0"/>
          </a:p>
          <a:p>
            <a:r>
              <a:rPr lang="en-US" dirty="0" err="1"/>
              <a:t>IIABA</a:t>
            </a:r>
            <a:r>
              <a:rPr lang="en-US" dirty="0"/>
              <a:t> has partnered with </a:t>
            </a:r>
            <a:r>
              <a:rPr lang="en-US" dirty="0" err="1"/>
              <a:t>IdealTraits</a:t>
            </a:r>
            <a:r>
              <a:rPr lang="en-US" dirty="0"/>
              <a:t>, online job recruiting program developed  in 2012 by two successful Allstate “exclusive” agents </a:t>
            </a:r>
          </a:p>
          <a:p>
            <a:r>
              <a:rPr lang="en-US" dirty="0"/>
              <a:t>It has been used and perfected by over 3000 Allstate agencies nationwide and has attracted over 1.25 million applicants</a:t>
            </a:r>
          </a:p>
          <a:p>
            <a:r>
              <a:rPr lang="en-US" dirty="0"/>
              <a:t>It is specific to the “insurance agency” niche</a:t>
            </a:r>
          </a:p>
          <a:p>
            <a:r>
              <a:rPr lang="en-US" dirty="0"/>
              <a:t>It is mobile-ready, as 85% of job applicants today apply using their mobile devices</a:t>
            </a:r>
          </a:p>
          <a:p>
            <a:r>
              <a:rPr lang="en-US" dirty="0"/>
              <a:t>It is based on a series of  short assessments that help identify a potential employee’s motivation, structure, persuasiveness, and compliance.</a:t>
            </a:r>
          </a:p>
          <a:p>
            <a:r>
              <a:rPr lang="en-US" dirty="0"/>
              <a:t>It uses the algorithms and ranking parameters created by INDEED, one of the largest and most used job boards online today, to ensure that the content of the job ads placed are seen on the first page of search results.</a:t>
            </a:r>
          </a:p>
          <a:p>
            <a:endParaRPr lang="en-US" dirty="0"/>
          </a:p>
        </p:txBody>
      </p:sp>
      <p:sp>
        <p:nvSpPr>
          <p:cNvPr id="4" name="Slide Number Placeholder 3"/>
          <p:cNvSpPr>
            <a:spLocks noGrp="1"/>
          </p:cNvSpPr>
          <p:nvPr>
            <p:ph type="sldNum" sz="quarter" idx="5"/>
          </p:nvPr>
        </p:nvSpPr>
        <p:spPr/>
        <p:txBody>
          <a:bodyPr/>
          <a:lstStyle/>
          <a:p>
            <a:fld id="{73B5FDFF-2601-4D69-AFA4-512324048E0C}" type="slidenum">
              <a:rPr lang="en-US" smtClean="0"/>
              <a:t>11</a:t>
            </a:fld>
            <a:endParaRPr lang="en-US"/>
          </a:p>
        </p:txBody>
      </p:sp>
    </p:spTree>
    <p:extLst>
      <p:ext uri="{BB962C8B-B14F-4D97-AF65-F5344CB8AC3E}">
        <p14:creationId xmlns:p14="http://schemas.microsoft.com/office/powerpoint/2010/main" val="3908534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5FDFF-2601-4D69-AFA4-512324048E0C}" type="slidenum">
              <a:rPr lang="en-US" smtClean="0"/>
              <a:t>12</a:t>
            </a:fld>
            <a:endParaRPr lang="en-US"/>
          </a:p>
        </p:txBody>
      </p:sp>
    </p:spTree>
    <p:extLst>
      <p:ext uri="{BB962C8B-B14F-4D97-AF65-F5344CB8AC3E}">
        <p14:creationId xmlns:p14="http://schemas.microsoft.com/office/powerpoint/2010/main" val="383865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things ACT recently tackled for the independent agency system that may help you as you continue your journey in the independent agency system. </a:t>
            </a:r>
          </a:p>
        </p:txBody>
      </p:sp>
      <p:sp>
        <p:nvSpPr>
          <p:cNvPr id="4" name="Slide Number Placeholder 3"/>
          <p:cNvSpPr>
            <a:spLocks noGrp="1"/>
          </p:cNvSpPr>
          <p:nvPr>
            <p:ph type="sldNum" sz="quarter" idx="5"/>
          </p:nvPr>
        </p:nvSpPr>
        <p:spPr/>
        <p:txBody>
          <a:bodyPr/>
          <a:lstStyle/>
          <a:p>
            <a:fld id="{ADD5155A-0D98-4540-A3DC-7D7CE2ABB5D5}" type="slidenum">
              <a:rPr lang="en-US" smtClean="0"/>
              <a:t>14</a:t>
            </a:fld>
            <a:endParaRPr lang="en-US"/>
          </a:p>
        </p:txBody>
      </p:sp>
    </p:spTree>
    <p:extLst>
      <p:ext uri="{BB962C8B-B14F-4D97-AF65-F5344CB8AC3E}">
        <p14:creationId xmlns:p14="http://schemas.microsoft.com/office/powerpoint/2010/main" val="184926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part of an organization that did the brand building for you or you are a new agency that wants to be part of a nationwide brand, Trusted Choice is for you!</a:t>
            </a:r>
          </a:p>
          <a:p>
            <a:endParaRPr lang="en-US" dirty="0"/>
          </a:p>
          <a:p>
            <a:r>
              <a:rPr lang="en-US" dirty="0"/>
              <a:t>Trusted Choice is the consumer brand for independent agents and we provide customizable design materials to help enhance your agency branding. We create campaigns based on agent needs and consumer trends to help you reach the clients you want and our designers do the heavy lift. </a:t>
            </a:r>
          </a:p>
          <a:p>
            <a:r>
              <a:rPr lang="en-US" dirty="0"/>
              <a:t>Add to that national marketing and a relationship with Make-A-Wish  and we are position independent agents in the best light to grow as the trusted insurance experts in communities nationwide. </a:t>
            </a:r>
          </a:p>
          <a:p>
            <a:endParaRPr lang="en-US" dirty="0"/>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15</a:t>
            </a:fld>
            <a:endParaRPr lang="en-US"/>
          </a:p>
        </p:txBody>
      </p:sp>
    </p:spTree>
    <p:extLst>
      <p:ext uri="{BB962C8B-B14F-4D97-AF65-F5344CB8AC3E}">
        <p14:creationId xmlns:p14="http://schemas.microsoft.com/office/powerpoint/2010/main" val="365146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 Resources Video – direct embed</a:t>
            </a:r>
          </a:p>
        </p:txBody>
      </p:sp>
      <p:sp>
        <p:nvSpPr>
          <p:cNvPr id="4" name="Slide Number Placeholder 3"/>
          <p:cNvSpPr>
            <a:spLocks noGrp="1"/>
          </p:cNvSpPr>
          <p:nvPr>
            <p:ph type="sldNum" sz="quarter" idx="5"/>
          </p:nvPr>
        </p:nvSpPr>
        <p:spPr/>
        <p:txBody>
          <a:bodyPr/>
          <a:lstStyle/>
          <a:p>
            <a:fld id="{ADD5155A-0D98-4540-A3DC-7D7CE2ABB5D5}" type="slidenum">
              <a:rPr lang="en-US" smtClean="0"/>
              <a:t>16</a:t>
            </a:fld>
            <a:endParaRPr lang="en-US"/>
          </a:p>
        </p:txBody>
      </p:sp>
    </p:spTree>
    <p:extLst>
      <p:ext uri="{BB962C8B-B14F-4D97-AF65-F5344CB8AC3E}">
        <p14:creationId xmlns:p14="http://schemas.microsoft.com/office/powerpoint/2010/main" val="397643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training, including classes on advertising, customer service training and more. </a:t>
            </a:r>
          </a:p>
          <a:p>
            <a:r>
              <a:rPr lang="en-US" dirty="0"/>
              <a:t>We have tons of content to share that can be customized  for free by one of our designers with your agencies contact information and logo. You’ll find ads, social media graphics, videos and much more. Chose what will work with your audience and let us do the heavy lifting. </a:t>
            </a:r>
          </a:p>
          <a:p>
            <a:endParaRPr lang="en-US" dirty="0"/>
          </a:p>
          <a:p>
            <a:r>
              <a:rPr lang="en-US" dirty="0"/>
              <a:t>and  we also have a reimbursement program to help offset expenses. </a:t>
            </a:r>
          </a:p>
        </p:txBody>
      </p:sp>
      <p:sp>
        <p:nvSpPr>
          <p:cNvPr id="4" name="Slide Number Placeholder 3"/>
          <p:cNvSpPr>
            <a:spLocks noGrp="1"/>
          </p:cNvSpPr>
          <p:nvPr>
            <p:ph type="sldNum" sz="quarter" idx="5"/>
          </p:nvPr>
        </p:nvSpPr>
        <p:spPr/>
        <p:txBody>
          <a:bodyPr/>
          <a:lstStyle/>
          <a:p>
            <a:fld id="{ADD5155A-0D98-4540-A3DC-7D7CE2ABB5D5}" type="slidenum">
              <a:rPr lang="en-US" smtClean="0"/>
              <a:t>17</a:t>
            </a:fld>
            <a:endParaRPr lang="en-US"/>
          </a:p>
        </p:txBody>
      </p:sp>
    </p:spTree>
    <p:extLst>
      <p:ext uri="{BB962C8B-B14F-4D97-AF65-F5344CB8AC3E}">
        <p14:creationId xmlns:p14="http://schemas.microsoft.com/office/powerpoint/2010/main" val="402793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digital review consists of multiple parts, first our team does a thorough analysis of your website and social channels which I will explain more later on offering a report and resources of how to find more information or easy tools to implement to assist you in enhancing your website as well as we offer a one –on –one review call to discuss your review and clarify any information. We have also added services to provide a custom designed Facebook cover image with your brand if you like as well.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713962-8895-7E40-AA08-C7FA6785E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237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agents talk about the challenges of finding the right recruits and the Big “I” works to help you find and retain the right staff by reaching young people, teaching them about careers in insurance and creating a community for young and diverse professionals to excel in our industry. </a:t>
            </a: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19</a:t>
            </a:fld>
            <a:endParaRPr lang="en-US"/>
          </a:p>
        </p:txBody>
      </p:sp>
    </p:spTree>
    <p:extLst>
      <p:ext uri="{BB962C8B-B14F-4D97-AF65-F5344CB8AC3E}">
        <p14:creationId xmlns:p14="http://schemas.microsoft.com/office/powerpoint/2010/main" val="689583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story about one of our many agents who found the right professional with the help of the Big “I”. </a:t>
            </a:r>
          </a:p>
        </p:txBody>
      </p:sp>
      <p:sp>
        <p:nvSpPr>
          <p:cNvPr id="4" name="Slide Number Placeholder 3"/>
          <p:cNvSpPr>
            <a:spLocks noGrp="1"/>
          </p:cNvSpPr>
          <p:nvPr>
            <p:ph type="sldNum" sz="quarter" idx="5"/>
          </p:nvPr>
        </p:nvSpPr>
        <p:spPr/>
        <p:txBody>
          <a:bodyPr/>
          <a:lstStyle/>
          <a:p>
            <a:fld id="{ADD5155A-0D98-4540-A3DC-7D7CE2ABB5D5}" type="slidenum">
              <a:rPr lang="en-US" smtClean="0"/>
              <a:t>20</a:t>
            </a:fld>
            <a:endParaRPr lang="en-US"/>
          </a:p>
        </p:txBody>
      </p:sp>
    </p:spTree>
    <p:extLst>
      <p:ext uri="{BB962C8B-B14F-4D97-AF65-F5344CB8AC3E}">
        <p14:creationId xmlns:p14="http://schemas.microsoft.com/office/powerpoint/2010/main" val="173107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Big “I” Independent Agency associations employ </a:t>
            </a:r>
            <a:r>
              <a:rPr lang="en-US"/>
              <a:t>about 600 staff nationwide and  </a:t>
            </a:r>
            <a:r>
              <a:rPr lang="en-US" dirty="0"/>
              <a:t>is powered by countless volunteers just like you.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key areas of focus include: </a:t>
            </a:r>
          </a:p>
          <a:p>
            <a:endParaRPr lang="en-US" dirty="0"/>
          </a:p>
          <a:p>
            <a:r>
              <a:rPr lang="en-US" dirty="0"/>
              <a:t>With our size and reach, we are the brand for independent agents– Trusted Choice. This grassroots consumer brand backed by national marketing experts, advertising, cause-marketing and tons of free resources makes it easy to show your unique value to consumers. </a:t>
            </a:r>
          </a:p>
          <a:p>
            <a:r>
              <a:rPr lang="en-US" dirty="0"/>
              <a:t>Strengthening the independent agency channel with operational strategies, education and benchmarking resources. </a:t>
            </a:r>
          </a:p>
          <a:p>
            <a:r>
              <a:rPr lang="en-US" dirty="0"/>
              <a:t>Protecting the independent agency system from legislation and regulations that aren’t good for business</a:t>
            </a:r>
          </a:p>
          <a:p>
            <a:r>
              <a:rPr lang="en-US" dirty="0"/>
              <a:t>Providing access to insurance products that help you increase  the number of clients and products you can offer</a:t>
            </a:r>
          </a:p>
          <a:p>
            <a:r>
              <a:rPr lang="en-US" dirty="0"/>
              <a:t>Technical expertise, insurance is technical, but the magic happens with relationships we help you with tons of technical training, content and access to the nation’s leading experts. </a:t>
            </a:r>
          </a:p>
        </p:txBody>
      </p:sp>
      <p:sp>
        <p:nvSpPr>
          <p:cNvPr id="4" name="Slide Number Placeholder 3"/>
          <p:cNvSpPr>
            <a:spLocks noGrp="1"/>
          </p:cNvSpPr>
          <p:nvPr>
            <p:ph type="sldNum" sz="quarter" idx="5"/>
          </p:nvPr>
        </p:nvSpPr>
        <p:spPr/>
        <p:txBody>
          <a:bodyPr/>
          <a:lstStyle/>
          <a:p>
            <a:fld id="{ADD5155A-0D98-4540-A3DC-7D7CE2ABB5D5}" type="slidenum">
              <a:rPr lang="en-US" smtClean="0"/>
              <a:t>2</a:t>
            </a:fld>
            <a:endParaRPr lang="en-US"/>
          </a:p>
        </p:txBody>
      </p:sp>
    </p:spTree>
    <p:extLst>
      <p:ext uri="{BB962C8B-B14F-4D97-AF65-F5344CB8AC3E}">
        <p14:creationId xmlns:p14="http://schemas.microsoft.com/office/powerpoint/2010/main" val="4183527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Carrier appointments may be new to you and the Big “I” can help you put your best foot forward. We also provide access to markets that will help you serve your clients the best. </a:t>
            </a:r>
          </a:p>
          <a:p>
            <a:endParaRPr lang="en-US" dirty="0"/>
          </a:p>
          <a:p>
            <a:r>
              <a:rPr lang="en-US" dirty="0"/>
              <a:t>We are going to walk through a couple solutions to help you with market access</a:t>
            </a:r>
          </a:p>
          <a:p>
            <a:endParaRPr lang="en-US" dirty="0"/>
          </a:p>
          <a:p>
            <a:r>
              <a:rPr lang="en-US" dirty="0"/>
              <a:t>Our market access program, Big “I” markets and we’ll take a bit of a deeper dive into one our new products just to give you a taste of what we offer. </a:t>
            </a:r>
          </a:p>
          <a:p>
            <a:endParaRPr lang="en-US" dirty="0"/>
          </a:p>
          <a:p>
            <a:r>
              <a:rPr lang="en-US" dirty="0"/>
              <a:t>We will also talk about training we offer to help you gain more appointments</a:t>
            </a:r>
          </a:p>
          <a:p>
            <a:endParaRPr lang="en-US" dirty="0"/>
          </a:p>
          <a:p>
            <a:r>
              <a:rPr lang="en-US" dirty="0"/>
              <a:t>Finally we’ll talk about our office of general council helps provides reviews of agency carrier agreements to help independent agents. </a:t>
            </a:r>
          </a:p>
          <a:p>
            <a:endParaRPr lang="en-US" dirty="0"/>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21</a:t>
            </a:fld>
            <a:endParaRPr lang="en-US"/>
          </a:p>
        </p:txBody>
      </p:sp>
    </p:spTree>
    <p:extLst>
      <p:ext uri="{BB962C8B-B14F-4D97-AF65-F5344CB8AC3E}">
        <p14:creationId xmlns:p14="http://schemas.microsoft.com/office/powerpoint/2010/main" val="1534821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Big “I” markets makes it easy to try new markets and meet the needs of clients.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Big "I" Markets​ is an online market access system available exclusively to Big "I" members featuring no fees, no volume commitments and competitive commissions, along with ownership of expirations. There is no special software needed beyond basic Internet service, and products range from affluent homeowners to bonds to small business cyber liability and special event coverage. Learn more and register at </a:t>
            </a:r>
            <a:r>
              <a:rPr lang="en-US" altLang="en-US" dirty="0" err="1">
                <a:latin typeface="Arial" panose="020B0604020202020204" pitchFamily="34" charset="0"/>
              </a:rPr>
              <a:t>www.bigimarkets.com</a:t>
            </a: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22</a:t>
            </a:fld>
            <a:endParaRPr lang="en-US"/>
          </a:p>
        </p:txBody>
      </p:sp>
    </p:spTree>
    <p:extLst>
      <p:ext uri="{BB962C8B-B14F-4D97-AF65-F5344CB8AC3E}">
        <p14:creationId xmlns:p14="http://schemas.microsoft.com/office/powerpoint/2010/main" val="141055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Here are some examples</a:t>
            </a:r>
            <a:r>
              <a:rPr lang="en-US" altLang="en-US" baseline="0" dirty="0">
                <a:latin typeface="Arial" panose="020B0604020202020204" pitchFamily="34" charset="0"/>
              </a:rPr>
              <a:t> of products you can find available at </a:t>
            </a:r>
            <a:r>
              <a:rPr lang="en-US" altLang="en-US" dirty="0" err="1">
                <a:latin typeface="Arial" panose="020B0604020202020204" pitchFamily="34" charset="0"/>
              </a:rPr>
              <a:t>bigimarkets.com</a:t>
            </a:r>
            <a:r>
              <a:rPr lang="en-US" altLang="en-US" dirty="0">
                <a:latin typeface="Arial" panose="020B0604020202020204" pitchFamily="34" charset="0"/>
              </a:rPr>
              <a:t>. New markets are being added</a:t>
            </a:r>
            <a:r>
              <a:rPr lang="en-US" altLang="en-US" baseline="0" dirty="0">
                <a:latin typeface="Arial" panose="020B0604020202020204" pitchFamily="34" charset="0"/>
              </a:rPr>
              <a:t> all the time in response to member needs.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23</a:t>
            </a:fld>
            <a:endParaRPr lang="en-US"/>
          </a:p>
        </p:txBody>
      </p:sp>
    </p:spTree>
    <p:extLst>
      <p:ext uri="{BB962C8B-B14F-4D97-AF65-F5344CB8AC3E}">
        <p14:creationId xmlns:p14="http://schemas.microsoft.com/office/powerpoint/2010/main" val="138493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i="1" kern="1200" dirty="0">
                <a:solidFill>
                  <a:schemeClr val="tx1"/>
                </a:solidFill>
                <a:effectLst/>
                <a:latin typeface="+mn-lt"/>
                <a:ea typeface="+mn-ea"/>
                <a:cs typeface="+mn-cs"/>
              </a:rPr>
              <a:t>Here’s a deeper dive into one of the products we have on Big “I” Markets. Through our partnership with Coalition, we provide Big “I” Members with direct access to quoting and binding for small- to mid-size business cyber liability in less than four minutes. Big “I” members work directly with Coalition’s cyber security experts and underwriters.  In addition to providing a comprehensive policy, all policyholders receive a free suite of cyber security tools to help them become less vulnerable to a cyber attack.  </a:t>
            </a:r>
            <a:br>
              <a:rPr lang="en-US" sz="1200" i="1" kern="1200" dirty="0">
                <a:solidFill>
                  <a:schemeClr val="tx1"/>
                </a:solidFill>
                <a:effectLst/>
                <a:latin typeface="+mn-lt"/>
                <a:ea typeface="+mn-ea"/>
                <a:cs typeface="+mn-cs"/>
              </a:rPr>
            </a:b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Coalition’s team of security and insurance experts are available as a pre-breach resource to help implement security and loss controls, all at no additional cost.  This product can be written for risks under $250M in revenue that do not fall within these four categories: Casinos, Adult Entertainment, Data Aggregators &amp; Payment Processors.  Limits up to $10M are available and the minimum premium is $25.  Find it at </a:t>
            </a:r>
            <a:r>
              <a:rPr lang="en-US" sz="1200" i="1" kern="1200" dirty="0" err="1">
                <a:solidFill>
                  <a:schemeClr val="tx1"/>
                </a:solidFill>
                <a:effectLst/>
                <a:latin typeface="+mn-lt"/>
                <a:ea typeface="+mn-ea"/>
                <a:cs typeface="+mn-cs"/>
              </a:rPr>
              <a:t>bigimarkets.com</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5C3817E-23B8-49D1-A21F-9921A12C812B}" type="slidenum">
              <a:rPr lang="en-US" altLang="en-US" smtClean="0"/>
              <a:pPr>
                <a:spcBef>
                  <a:spcPct val="0"/>
                </a:spcBef>
              </a:pPr>
              <a:t>24</a:t>
            </a:fld>
            <a:endParaRPr lang="en-US" altLang="en-US"/>
          </a:p>
        </p:txBody>
      </p:sp>
    </p:spTree>
    <p:extLst>
      <p:ext uri="{BB962C8B-B14F-4D97-AF65-F5344CB8AC3E}">
        <p14:creationId xmlns:p14="http://schemas.microsoft.com/office/powerpoint/2010/main" val="79750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when you are ready to make new carrier appointments we have training that will walk agency owners and future owners through the process.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Over the past few years, the Big "I" Diversity Task Force has met with agency owners from across the country to learn about the challenges they face within their businesses. One of the main obstacles voiced was the inability to gain appointments with top carriers—which paved the way for the new four-part </a:t>
            </a:r>
            <a:r>
              <a:rPr lang="en-US" sz="1200" b="1" i="0" kern="1200" dirty="0">
                <a:solidFill>
                  <a:schemeClr val="tx1"/>
                </a:solidFill>
                <a:effectLst/>
                <a:latin typeface="+mn-lt"/>
                <a:ea typeface="+mn-ea"/>
                <a:cs typeface="+mn-cs"/>
              </a:rPr>
              <a:t>Right Start Training Series: An Agency Toolkit to Grow Your Business and Gain Appointments</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Attendees will gain knowledge on operational effectiveness, employee productivity, and goal setting.  </a:t>
            </a:r>
          </a:p>
          <a:p>
            <a:endParaRPr lang="en-US" dirty="0"/>
          </a:p>
          <a:p>
            <a:pPr marL="228600" indent="-228600">
              <a:buAutoNum type="arabicPeriod"/>
            </a:pPr>
            <a:r>
              <a:rPr lang="en-US" dirty="0"/>
              <a:t>Understand agency operating style</a:t>
            </a:r>
          </a:p>
          <a:p>
            <a:pPr marL="228600" indent="-228600">
              <a:buAutoNum type="arabicPeriod"/>
            </a:pPr>
            <a:r>
              <a:rPr lang="en-US" dirty="0"/>
              <a:t>Employees your key to increased productivity</a:t>
            </a:r>
          </a:p>
          <a:p>
            <a:pPr marL="228600" indent="-228600">
              <a:buAutoNum type="arabicPeriod"/>
            </a:pPr>
            <a:r>
              <a:rPr lang="en-US" dirty="0"/>
              <a:t>Preparing for company visits </a:t>
            </a:r>
          </a:p>
          <a:p>
            <a:pPr marL="228600" indent="-228600">
              <a:buAutoNum type="arabicPeriod"/>
            </a:pPr>
            <a:r>
              <a:rPr lang="en-US" dirty="0"/>
              <a:t>Yearly planning and goal setting </a:t>
            </a:r>
          </a:p>
        </p:txBody>
      </p:sp>
      <p:sp>
        <p:nvSpPr>
          <p:cNvPr id="4" name="Slide Number Placeholder 3"/>
          <p:cNvSpPr>
            <a:spLocks noGrp="1"/>
          </p:cNvSpPr>
          <p:nvPr>
            <p:ph type="sldNum" sz="quarter" idx="5"/>
          </p:nvPr>
        </p:nvSpPr>
        <p:spPr/>
        <p:txBody>
          <a:bodyPr/>
          <a:lstStyle/>
          <a:p>
            <a:fld id="{ADD5155A-0D98-4540-A3DC-7D7CE2ABB5D5}" type="slidenum">
              <a:rPr lang="en-US" smtClean="0"/>
              <a:t>25</a:t>
            </a:fld>
            <a:endParaRPr lang="en-US"/>
          </a:p>
        </p:txBody>
      </p:sp>
    </p:spTree>
    <p:extLst>
      <p:ext uri="{BB962C8B-B14F-4D97-AF65-F5344CB8AC3E}">
        <p14:creationId xmlns:p14="http://schemas.microsoft.com/office/powerpoint/2010/main" val="371018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Big “I” Office of General Counsel (</a:t>
            </a:r>
            <a:r>
              <a:rPr lang="en-US" sz="1200" b="0" i="0" kern="1200" dirty="0" err="1">
                <a:solidFill>
                  <a:schemeClr val="tx1"/>
                </a:solidFill>
                <a:effectLst/>
                <a:latin typeface="+mn-lt"/>
                <a:ea typeface="+mn-ea"/>
                <a:cs typeface="+mn-cs"/>
              </a:rPr>
              <a:t>OGC</a:t>
            </a:r>
            <a:r>
              <a:rPr lang="en-US" sz="1200" b="0" i="0" kern="1200" dirty="0">
                <a:solidFill>
                  <a:schemeClr val="tx1"/>
                </a:solidFill>
                <a:effectLst/>
                <a:latin typeface="+mn-lt"/>
                <a:ea typeface="+mn-ea"/>
                <a:cs typeface="+mn-cs"/>
              </a:rPr>
              <a:t>) reviews agency-company agreements based on requests from member agencies and state associations, and in connection with requests for assistance by carriers.  The </a:t>
            </a:r>
            <a:r>
              <a:rPr lang="en-US" sz="1200" b="0" i="0" kern="1200" dirty="0" err="1">
                <a:solidFill>
                  <a:schemeClr val="tx1"/>
                </a:solidFill>
                <a:effectLst/>
                <a:latin typeface="+mn-lt"/>
                <a:ea typeface="+mn-ea"/>
                <a:cs typeface="+mn-cs"/>
              </a:rPr>
              <a:t>OGC</a:t>
            </a:r>
            <a:r>
              <a:rPr lang="en-US" sz="1200" b="0" i="0" kern="1200" dirty="0">
                <a:solidFill>
                  <a:schemeClr val="tx1"/>
                </a:solidFill>
                <a:effectLst/>
                <a:latin typeface="+mn-lt"/>
                <a:ea typeface="+mn-ea"/>
                <a:cs typeface="+mn-cs"/>
              </a:rPr>
              <a:t> has completed additional, more informal reviews of agreements that are not posted on this website.  Please e-mail </a:t>
            </a:r>
            <a:r>
              <a:rPr lang="en-US" sz="1200" b="0" i="0" u="none" strike="noStrike" kern="1200" dirty="0">
                <a:solidFill>
                  <a:schemeClr val="tx1"/>
                </a:solidFill>
                <a:effectLst/>
                <a:latin typeface="+mn-lt"/>
                <a:ea typeface="+mn-ea"/>
                <a:cs typeface="+mn-cs"/>
                <a:hlinkClick r:id="rId3"/>
              </a:rPr>
              <a:t>Scott Kneeland</a:t>
            </a:r>
            <a:r>
              <a:rPr lang="en-US" sz="1200" b="0" i="0" kern="1200" dirty="0">
                <a:solidFill>
                  <a:schemeClr val="tx1"/>
                </a:solidFill>
                <a:effectLst/>
                <a:latin typeface="+mn-lt"/>
                <a:ea typeface="+mn-ea"/>
                <a:cs typeface="+mn-cs"/>
              </a:rPr>
              <a:t> if you have questions about an agency-company agreement that is not addressed below.</a:t>
            </a:r>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26</a:t>
            </a:fld>
            <a:endParaRPr lang="en-US"/>
          </a:p>
        </p:txBody>
      </p:sp>
    </p:spTree>
    <p:extLst>
      <p:ext uri="{BB962C8B-B14F-4D97-AF65-F5344CB8AC3E}">
        <p14:creationId xmlns:p14="http://schemas.microsoft.com/office/powerpoint/2010/main" val="288165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27</a:t>
            </a:fld>
            <a:endParaRPr lang="en-US"/>
          </a:p>
        </p:txBody>
      </p:sp>
    </p:spTree>
    <p:extLst>
      <p:ext uri="{BB962C8B-B14F-4D97-AF65-F5344CB8AC3E}">
        <p14:creationId xmlns:p14="http://schemas.microsoft.com/office/powerpoint/2010/main" val="3205486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Whether live, online, or on demand on the Big “I” has classes, content and expertise you need. Add</a:t>
            </a:r>
          </a:p>
          <a:p>
            <a:r>
              <a:rPr lang="en-US" sz="1200" b="0" i="0" u="none" strike="noStrike" kern="1200" baseline="0" dirty="0">
                <a:solidFill>
                  <a:schemeClr val="tx1"/>
                </a:solidFill>
                <a:latin typeface="+mn-lt"/>
                <a:ea typeface="+mn-ea"/>
                <a:cs typeface="+mn-cs"/>
              </a:rPr>
              <a:t>award-winning publications and the Big "I" Virtual</a:t>
            </a:r>
          </a:p>
          <a:p>
            <a:r>
              <a:rPr lang="en-US" sz="1200" b="0" i="0" u="none" strike="noStrike" kern="1200" baseline="0" dirty="0">
                <a:solidFill>
                  <a:schemeClr val="tx1"/>
                </a:solidFill>
                <a:latin typeface="+mn-lt"/>
                <a:ea typeface="+mn-ea"/>
                <a:cs typeface="+mn-cs"/>
              </a:rPr>
              <a:t>University, your staff will have a wealth of</a:t>
            </a:r>
          </a:p>
          <a:p>
            <a:r>
              <a:rPr lang="en-US" sz="1200" b="0" i="0" u="none" strike="noStrike" kern="1200" baseline="0" dirty="0">
                <a:solidFill>
                  <a:schemeClr val="tx1"/>
                </a:solidFill>
                <a:latin typeface="+mn-lt"/>
                <a:ea typeface="+mn-ea"/>
                <a:cs typeface="+mn-cs"/>
              </a:rPr>
              <a:t>information at their fingertips to help them</a:t>
            </a:r>
          </a:p>
          <a:p>
            <a:r>
              <a:rPr lang="en-US" sz="1200" b="0" i="0" u="none" strike="noStrike" kern="1200" baseline="0" dirty="0">
                <a:solidFill>
                  <a:schemeClr val="tx1"/>
                </a:solidFill>
                <a:latin typeface="+mn-lt"/>
                <a:ea typeface="+mn-ea"/>
                <a:cs typeface="+mn-cs"/>
              </a:rPr>
              <a:t>better serve clients, work with underwriters and</a:t>
            </a:r>
          </a:p>
          <a:p>
            <a:r>
              <a:rPr lang="en-US" sz="1200" b="0" i="0" u="none" strike="noStrike" kern="1200" baseline="0" dirty="0">
                <a:solidFill>
                  <a:schemeClr val="tx1"/>
                </a:solidFill>
                <a:latin typeface="+mn-lt"/>
                <a:ea typeface="+mn-ea"/>
                <a:cs typeface="+mn-cs"/>
              </a:rPr>
              <a:t>stay current on technical coverage changes. If we</a:t>
            </a:r>
          </a:p>
          <a:p>
            <a:r>
              <a:rPr lang="en-US" sz="1200" b="0" i="0" u="none" strike="noStrike" kern="1200" baseline="0" dirty="0">
                <a:solidFill>
                  <a:schemeClr val="tx1"/>
                </a:solidFill>
                <a:latin typeface="+mn-lt"/>
                <a:ea typeface="+mn-ea"/>
                <a:cs typeface="+mn-cs"/>
              </a:rPr>
              <a:t>don’t have it online, your team can “Ask an</a:t>
            </a:r>
          </a:p>
          <a:p>
            <a:r>
              <a:rPr lang="en-US" sz="1200" b="0" i="0" u="none" strike="noStrike" kern="1200" baseline="0" dirty="0">
                <a:solidFill>
                  <a:schemeClr val="tx1"/>
                </a:solidFill>
                <a:latin typeface="+mn-lt"/>
                <a:ea typeface="+mn-ea"/>
                <a:cs typeface="+mn-cs"/>
              </a:rPr>
              <a:t>Expert” via our website and receive a</a:t>
            </a:r>
          </a:p>
          <a:p>
            <a:r>
              <a:rPr lang="en-US" sz="1200" b="0" i="0" u="none" strike="noStrike" kern="1200" baseline="0" dirty="0">
                <a:solidFill>
                  <a:schemeClr val="tx1"/>
                </a:solidFill>
                <a:latin typeface="+mn-lt"/>
                <a:ea typeface="+mn-ea"/>
                <a:cs typeface="+mn-cs"/>
              </a:rPr>
              <a:t>personalized answer.</a:t>
            </a:r>
            <a:endParaRPr lang="en-US" dirty="0"/>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28</a:t>
            </a:fld>
            <a:endParaRPr lang="en-US"/>
          </a:p>
        </p:txBody>
      </p:sp>
    </p:spTree>
    <p:extLst>
      <p:ext uri="{BB962C8B-B14F-4D97-AF65-F5344CB8AC3E}">
        <p14:creationId xmlns:p14="http://schemas.microsoft.com/office/powerpoint/2010/main" val="2855790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29</a:t>
            </a:fld>
            <a:endParaRPr lang="en-US"/>
          </a:p>
        </p:txBody>
      </p:sp>
    </p:spTree>
    <p:extLst>
      <p:ext uri="{BB962C8B-B14F-4D97-AF65-F5344CB8AC3E}">
        <p14:creationId xmlns:p14="http://schemas.microsoft.com/office/powerpoint/2010/main" val="509899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training we have for new </a:t>
            </a:r>
            <a:r>
              <a:rPr lang="en-US" dirty="0" err="1"/>
              <a:t>prodcuers</a:t>
            </a:r>
            <a:r>
              <a:rPr lang="en-US" dirty="0"/>
              <a:t>. </a:t>
            </a:r>
          </a:p>
        </p:txBody>
      </p:sp>
      <p:sp>
        <p:nvSpPr>
          <p:cNvPr id="4" name="Slide Number Placeholder 3"/>
          <p:cNvSpPr>
            <a:spLocks noGrp="1"/>
          </p:cNvSpPr>
          <p:nvPr>
            <p:ph type="sldNum" sz="quarter" idx="5"/>
          </p:nvPr>
        </p:nvSpPr>
        <p:spPr/>
        <p:txBody>
          <a:bodyPr/>
          <a:lstStyle/>
          <a:p>
            <a:fld id="{ADD5155A-0D98-4540-A3DC-7D7CE2ABB5D5}" type="slidenum">
              <a:rPr lang="en-US" smtClean="0"/>
              <a:t>30</a:t>
            </a:fld>
            <a:endParaRPr lang="en-US"/>
          </a:p>
        </p:txBody>
      </p:sp>
    </p:spTree>
    <p:extLst>
      <p:ext uri="{BB962C8B-B14F-4D97-AF65-F5344CB8AC3E}">
        <p14:creationId xmlns:p14="http://schemas.microsoft.com/office/powerpoint/2010/main" val="98199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let’s look at the independent agency system. Our recent Agency Universe Study found approximately 36500 agencies in the U.S.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Segoe UI" panose="020B0502040204020203" pitchFamily="34" charset="0"/>
                <a:cs typeface="Segoe UI" panose="020B0502040204020203" pitchFamily="34" charset="0"/>
              </a:rPr>
              <a:t>This is a slight decrease from 2016, however, the market is rich with opportunity as consumers want choice, personalized experiences and want to do business in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Segoe UI" panose="020B0502040204020203" pitchFamily="34" charset="0"/>
              <a:cs typeface="Segoe UI" panose="020B0502040204020203" pitchFamily="34" charset="0"/>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dirty="0">
                <a:solidFill>
                  <a:schemeClr val="tx1">
                    <a:lumMod val="85000"/>
                    <a:lumOff val="15000"/>
                  </a:schemeClr>
                </a:solidFill>
                <a:latin typeface="Segoe UI" panose="020B0502040204020203" pitchFamily="34" charset="0"/>
                <a:cs typeface="Segoe UI" panose="020B0502040204020203" pitchFamily="34" charset="0"/>
              </a:rPr>
              <a:t>In 2018, the estimated total number of independent property/casualty agents and brokers in the United States stands at 36,500. </a:t>
            </a:r>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3</a:t>
            </a:fld>
            <a:endParaRPr lang="en-US"/>
          </a:p>
        </p:txBody>
      </p:sp>
    </p:spTree>
    <p:extLst>
      <p:ext uri="{BB962C8B-B14F-4D97-AF65-F5344CB8AC3E}">
        <p14:creationId xmlns:p14="http://schemas.microsoft.com/office/powerpoint/2010/main" val="4071652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“I” has a team in Washington dedicated to protect you and your clients. </a:t>
            </a:r>
          </a:p>
        </p:txBody>
      </p:sp>
      <p:sp>
        <p:nvSpPr>
          <p:cNvPr id="4" name="Slide Number Placeholder 3"/>
          <p:cNvSpPr>
            <a:spLocks noGrp="1"/>
          </p:cNvSpPr>
          <p:nvPr>
            <p:ph type="sldNum" sz="quarter" idx="5"/>
          </p:nvPr>
        </p:nvSpPr>
        <p:spPr/>
        <p:txBody>
          <a:bodyPr/>
          <a:lstStyle/>
          <a:p>
            <a:fld id="{ADD5155A-0D98-4540-A3DC-7D7CE2ABB5D5}" type="slidenum">
              <a:rPr lang="en-US" smtClean="0"/>
              <a:t>31</a:t>
            </a:fld>
            <a:endParaRPr lang="en-US"/>
          </a:p>
        </p:txBody>
      </p:sp>
    </p:spTree>
    <p:extLst>
      <p:ext uri="{BB962C8B-B14F-4D97-AF65-F5344CB8AC3E}">
        <p14:creationId xmlns:p14="http://schemas.microsoft.com/office/powerpoint/2010/main" val="2116311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32</a:t>
            </a:fld>
            <a:endParaRPr lang="en-US"/>
          </a:p>
        </p:txBody>
      </p:sp>
    </p:spTree>
    <p:extLst>
      <p:ext uri="{BB962C8B-B14F-4D97-AF65-F5344CB8AC3E}">
        <p14:creationId xmlns:p14="http://schemas.microsoft.com/office/powerpoint/2010/main" val="1138128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spring, the Big “I” invites agents to Washington to speak with legislators in issues important to your business and your clients. </a:t>
            </a:r>
          </a:p>
          <a:p>
            <a:endParaRPr lang="en-US" dirty="0"/>
          </a:p>
          <a:p>
            <a:r>
              <a:rPr lang="en-US" dirty="0"/>
              <a:t>Here’s a quick video on the event. </a:t>
            </a:r>
          </a:p>
          <a:p>
            <a:endParaRPr lang="en-US" dirty="0"/>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33</a:t>
            </a:fld>
            <a:endParaRPr lang="en-US"/>
          </a:p>
        </p:txBody>
      </p:sp>
    </p:spTree>
    <p:extLst>
      <p:ext uri="{BB962C8B-B14F-4D97-AF65-F5344CB8AC3E}">
        <p14:creationId xmlns:p14="http://schemas.microsoft.com/office/powerpoint/2010/main" val="1765596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Big “I” Independent Agency associations employ about 500 staff nationwide (confirm w/Bob) and  is powered by countless volunteers just like you.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key areas of focus include: </a:t>
            </a:r>
          </a:p>
          <a:p>
            <a:endParaRPr lang="en-US" dirty="0"/>
          </a:p>
          <a:p>
            <a:r>
              <a:rPr lang="en-US" dirty="0"/>
              <a:t>With our size and reach, we are the brand for independent agents– Trusted Choice. This grassroots consumer brand backed by national marketing experts, advertising, cause-marketing and tons of free resources makes it easy to show your unique value to consumers. </a:t>
            </a:r>
          </a:p>
          <a:p>
            <a:r>
              <a:rPr lang="en-US" dirty="0"/>
              <a:t>Strengthening the independent agency channel with operational strategies, education and benchmarking resources. </a:t>
            </a:r>
          </a:p>
          <a:p>
            <a:r>
              <a:rPr lang="en-US" dirty="0"/>
              <a:t>Protecting the independent agency system from legislation and regulations that aren’t good for business</a:t>
            </a:r>
          </a:p>
          <a:p>
            <a:r>
              <a:rPr lang="en-US" dirty="0"/>
              <a:t>Providing access to insurance products that help you increase  the number of clients and products you can offer</a:t>
            </a:r>
          </a:p>
          <a:p>
            <a:r>
              <a:rPr lang="en-US" dirty="0"/>
              <a:t>Technical expertise, insurance is technical, but the magic happens with relationships we help you with tons of technical training, content and access to the nation’s leading experts. </a:t>
            </a:r>
          </a:p>
        </p:txBody>
      </p:sp>
      <p:sp>
        <p:nvSpPr>
          <p:cNvPr id="4" name="Slide Number Placeholder 3"/>
          <p:cNvSpPr>
            <a:spLocks noGrp="1"/>
          </p:cNvSpPr>
          <p:nvPr>
            <p:ph type="sldNum" sz="quarter" idx="5"/>
          </p:nvPr>
        </p:nvSpPr>
        <p:spPr/>
        <p:txBody>
          <a:bodyPr/>
          <a:lstStyle/>
          <a:p>
            <a:fld id="{ADD5155A-0D98-4540-A3DC-7D7CE2ABB5D5}" type="slidenum">
              <a:rPr lang="en-US" smtClean="0"/>
              <a:t>34</a:t>
            </a:fld>
            <a:endParaRPr lang="en-US"/>
          </a:p>
        </p:txBody>
      </p:sp>
    </p:spTree>
    <p:extLst>
      <p:ext uri="{BB962C8B-B14F-4D97-AF65-F5344CB8AC3E}">
        <p14:creationId xmlns:p14="http://schemas.microsoft.com/office/powerpoint/2010/main" val="1193876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35</a:t>
            </a:fld>
            <a:endParaRPr lang="en-US"/>
          </a:p>
        </p:txBody>
      </p:sp>
    </p:spTree>
    <p:extLst>
      <p:ext uri="{BB962C8B-B14F-4D97-AF65-F5344CB8AC3E}">
        <p14:creationId xmlns:p14="http://schemas.microsoft.com/office/powerpoint/2010/main" val="147571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lumMod val="85000"/>
                  <a:lumOff val="15000"/>
                </a:schemeClr>
              </a:solidFill>
              <a:latin typeface="Segoe UI Light" panose="020B0502040204020203" pitchFamily="34" charset="0"/>
              <a:cs typeface="Segoe UI" panose="020B0502040204020203" pitchFamily="34" charset="0"/>
            </a:endParaRPr>
          </a:p>
          <a:p>
            <a:endParaRPr lang="en-US" dirty="0"/>
          </a:p>
          <a:p>
            <a:pPr marR="0" lvl="0">
              <a:spcBef>
                <a:spcPts val="0"/>
              </a:spcBef>
              <a:spcAft>
                <a:spcPts val="0"/>
              </a:spcAft>
            </a:pPr>
            <a:r>
              <a:rPr lang="en-US" sz="1400" b="1" dirty="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Small agencies make up 35% of the population, Medium agencies 23%, and Jumbo agencies about 2%. </a:t>
            </a:r>
          </a:p>
          <a:p>
            <a:pPr marR="0" lvl="0">
              <a:spcBef>
                <a:spcPts val="0"/>
              </a:spcBef>
              <a:spcAft>
                <a:spcPts val="0"/>
              </a:spcAft>
            </a:pPr>
            <a:endParaRPr lang="en-US" sz="1400" b="1" dirty="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endParaRPr>
          </a:p>
          <a:p>
            <a:pPr marR="0" lvl="0">
              <a:spcBef>
                <a:spcPts val="0"/>
              </a:spcBef>
              <a:spcAft>
                <a:spcPts val="0"/>
              </a:spcAft>
            </a:pPr>
            <a:r>
              <a:rPr lang="en-US" sz="1200" dirty="0">
                <a:solidFill>
                  <a:schemeClr val="tx1">
                    <a:lumMod val="75000"/>
                    <a:lumOff val="25000"/>
                  </a:schemeClr>
                </a:solidFill>
                <a:latin typeface="Segoe UI" panose="020B0502040204020203" pitchFamily="34" charset="0"/>
                <a:cs typeface="Segoe UI" panose="020B0502040204020203" pitchFamily="34" charset="0"/>
              </a:rPr>
              <a:t>While in the past, Small agencies seemed to be moving away from smaller towns and rural areas, this trend may be reversing; in 2018, nearly one in five Small agencies are in rural areas/small towns. </a:t>
            </a:r>
          </a:p>
          <a:p>
            <a:r>
              <a:rPr lang="en-US" sz="1200" dirty="0">
                <a:solidFill>
                  <a:schemeClr val="tx1">
                    <a:lumMod val="75000"/>
                    <a:lumOff val="25000"/>
                  </a:schemeClr>
                </a:solidFill>
                <a:latin typeface="Segoe UI" panose="020B0502040204020203" pitchFamily="34" charset="0"/>
                <a:ea typeface="Calibri" panose="020F0502020204030204" pitchFamily="34" charset="0"/>
                <a:cs typeface="Segoe UI" panose="020B0502040204020203" pitchFamily="34" charset="0"/>
              </a:rPr>
              <a:t>This may be partially due to changes in the way communities are classified by the federal government.</a:t>
            </a:r>
            <a:r>
              <a:rPr lang="en-US" sz="1200" dirty="0">
                <a:solidFill>
                  <a:schemeClr val="tx1">
                    <a:lumMod val="85000"/>
                    <a:lumOff val="15000"/>
                  </a:schemeClr>
                </a:solidFill>
                <a:latin typeface="Segoe UI" panose="020B0502040204020203" pitchFamily="34" charset="0"/>
                <a:cs typeface="Segoe UI" panose="020B0502040204020203" pitchFamily="34" charset="0"/>
              </a:rPr>
              <a:t> </a:t>
            </a:r>
            <a:endParaRPr lang="en-US" sz="1200" dirty="0">
              <a:solidFill>
                <a:schemeClr val="tx1">
                  <a:lumMod val="75000"/>
                  <a:lumOff val="25000"/>
                </a:schemeClr>
              </a:solidFill>
              <a:latin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4</a:t>
            </a:fld>
            <a:endParaRPr lang="en-US"/>
          </a:p>
        </p:txBody>
      </p:sp>
    </p:spTree>
    <p:extLst>
      <p:ext uri="{BB962C8B-B14F-4D97-AF65-F5344CB8AC3E}">
        <p14:creationId xmlns:p14="http://schemas.microsoft.com/office/powerpoint/2010/main" val="237942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Business conditions continue to strengthen, as they have for the past several waves</a:t>
            </a:r>
            <a:r>
              <a:rPr lang="en-US" sz="1400" b="1" dirty="0">
                <a:solidFill>
                  <a:schemeClr val="tx1">
                    <a:lumMod val="85000"/>
                    <a:lumOff val="15000"/>
                  </a:schemeClr>
                </a:solidFill>
                <a:latin typeface="Segoe UI" panose="020B0502040204020203" pitchFamily="34" charset="0"/>
                <a:cs typeface="Segoe UI" panose="020B0502040204020203" pitchFamily="34" charset="0"/>
              </a:rPr>
              <a:t>.</a:t>
            </a:r>
          </a:p>
          <a:p>
            <a:endParaRPr lang="en-US" sz="1400" b="1" dirty="0">
              <a:solidFill>
                <a:schemeClr val="tx1">
                  <a:lumMod val="85000"/>
                  <a:lumOff val="15000"/>
                </a:schemeClr>
              </a:solidFill>
              <a:latin typeface="Segoe UI" panose="020B0502040204020203" pitchFamily="34" charset="0"/>
              <a:cs typeface="Segoe UI" panose="020B0502040204020203" pitchFamily="34" charset="0"/>
            </a:endParaRPr>
          </a:p>
          <a:p>
            <a:r>
              <a:rPr lang="en-US" sz="1200" dirty="0">
                <a:solidFill>
                  <a:schemeClr val="tx1">
                    <a:lumMod val="75000"/>
                    <a:lumOff val="25000"/>
                  </a:schemeClr>
                </a:solidFill>
                <a:latin typeface="Segoe UI" panose="020B0502040204020203" pitchFamily="34" charset="0"/>
                <a:ea typeface="Calibri" panose="020F0502020204030204" pitchFamily="34" charset="0"/>
                <a:cs typeface="Segoe UI" panose="020B0502040204020203" pitchFamily="34" charset="0"/>
              </a:rPr>
              <a:t>The majority of agencies (76%) report increases in total revenue between 2016 and 2017, with an average increase of 25%; this is slightly higher than in 2016 (74% reported an increase, with average increases of +23%.) Agencies are especially likely to report increases in personal lines revenue (74% report an increase, up from 70% in 2016)</a:t>
            </a:r>
            <a:r>
              <a:rPr lang="en-US" sz="1200" dirty="0">
                <a:solidFill>
                  <a:schemeClr val="tx1">
                    <a:lumMod val="85000"/>
                    <a:lumOff val="15000"/>
                  </a:schemeClr>
                </a:solidFill>
                <a:latin typeface="Segoe UI" panose="020B0502040204020203" pitchFamily="34" charset="0"/>
                <a:cs typeface="Segoe UI" panose="020B0502040204020203" pitchFamily="34" charset="0"/>
              </a:rPr>
              <a:t>.</a:t>
            </a:r>
          </a:p>
          <a:p>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5</a:t>
            </a:fld>
            <a:endParaRPr lang="en-US"/>
          </a:p>
        </p:txBody>
      </p:sp>
    </p:spTree>
    <p:extLst>
      <p:ext uri="{BB962C8B-B14F-4D97-AF65-F5344CB8AC3E}">
        <p14:creationId xmlns:p14="http://schemas.microsoft.com/office/powerpoint/2010/main" val="70136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coverage for your agency to how you manage your data and soar through growth goals, the Big “I” has the tools to help!</a:t>
            </a:r>
          </a:p>
          <a:p>
            <a:endParaRPr lang="en-US" dirty="0"/>
          </a:p>
          <a:p>
            <a:endParaRPr lang="en-US" dirty="0"/>
          </a:p>
          <a:p>
            <a:r>
              <a:rPr lang="en-US" dirty="0"/>
              <a:t>Data. It’s crucial to how we do business. How do you harness your information, keep track of clients and more. </a:t>
            </a:r>
          </a:p>
          <a:p>
            <a:r>
              <a:rPr lang="en-US" dirty="0"/>
              <a:t>One of the first decisions you’ll need to make is choosing an Agency Management System and the Big “I” agents council for technology researches and provides guidance on all things tech, including the agency management system.</a:t>
            </a:r>
          </a:p>
          <a:p>
            <a:endParaRPr lang="en-US" dirty="0"/>
          </a:p>
          <a:p>
            <a:r>
              <a:rPr lang="en-US" dirty="0"/>
              <a:t>We’ll also talk about some resources we have to help you keep moving your agency forward. </a:t>
            </a:r>
          </a:p>
        </p:txBody>
      </p:sp>
      <p:sp>
        <p:nvSpPr>
          <p:cNvPr id="4" name="Slide Number Placeholder 3"/>
          <p:cNvSpPr>
            <a:spLocks noGrp="1"/>
          </p:cNvSpPr>
          <p:nvPr>
            <p:ph type="sldNum" sz="quarter" idx="5"/>
          </p:nvPr>
        </p:nvSpPr>
        <p:spPr/>
        <p:txBody>
          <a:bodyPr/>
          <a:lstStyle/>
          <a:p>
            <a:fld id="{ADD5155A-0D98-4540-A3DC-7D7CE2ABB5D5}" type="slidenum">
              <a:rPr lang="en-US" smtClean="0"/>
              <a:t>6</a:t>
            </a:fld>
            <a:endParaRPr lang="en-US"/>
          </a:p>
        </p:txBody>
      </p:sp>
    </p:spTree>
    <p:extLst>
      <p:ext uri="{BB962C8B-B14F-4D97-AF65-F5344CB8AC3E}">
        <p14:creationId xmlns:p14="http://schemas.microsoft.com/office/powerpoint/2010/main" val="366938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Big “I” Professional Liability program offers the largest independent insurance agency </a:t>
            </a:r>
            <a:r>
              <a:rPr lang="en-US" sz="1200" i="1" kern="1200" dirty="0" err="1">
                <a:solidFill>
                  <a:schemeClr val="tx1"/>
                </a:solidFill>
                <a:effectLst/>
                <a:latin typeface="+mn-lt"/>
                <a:ea typeface="+mn-ea"/>
                <a:cs typeface="+mn-cs"/>
              </a:rPr>
              <a:t>E&amp;O</a:t>
            </a:r>
            <a:r>
              <a:rPr lang="en-US" sz="1200" i="1" kern="1200" dirty="0">
                <a:solidFill>
                  <a:schemeClr val="tx1"/>
                </a:solidFill>
                <a:effectLst/>
                <a:latin typeface="+mn-lt"/>
                <a:ea typeface="+mn-ea"/>
                <a:cs typeface="+mn-cs"/>
              </a:rPr>
              <a:t> program in the country. In fact approximately 2/3 of Big “I” members are insured through the Big “I.” We pride ourselves on offering not just a policy, but a comprehensive program that includes cutting edge risk management and agent oversight through the Big “I” Professional Liability Committee, comprised of member agents just like you. Contact your dedicated state program manager for a proposal or to learn more.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DD5155A-0D98-4540-A3DC-7D7CE2ABB5D5}" type="slidenum">
              <a:rPr lang="en-US" smtClean="0"/>
              <a:t>7</a:t>
            </a:fld>
            <a:endParaRPr lang="en-US"/>
          </a:p>
        </p:txBody>
      </p:sp>
    </p:spTree>
    <p:extLst>
      <p:ext uri="{BB962C8B-B14F-4D97-AF65-F5344CB8AC3E}">
        <p14:creationId xmlns:p14="http://schemas.microsoft.com/office/powerpoint/2010/main" val="93491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Purchasing the software your staff and client data will live in is no easy decision. It will determine workflow, ease of use and should support your business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Agents Council for Technology put together a list of considerations on agency management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www.independentagent.com</a:t>
            </a:r>
            <a:r>
              <a:rPr lang="en-US" dirty="0"/>
              <a:t>/Resources/</a:t>
            </a:r>
            <a:r>
              <a:rPr lang="en-US" dirty="0" err="1"/>
              <a:t>AgencyManagement</a:t>
            </a:r>
            <a:r>
              <a:rPr lang="en-US" dirty="0"/>
              <a:t>/ACT/Pages/efficient/</a:t>
            </a:r>
            <a:r>
              <a:rPr lang="en-US" dirty="0" err="1"/>
              <a:t>SystemPurchases</a:t>
            </a:r>
            <a:r>
              <a:rPr lang="en-US" dirty="0"/>
              <a:t>/</a:t>
            </a:r>
            <a:r>
              <a:rPr lang="en-US" dirty="0" err="1"/>
              <a:t>Fullerchecklist.aspx</a:t>
            </a:r>
            <a:endParaRPr lang="en-US" dirty="0"/>
          </a:p>
          <a:p>
            <a:endParaRPr lang="en-US" dirty="0"/>
          </a:p>
          <a:p>
            <a:pPr marL="228600" indent="-228600">
              <a:buAutoNum type="arabicPeriod"/>
            </a:pPr>
            <a:r>
              <a:rPr lang="en-US" dirty="0"/>
              <a:t>Purchased based on what you need. You may be distracted by things you won’t use, but focus on what you need, or importantly where you want your agency to be. </a:t>
            </a:r>
          </a:p>
          <a:p>
            <a:pPr marL="228600" indent="-228600">
              <a:buAutoNum type="arabicPeriod"/>
            </a:pPr>
            <a:r>
              <a:rPr lang="en-US" dirty="0"/>
              <a:t>Understand upgrade costs. Will it cost to upgrade or is that included in your subscription. How often does the system usually upgraded? </a:t>
            </a:r>
          </a:p>
          <a:p>
            <a:pPr marL="228600" indent="-228600">
              <a:buAutoNum type="arabicPeriod"/>
            </a:pPr>
            <a:r>
              <a:rPr lang="en-US" dirty="0"/>
              <a:t>Look for the tech support you need. This is crucial, hours, type of communication your team needs, etc. </a:t>
            </a:r>
          </a:p>
          <a:p>
            <a:pPr marL="228600" indent="-228600">
              <a:buAutoNum type="arabicPeriod"/>
            </a:pPr>
            <a:r>
              <a:rPr lang="en-US" dirty="0"/>
              <a:t>System security– again this data is personal and a breach can break your business. </a:t>
            </a:r>
          </a:p>
          <a:p>
            <a:pPr marL="228600" indent="-228600">
              <a:buAutoNum type="arabicPeriod"/>
            </a:pPr>
            <a:r>
              <a:rPr lang="en-US" dirty="0"/>
              <a:t>Third party integration. What other systems do you need to tie into? What possibilities are there. </a:t>
            </a:r>
          </a:p>
          <a:p>
            <a:pPr marL="228600" indent="-228600">
              <a:buAutoNum type="arabicPeriod"/>
            </a:pPr>
            <a:r>
              <a:rPr lang="en-US" dirty="0"/>
              <a:t>Mobile and consumer facing capabilities. When your team is on the go, is there a cloud based solution and mobile access? </a:t>
            </a:r>
          </a:p>
        </p:txBody>
      </p:sp>
      <p:sp>
        <p:nvSpPr>
          <p:cNvPr id="4" name="Slide Number Placeholder 3"/>
          <p:cNvSpPr>
            <a:spLocks noGrp="1"/>
          </p:cNvSpPr>
          <p:nvPr>
            <p:ph type="sldNum" sz="quarter" idx="5"/>
          </p:nvPr>
        </p:nvSpPr>
        <p:spPr/>
        <p:txBody>
          <a:bodyPr/>
          <a:lstStyle/>
          <a:p>
            <a:fld id="{ADD5155A-0D98-4540-A3DC-7D7CE2ABB5D5}" type="slidenum">
              <a:rPr lang="en-US" smtClean="0"/>
              <a:t>8</a:t>
            </a:fld>
            <a:endParaRPr lang="en-US"/>
          </a:p>
        </p:txBody>
      </p:sp>
    </p:spTree>
    <p:extLst>
      <p:ext uri="{BB962C8B-B14F-4D97-AF65-F5344CB8AC3E}">
        <p14:creationId xmlns:p14="http://schemas.microsoft.com/office/powerpoint/2010/main" val="273332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look at how our top agencies are growing their agencies by 15% year over year. </a:t>
            </a:r>
          </a:p>
        </p:txBody>
      </p:sp>
      <p:sp>
        <p:nvSpPr>
          <p:cNvPr id="4" name="Slide Number Placeholder 3"/>
          <p:cNvSpPr>
            <a:spLocks noGrp="1"/>
          </p:cNvSpPr>
          <p:nvPr>
            <p:ph type="sldNum" sz="quarter" idx="5"/>
          </p:nvPr>
        </p:nvSpPr>
        <p:spPr/>
        <p:txBody>
          <a:bodyPr/>
          <a:lstStyle/>
          <a:p>
            <a:fld id="{ADD5155A-0D98-4540-A3DC-7D7CE2ABB5D5}" type="slidenum">
              <a:rPr lang="en-US" smtClean="0"/>
              <a:t>9</a:t>
            </a:fld>
            <a:endParaRPr lang="en-US"/>
          </a:p>
        </p:txBody>
      </p:sp>
    </p:spTree>
    <p:extLst>
      <p:ext uri="{BB962C8B-B14F-4D97-AF65-F5344CB8AC3E}">
        <p14:creationId xmlns:p14="http://schemas.microsoft.com/office/powerpoint/2010/main" val="127880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256B-5027-4CB6-B835-BF7221239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857DA-F87D-48A5-968B-B7D1E7082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4F6C9D-82AF-488E-A35B-325DBDCB482E}"/>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998B3F27-0902-426B-B19F-70A27A5A9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A082C-EF56-4F2B-854A-8D6056F4A0DF}"/>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4262296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9BA5-7AF5-4DC9-918F-E39CF8C1A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A69BD-FCFB-4874-9354-9AD1B0AC81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AC816-1272-4BBB-B86C-A72048086819}"/>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F3B2504E-BB8B-44E1-83F3-07276B848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ECAE9-6007-4D1C-9DB8-17D1CD25B4A1}"/>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108908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AFE781-E25F-4171-A95E-662D30179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0B6F5-3B96-4B91-BD32-1DBD436E33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BDB2C-5AC8-4A2E-A1C0-93B6FB96764B}"/>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21BA1AFE-F94D-42C2-A877-E2B51A5B1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FAFEF-5ACE-48A9-BA54-E15B1AA0A3D8}"/>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392680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D003-AC45-4339-ABAA-92F499E93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55540-3B7A-4AA4-874A-75D6E69FDD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004D5-C18C-4A08-8777-F08B8A3232F4}"/>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607994F4-5CEE-4A61-AA25-5315022CC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A5B7C-5E6E-42E5-829C-976875DCDD1C}"/>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384426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505A-BF04-4988-8514-3B4EC6B3B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B938F-8F14-4C8B-9458-C0837C5236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0366B3-A6B0-4EEB-AFB9-CFE34BE1D2BF}"/>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32865CD4-4387-4F23-9759-13D94A812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FA691-2484-4801-89C8-764C89738D38}"/>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394439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C10F-83FF-4F94-83F8-DA1870EC6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8B7D3-0CDE-4208-B729-DC165E367C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0255FB-C4D4-4BBE-9978-C75F0C0205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996AB1-2216-417C-9CFC-24B499DFDA42}"/>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6" name="Footer Placeholder 5">
            <a:extLst>
              <a:ext uri="{FF2B5EF4-FFF2-40B4-BE49-F238E27FC236}">
                <a16:creationId xmlns:a16="http://schemas.microsoft.com/office/drawing/2014/main" id="{565C236D-602A-485D-B22B-D33BF5F3E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CD431-1E23-44A3-B853-2FBB6645950D}"/>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437060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9FB5-57D8-4AD1-91EE-86028DD8C4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25712-35CC-42AE-921B-A6FFACBE4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2C3DC7-3758-48D3-AC1D-C81E340542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A3856B-8EF1-460B-94A9-DC8105A76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98C2C4-1B5E-46CB-A288-6EB5CD8D2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69AB21-8E9F-48EB-A5B1-D962948C58B8}"/>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8" name="Footer Placeholder 7">
            <a:extLst>
              <a:ext uri="{FF2B5EF4-FFF2-40B4-BE49-F238E27FC236}">
                <a16:creationId xmlns:a16="http://schemas.microsoft.com/office/drawing/2014/main" id="{412916A4-6F52-4D91-9D1F-D25DE91334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3D7B8-1CAA-4D57-8FE8-1617D02EBE9F}"/>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410304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7B-24D6-408A-9CE2-5876016380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1AE82-7F5D-4EC3-86DB-49660B21250B}"/>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4" name="Footer Placeholder 3">
            <a:extLst>
              <a:ext uri="{FF2B5EF4-FFF2-40B4-BE49-F238E27FC236}">
                <a16:creationId xmlns:a16="http://schemas.microsoft.com/office/drawing/2014/main" id="{B10C571E-C2DB-4F9F-B6A3-D96BA18907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265E71-20A1-4720-A2CA-6DDD8E7A6BD7}"/>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2487855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39BC8-15D4-4C3A-90FB-FF28FCEE5615}"/>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3" name="Footer Placeholder 2">
            <a:extLst>
              <a:ext uri="{FF2B5EF4-FFF2-40B4-BE49-F238E27FC236}">
                <a16:creationId xmlns:a16="http://schemas.microsoft.com/office/drawing/2014/main" id="{BAC4EFDD-7B3F-4417-8A8D-BD9746C240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2EFD5-0393-4204-84F3-B5482370D3A9}"/>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336789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ACB9-1F0F-40D8-9192-47E985108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D68A7F-3613-40F6-9A70-08986401B1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76AB7-C141-4F11-A38E-EC537F76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02C74B-979B-4C74-B25A-AA38BE454E18}"/>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6" name="Footer Placeholder 5">
            <a:extLst>
              <a:ext uri="{FF2B5EF4-FFF2-40B4-BE49-F238E27FC236}">
                <a16:creationId xmlns:a16="http://schemas.microsoft.com/office/drawing/2014/main" id="{A29C443C-3FBF-4530-871A-DB1A47431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8AEFC-E570-448D-9410-D075869B97E6}"/>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420930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A2FE-782A-4DD6-88B6-30163FE85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2A271E-7CD5-4552-BFF9-FC568B131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E0614-B028-4C06-A1F8-BF7B9B8EF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55770D-9D4A-47C7-A6E0-8EFE9C69DFB6}"/>
              </a:ext>
            </a:extLst>
          </p:cNvPr>
          <p:cNvSpPr>
            <a:spLocks noGrp="1"/>
          </p:cNvSpPr>
          <p:nvPr>
            <p:ph type="dt" sz="half" idx="10"/>
          </p:nvPr>
        </p:nvSpPr>
        <p:spPr/>
        <p:txBody>
          <a:bodyPr/>
          <a:lstStyle/>
          <a:p>
            <a:fld id="{CA6E3E6F-BAD9-4303-8D56-58B73ED641C9}" type="datetimeFigureOut">
              <a:rPr lang="en-US" smtClean="0"/>
              <a:t>4/12/2019</a:t>
            </a:fld>
            <a:endParaRPr lang="en-US"/>
          </a:p>
        </p:txBody>
      </p:sp>
      <p:sp>
        <p:nvSpPr>
          <p:cNvPr id="6" name="Footer Placeholder 5">
            <a:extLst>
              <a:ext uri="{FF2B5EF4-FFF2-40B4-BE49-F238E27FC236}">
                <a16:creationId xmlns:a16="http://schemas.microsoft.com/office/drawing/2014/main" id="{2C65DA31-22A6-4F9A-AAD7-F7A232695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5DB65-9F64-4009-8164-FCD8773A3C27}"/>
              </a:ext>
            </a:extLst>
          </p:cNvPr>
          <p:cNvSpPr>
            <a:spLocks noGrp="1"/>
          </p:cNvSpPr>
          <p:nvPr>
            <p:ph type="sldNum" sz="quarter" idx="12"/>
          </p:nvPr>
        </p:nvSpPr>
        <p:spPr/>
        <p:txBody>
          <a:bodyPr/>
          <a:lstStyle/>
          <a:p>
            <a:fld id="{4BB182B6-B1B3-4330-B19D-8E000947F2E1}" type="slidenum">
              <a:rPr lang="en-US" smtClean="0"/>
              <a:t>‹#›</a:t>
            </a:fld>
            <a:endParaRPr lang="en-US"/>
          </a:p>
        </p:txBody>
      </p:sp>
    </p:spTree>
    <p:extLst>
      <p:ext uri="{BB962C8B-B14F-4D97-AF65-F5344CB8AC3E}">
        <p14:creationId xmlns:p14="http://schemas.microsoft.com/office/powerpoint/2010/main" val="76799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6D9C1-BF2D-4696-8163-30C5BBADDD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D4639-2A75-4AA9-8CF8-55D4E7459C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23F8E-DCDA-46CE-B8D5-67D9C12E3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E3E6F-BAD9-4303-8D56-58B73ED641C9}" type="datetimeFigureOut">
              <a:rPr lang="en-US" smtClean="0"/>
              <a:t>4/12/2019</a:t>
            </a:fld>
            <a:endParaRPr lang="en-US"/>
          </a:p>
        </p:txBody>
      </p:sp>
      <p:sp>
        <p:nvSpPr>
          <p:cNvPr id="5" name="Footer Placeholder 4">
            <a:extLst>
              <a:ext uri="{FF2B5EF4-FFF2-40B4-BE49-F238E27FC236}">
                <a16:creationId xmlns:a16="http://schemas.microsoft.com/office/drawing/2014/main" id="{7B6CD79B-27DD-4454-82D6-BED6B4120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01A463-6846-4D2E-9086-52B5B8340C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182B6-B1B3-4330-B19D-8E000947F2E1}" type="slidenum">
              <a:rPr lang="en-US" smtClean="0"/>
              <a:t>‹#›</a:t>
            </a:fld>
            <a:endParaRPr lang="en-US"/>
          </a:p>
        </p:txBody>
      </p:sp>
    </p:spTree>
    <p:extLst>
      <p:ext uri="{BB962C8B-B14F-4D97-AF65-F5344CB8AC3E}">
        <p14:creationId xmlns:p14="http://schemas.microsoft.com/office/powerpoint/2010/main" val="833726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QpswSdZFXQ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JqJqU23eBNk?list=PL8G8GoAdYL_4IooPbVkxwD3kds1RoKh1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0oz9b_mJJc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bigimarket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MoKiQ8PiRE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eMJlHWi5yi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t__FcgAwwI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744689-F4CB-4914-8F20-10C0ED0796C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577" b="8153"/>
          <a:stretch/>
        </p:blipFill>
        <p:spPr>
          <a:xfrm>
            <a:off x="20" y="1"/>
            <a:ext cx="12191980" cy="6857999"/>
          </a:xfrm>
          <a:prstGeom prst="rect">
            <a:avLst/>
          </a:prstGeom>
        </p:spPr>
      </p:pic>
      <p:sp>
        <p:nvSpPr>
          <p:cNvPr id="2" name="Title 1">
            <a:extLst>
              <a:ext uri="{FF2B5EF4-FFF2-40B4-BE49-F238E27FC236}">
                <a16:creationId xmlns:a16="http://schemas.microsoft.com/office/drawing/2014/main" id="{5548C273-5D0D-4800-8C34-93CB72945820}"/>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Embrace Your</a:t>
            </a:r>
            <a:br>
              <a:rPr lang="en-US" dirty="0">
                <a:solidFill>
                  <a:srgbClr val="FFFFFF"/>
                </a:solidFill>
              </a:rPr>
            </a:br>
            <a:r>
              <a:rPr lang="en-US" dirty="0">
                <a:solidFill>
                  <a:srgbClr val="FFFFFF"/>
                </a:solidFill>
              </a:rPr>
              <a:t>Independence </a:t>
            </a:r>
          </a:p>
        </p:txBody>
      </p:sp>
      <p:sp>
        <p:nvSpPr>
          <p:cNvPr id="3" name="Subtitle 2">
            <a:extLst>
              <a:ext uri="{FF2B5EF4-FFF2-40B4-BE49-F238E27FC236}">
                <a16:creationId xmlns:a16="http://schemas.microsoft.com/office/drawing/2014/main" id="{6CE55945-3CBE-4F80-AF98-0E5649761D71}"/>
              </a:ext>
            </a:extLst>
          </p:cNvPr>
          <p:cNvSpPr>
            <a:spLocks noGrp="1"/>
          </p:cNvSpPr>
          <p:nvPr>
            <p:ph type="subTitle" idx="1"/>
          </p:nvPr>
        </p:nvSpPr>
        <p:spPr>
          <a:xfrm>
            <a:off x="1524000" y="5550322"/>
            <a:ext cx="9144000" cy="1098395"/>
          </a:xfrm>
        </p:spPr>
        <p:txBody>
          <a:bodyPr>
            <a:normAutofit/>
          </a:bodyPr>
          <a:lstStyle/>
          <a:p>
            <a:r>
              <a:rPr lang="en-US" dirty="0">
                <a:solidFill>
                  <a:srgbClr val="FFFFFF"/>
                </a:solidFill>
              </a:rPr>
              <a:t>with the Big “I” </a:t>
            </a:r>
          </a:p>
          <a:p>
            <a:r>
              <a:rPr lang="en-US" dirty="0">
                <a:solidFill>
                  <a:srgbClr val="FFFFFF"/>
                </a:solidFill>
              </a:rPr>
              <a:t>The Independent Insurance Agents &amp; Brokers of America </a:t>
            </a:r>
          </a:p>
        </p:txBody>
      </p:sp>
    </p:spTree>
    <p:extLst>
      <p:ext uri="{BB962C8B-B14F-4D97-AF65-F5344CB8AC3E}">
        <p14:creationId xmlns:p14="http://schemas.microsoft.com/office/powerpoint/2010/main" val="139614572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565F-6B0B-4063-8A88-BC8FE9845871}"/>
              </a:ext>
            </a:extLst>
          </p:cNvPr>
          <p:cNvSpPr>
            <a:spLocks noGrp="1"/>
          </p:cNvSpPr>
          <p:nvPr>
            <p:ph type="title"/>
          </p:nvPr>
        </p:nvSpPr>
        <p:spPr/>
        <p:txBody>
          <a:bodyPr/>
          <a:lstStyle/>
          <a:p>
            <a:r>
              <a:rPr lang="en-US" b="1" dirty="0"/>
              <a:t>Operational Best Practices </a:t>
            </a:r>
          </a:p>
        </p:txBody>
      </p:sp>
      <p:sp>
        <p:nvSpPr>
          <p:cNvPr id="3" name="Content Placeholder 2">
            <a:extLst>
              <a:ext uri="{FF2B5EF4-FFF2-40B4-BE49-F238E27FC236}">
                <a16:creationId xmlns:a16="http://schemas.microsoft.com/office/drawing/2014/main" id="{9DA0E9FC-D8A2-4899-B550-7F262D3477E7}"/>
              </a:ext>
            </a:extLst>
          </p:cNvPr>
          <p:cNvSpPr>
            <a:spLocks noGrp="1"/>
          </p:cNvSpPr>
          <p:nvPr>
            <p:ph idx="1"/>
          </p:nvPr>
        </p:nvSpPr>
        <p:spPr>
          <a:xfrm>
            <a:off x="838200" y="1593806"/>
            <a:ext cx="10515600" cy="4351338"/>
          </a:xfrm>
        </p:spPr>
        <p:txBody>
          <a:bodyPr>
            <a:normAutofit lnSpcReduction="10000"/>
          </a:bodyPr>
          <a:lstStyle/>
          <a:p>
            <a:pPr marL="0" indent="0">
              <a:buNone/>
            </a:pPr>
            <a:r>
              <a:rPr lang="en-US" dirty="0"/>
              <a:t>We study the best agencies in 6 revenue categories for 3 years. </a:t>
            </a:r>
          </a:p>
          <a:p>
            <a:r>
              <a:rPr lang="en-US" dirty="0"/>
              <a:t>Staffing and compensation</a:t>
            </a:r>
          </a:p>
          <a:p>
            <a:r>
              <a:rPr lang="en-US" dirty="0"/>
              <a:t>Specialization </a:t>
            </a:r>
          </a:p>
          <a:p>
            <a:r>
              <a:rPr lang="en-US" dirty="0"/>
              <a:t>Key factors to organic growth </a:t>
            </a:r>
          </a:p>
          <a:p>
            <a:r>
              <a:rPr lang="en-US" dirty="0"/>
              <a:t>Expenses</a:t>
            </a:r>
          </a:p>
          <a:p>
            <a:r>
              <a:rPr lang="en-US" dirty="0"/>
              <a:t>Profitability</a:t>
            </a:r>
          </a:p>
          <a:p>
            <a:r>
              <a:rPr lang="en-US" dirty="0"/>
              <a:t>Leadership </a:t>
            </a:r>
          </a:p>
          <a:p>
            <a:r>
              <a:rPr lang="en-US" dirty="0"/>
              <a:t>Technology use and more. </a:t>
            </a:r>
          </a:p>
          <a:p>
            <a:pPr marL="0" indent="0" algn="r">
              <a:buNone/>
            </a:pPr>
            <a:r>
              <a:rPr lang="en-US" dirty="0" err="1"/>
              <a:t>Independentagent.com</a:t>
            </a:r>
            <a:r>
              <a:rPr lang="en-US" dirty="0"/>
              <a:t>/</a:t>
            </a:r>
            <a:r>
              <a:rPr lang="en-US" dirty="0" err="1"/>
              <a:t>bestpractices</a:t>
            </a: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307437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CFC-329B-4CBA-9FE0-B216CFFF7F0D}"/>
              </a:ext>
            </a:extLst>
          </p:cNvPr>
          <p:cNvSpPr>
            <a:spLocks noGrp="1"/>
          </p:cNvSpPr>
          <p:nvPr>
            <p:ph type="title"/>
          </p:nvPr>
        </p:nvSpPr>
        <p:spPr>
          <a:xfrm>
            <a:off x="4552378" y="4487332"/>
            <a:ext cx="5556822" cy="1507067"/>
          </a:xfrm>
        </p:spPr>
        <p:txBody>
          <a:bodyPr>
            <a:normAutofit/>
          </a:bodyPr>
          <a:lstStyle/>
          <a:p>
            <a:r>
              <a:rPr lang="en-US" dirty="0"/>
              <a:t>Big I hires</a:t>
            </a:r>
          </a:p>
        </p:txBody>
      </p:sp>
      <p:pic>
        <p:nvPicPr>
          <p:cNvPr id="5" name="Content Placeholder 6">
            <a:extLst>
              <a:ext uri="{FF2B5EF4-FFF2-40B4-BE49-F238E27FC236}">
                <a16:creationId xmlns:a16="http://schemas.microsoft.com/office/drawing/2014/main" id="{318DB077-50F7-4925-B228-E8C7B642D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1" y="692755"/>
            <a:ext cx="3092569" cy="2389009"/>
          </a:xfrm>
          <a:prstGeom prst="rect">
            <a:avLst/>
          </a:prstGeom>
        </p:spPr>
      </p:pic>
      <p:pic>
        <p:nvPicPr>
          <p:cNvPr id="4" name="Picture 3">
            <a:extLst>
              <a:ext uri="{FF2B5EF4-FFF2-40B4-BE49-F238E27FC236}">
                <a16:creationId xmlns:a16="http://schemas.microsoft.com/office/drawing/2014/main" id="{B32B0259-7EAF-421D-BBA6-54C1A6A94E03}"/>
              </a:ext>
            </a:extLst>
          </p:cNvPr>
          <p:cNvPicPr>
            <a:picLocks noChangeAspect="1"/>
          </p:cNvPicPr>
          <p:nvPr/>
        </p:nvPicPr>
        <p:blipFill rotWithShape="1">
          <a:blip r:embed="rId4"/>
          <a:srcRect r="23510" b="17471"/>
          <a:stretch/>
        </p:blipFill>
        <p:spPr>
          <a:xfrm>
            <a:off x="484632" y="4021883"/>
            <a:ext cx="3092568" cy="1918620"/>
          </a:xfrm>
          <a:prstGeom prst="rect">
            <a:avLst/>
          </a:prstGeom>
        </p:spPr>
      </p:pic>
      <p:sp>
        <p:nvSpPr>
          <p:cNvPr id="3" name="Content Placeholder 2">
            <a:extLst>
              <a:ext uri="{FF2B5EF4-FFF2-40B4-BE49-F238E27FC236}">
                <a16:creationId xmlns:a16="http://schemas.microsoft.com/office/drawing/2014/main" id="{9572A3DD-2795-4CB4-A86C-7AF1CEC0BFB9}"/>
              </a:ext>
            </a:extLst>
          </p:cNvPr>
          <p:cNvSpPr>
            <a:spLocks noGrp="1"/>
          </p:cNvSpPr>
          <p:nvPr>
            <p:ph idx="1"/>
          </p:nvPr>
        </p:nvSpPr>
        <p:spPr>
          <a:xfrm>
            <a:off x="4552378" y="685800"/>
            <a:ext cx="6952234" cy="3615267"/>
          </a:xfrm>
        </p:spPr>
        <p:txBody>
          <a:bodyPr>
            <a:normAutofit/>
          </a:bodyPr>
          <a:lstStyle/>
          <a:p>
            <a:r>
              <a:rPr lang="en-US" dirty="0"/>
              <a:t>DIY Hiring Toolkits</a:t>
            </a:r>
          </a:p>
          <a:p>
            <a:r>
              <a:rPr lang="en-US" dirty="0"/>
              <a:t>Recruit via </a:t>
            </a:r>
            <a:r>
              <a:rPr lang="en-US" dirty="0" err="1"/>
              <a:t>IdealTraits</a:t>
            </a:r>
            <a:r>
              <a:rPr lang="en-US" dirty="0"/>
              <a:t>, insurance online recruiting tool</a:t>
            </a:r>
          </a:p>
          <a:p>
            <a:r>
              <a:rPr lang="en-US" dirty="0"/>
              <a:t>Links to education resource</a:t>
            </a:r>
          </a:p>
          <a:p>
            <a:r>
              <a:rPr lang="en-US" dirty="0"/>
              <a:t>Caliper</a:t>
            </a:r>
          </a:p>
          <a:p>
            <a:r>
              <a:rPr lang="en-US" dirty="0"/>
              <a:t>Knowledge assessments </a:t>
            </a:r>
          </a:p>
        </p:txBody>
      </p:sp>
    </p:spTree>
    <p:extLst>
      <p:ext uri="{BB962C8B-B14F-4D97-AF65-F5344CB8AC3E}">
        <p14:creationId xmlns:p14="http://schemas.microsoft.com/office/powerpoint/2010/main" val="289206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DE6A-25A0-4806-8628-2D325ADF40EA}"/>
              </a:ext>
            </a:extLst>
          </p:cNvPr>
          <p:cNvSpPr>
            <a:spLocks noGrp="1"/>
          </p:cNvSpPr>
          <p:nvPr>
            <p:ph type="title"/>
          </p:nvPr>
        </p:nvSpPr>
        <p:spPr>
          <a:xfrm>
            <a:off x="355165" y="5087354"/>
            <a:ext cx="8534400" cy="1507067"/>
          </a:xfrm>
        </p:spPr>
        <p:txBody>
          <a:bodyPr>
            <a:normAutofit/>
          </a:bodyPr>
          <a:lstStyle/>
          <a:p>
            <a:r>
              <a:rPr lang="en-US" sz="5400" b="1" dirty="0">
                <a:solidFill>
                  <a:schemeClr val="tx2">
                    <a:lumMod val="50000"/>
                  </a:schemeClr>
                </a:solidFill>
              </a:rPr>
              <a:t>Big I Recruits</a:t>
            </a:r>
          </a:p>
        </p:txBody>
      </p:sp>
      <p:pic>
        <p:nvPicPr>
          <p:cNvPr id="3074" name="Picture 2" descr="http://idealtraits.com/wp-content/uploads/2015/02/Attract-2.png">
            <a:extLst>
              <a:ext uri="{FF2B5EF4-FFF2-40B4-BE49-F238E27FC236}">
                <a16:creationId xmlns:a16="http://schemas.microsoft.com/office/drawing/2014/main" id="{A9DBC88C-AE89-4711-BC07-104855E129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51273" y="365125"/>
            <a:ext cx="3217118" cy="29043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dealtraits.com/wp-content/uploads/2015/02/Post-and-social-icons-small.png">
            <a:extLst>
              <a:ext uri="{FF2B5EF4-FFF2-40B4-BE49-F238E27FC236}">
                <a16:creationId xmlns:a16="http://schemas.microsoft.com/office/drawing/2014/main" id="{7060D885-7099-4383-A9C3-BD2EE61B9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681" y="4558490"/>
            <a:ext cx="3430489" cy="1882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A69153D-2B6B-4A71-B8AA-B530D04122CE}"/>
              </a:ext>
            </a:extLst>
          </p:cNvPr>
          <p:cNvSpPr/>
          <p:nvPr/>
        </p:nvSpPr>
        <p:spPr>
          <a:xfrm>
            <a:off x="1806010" y="897718"/>
            <a:ext cx="6096000" cy="646331"/>
          </a:xfrm>
          <a:prstGeom prst="rect">
            <a:avLst/>
          </a:prstGeom>
        </p:spPr>
        <p:txBody>
          <a:bodyPr>
            <a:spAutoFit/>
          </a:bodyPr>
          <a:lstStyle/>
          <a:p>
            <a:r>
              <a:rPr lang="en-US" b="1" dirty="0">
                <a:solidFill>
                  <a:schemeClr val="tx2">
                    <a:lumMod val="50000"/>
                  </a:schemeClr>
                </a:solidFill>
              </a:rPr>
              <a:t>POST JOBS FREE</a:t>
            </a:r>
          </a:p>
          <a:p>
            <a:r>
              <a:rPr lang="en-US" dirty="0">
                <a:solidFill>
                  <a:schemeClr val="tx2">
                    <a:lumMod val="50000"/>
                  </a:schemeClr>
                </a:solidFill>
              </a:rPr>
              <a:t>Indeed, ZipRecruiter, Google and 100’s more</a:t>
            </a:r>
          </a:p>
        </p:txBody>
      </p:sp>
      <p:sp>
        <p:nvSpPr>
          <p:cNvPr id="8" name="Rectangle 7">
            <a:extLst>
              <a:ext uri="{FF2B5EF4-FFF2-40B4-BE49-F238E27FC236}">
                <a16:creationId xmlns:a16="http://schemas.microsoft.com/office/drawing/2014/main" id="{D6980E43-7EBC-4FB3-9831-F4EDA1BCE65B}"/>
              </a:ext>
            </a:extLst>
          </p:cNvPr>
          <p:cNvSpPr/>
          <p:nvPr/>
        </p:nvSpPr>
        <p:spPr>
          <a:xfrm>
            <a:off x="1903412" y="1827897"/>
            <a:ext cx="6096000" cy="646331"/>
          </a:xfrm>
          <a:prstGeom prst="rect">
            <a:avLst/>
          </a:prstGeom>
        </p:spPr>
        <p:txBody>
          <a:bodyPr>
            <a:spAutoFit/>
          </a:bodyPr>
          <a:lstStyle/>
          <a:p>
            <a:r>
              <a:rPr lang="en-US" b="1" dirty="0">
                <a:solidFill>
                  <a:schemeClr val="tx2">
                    <a:lumMod val="50000"/>
                  </a:schemeClr>
                </a:solidFill>
              </a:rPr>
              <a:t>GET CANDIDATES</a:t>
            </a:r>
          </a:p>
          <a:p>
            <a:r>
              <a:rPr lang="en-US" dirty="0">
                <a:solidFill>
                  <a:schemeClr val="tx2">
                    <a:lumMod val="50000"/>
                  </a:schemeClr>
                </a:solidFill>
              </a:rPr>
              <a:t>Organize, comment and rate resumes</a:t>
            </a:r>
          </a:p>
        </p:txBody>
      </p:sp>
      <p:sp>
        <p:nvSpPr>
          <p:cNvPr id="10" name="Rectangle 9">
            <a:extLst>
              <a:ext uri="{FF2B5EF4-FFF2-40B4-BE49-F238E27FC236}">
                <a16:creationId xmlns:a16="http://schemas.microsoft.com/office/drawing/2014/main" id="{F1D9FA8D-2F2F-455F-8DFD-3B21C5425C69}"/>
              </a:ext>
            </a:extLst>
          </p:cNvPr>
          <p:cNvSpPr/>
          <p:nvPr/>
        </p:nvSpPr>
        <p:spPr>
          <a:xfrm>
            <a:off x="1842225" y="2692525"/>
            <a:ext cx="6096000" cy="646331"/>
          </a:xfrm>
          <a:prstGeom prst="rect">
            <a:avLst/>
          </a:prstGeom>
        </p:spPr>
        <p:txBody>
          <a:bodyPr>
            <a:spAutoFit/>
          </a:bodyPr>
          <a:lstStyle/>
          <a:p>
            <a:r>
              <a:rPr lang="en-US" b="1" dirty="0">
                <a:solidFill>
                  <a:schemeClr val="tx2">
                    <a:lumMod val="50000"/>
                  </a:schemeClr>
                </a:solidFill>
              </a:rPr>
              <a:t>ASSESSMENTS</a:t>
            </a:r>
          </a:p>
          <a:p>
            <a:r>
              <a:rPr lang="en-US" dirty="0">
                <a:solidFill>
                  <a:schemeClr val="tx2">
                    <a:lumMod val="50000"/>
                  </a:schemeClr>
                </a:solidFill>
              </a:rPr>
              <a:t>Pre-screen and predict job performance</a:t>
            </a:r>
          </a:p>
        </p:txBody>
      </p:sp>
      <p:sp>
        <p:nvSpPr>
          <p:cNvPr id="14" name="Rectangle 13">
            <a:extLst>
              <a:ext uri="{FF2B5EF4-FFF2-40B4-BE49-F238E27FC236}">
                <a16:creationId xmlns:a16="http://schemas.microsoft.com/office/drawing/2014/main" id="{887E7863-FE13-4CCD-9499-5B6CF6DE2156}"/>
              </a:ext>
            </a:extLst>
          </p:cNvPr>
          <p:cNvSpPr/>
          <p:nvPr/>
        </p:nvSpPr>
        <p:spPr>
          <a:xfrm>
            <a:off x="1903412" y="3683372"/>
            <a:ext cx="1877437" cy="369332"/>
          </a:xfrm>
          <a:prstGeom prst="rect">
            <a:avLst/>
          </a:prstGeom>
        </p:spPr>
        <p:txBody>
          <a:bodyPr wrap="none">
            <a:spAutoFit/>
          </a:bodyPr>
          <a:lstStyle/>
          <a:p>
            <a:r>
              <a:rPr lang="en-US" b="1" dirty="0">
                <a:solidFill>
                  <a:schemeClr val="tx2">
                    <a:lumMod val="50000"/>
                  </a:schemeClr>
                </a:solidFill>
              </a:rPr>
              <a:t>IDENTIFY &amp; HIRE</a:t>
            </a:r>
          </a:p>
        </p:txBody>
      </p:sp>
      <p:sp>
        <p:nvSpPr>
          <p:cNvPr id="15" name="TextBox 14">
            <a:extLst>
              <a:ext uri="{FF2B5EF4-FFF2-40B4-BE49-F238E27FC236}">
                <a16:creationId xmlns:a16="http://schemas.microsoft.com/office/drawing/2014/main" id="{72F6A8C2-C38B-4345-95E8-EEAD79FA6124}"/>
              </a:ext>
            </a:extLst>
          </p:cNvPr>
          <p:cNvSpPr txBox="1"/>
          <p:nvPr/>
        </p:nvSpPr>
        <p:spPr>
          <a:xfrm>
            <a:off x="8451273" y="3429000"/>
            <a:ext cx="3316183" cy="646331"/>
          </a:xfrm>
          <a:prstGeom prst="rect">
            <a:avLst/>
          </a:prstGeom>
          <a:noFill/>
        </p:spPr>
        <p:txBody>
          <a:bodyPr wrap="square" rtlCol="0">
            <a:spAutoFit/>
          </a:bodyPr>
          <a:lstStyle/>
          <a:p>
            <a:r>
              <a:rPr lang="en-US" b="1" dirty="0">
                <a:solidFill>
                  <a:schemeClr val="tx2">
                    <a:lumMod val="50000"/>
                  </a:schemeClr>
                </a:solidFill>
              </a:rPr>
              <a:t>Ads Customized For Your Agency</a:t>
            </a:r>
          </a:p>
        </p:txBody>
      </p:sp>
      <p:pic>
        <p:nvPicPr>
          <p:cNvPr id="5" name="Picture 4" descr="A close up of a sign&#10;&#10;Description automatically generated">
            <a:extLst>
              <a:ext uri="{FF2B5EF4-FFF2-40B4-BE49-F238E27FC236}">
                <a16:creationId xmlns:a16="http://schemas.microsoft.com/office/drawing/2014/main" id="{A0896B97-1E1C-43D9-A6EF-60E32EBA2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12" y="958038"/>
            <a:ext cx="540467" cy="5256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3F1A9628-96FA-4CF4-B58B-1A5BB5B92C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390" y="1933773"/>
            <a:ext cx="505689" cy="540455"/>
          </a:xfrm>
          <a:prstGeom prst="rect">
            <a:avLst/>
          </a:prstGeom>
        </p:spPr>
      </p:pic>
      <p:pic>
        <p:nvPicPr>
          <p:cNvPr id="17" name="Picture 16">
            <a:extLst>
              <a:ext uri="{FF2B5EF4-FFF2-40B4-BE49-F238E27FC236}">
                <a16:creationId xmlns:a16="http://schemas.microsoft.com/office/drawing/2014/main" id="{079BCEE2-176F-44B8-896F-C14ADEC63A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4387" y="2839419"/>
            <a:ext cx="505688" cy="774245"/>
          </a:xfrm>
          <a:prstGeom prst="rect">
            <a:avLst/>
          </a:prstGeom>
        </p:spPr>
      </p:pic>
      <p:pic>
        <p:nvPicPr>
          <p:cNvPr id="19" name="Picture 18">
            <a:extLst>
              <a:ext uri="{FF2B5EF4-FFF2-40B4-BE49-F238E27FC236}">
                <a16:creationId xmlns:a16="http://schemas.microsoft.com/office/drawing/2014/main" id="{1432EAED-3BA7-4EEE-8847-5831280ECC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387" y="3798332"/>
            <a:ext cx="510220" cy="510220"/>
          </a:xfrm>
          <a:prstGeom prst="rect">
            <a:avLst/>
          </a:prstGeom>
        </p:spPr>
      </p:pic>
    </p:spTree>
    <p:extLst>
      <p:ext uri="{BB962C8B-B14F-4D97-AF65-F5344CB8AC3E}">
        <p14:creationId xmlns:p14="http://schemas.microsoft.com/office/powerpoint/2010/main" val="2605003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0DD2-ECD7-42E4-B322-43861765B6A4}"/>
              </a:ext>
            </a:extLst>
          </p:cNvPr>
          <p:cNvSpPr>
            <a:spLocks noGrp="1"/>
          </p:cNvSpPr>
          <p:nvPr>
            <p:ph type="title"/>
          </p:nvPr>
        </p:nvSpPr>
        <p:spPr>
          <a:xfrm>
            <a:off x="7532710" y="620722"/>
            <a:ext cx="3518748" cy="1142462"/>
          </a:xfrm>
        </p:spPr>
        <p:txBody>
          <a:bodyPr anchor="b">
            <a:normAutofit/>
          </a:bodyPr>
          <a:lstStyle/>
          <a:p>
            <a:endParaRPr lang="en-US" sz="2800"/>
          </a:p>
        </p:txBody>
      </p:sp>
      <p:pic>
        <p:nvPicPr>
          <p:cNvPr id="5122" name="Picture 2" descr="Image may contain: text">
            <a:extLst>
              <a:ext uri="{FF2B5EF4-FFF2-40B4-BE49-F238E27FC236}">
                <a16:creationId xmlns:a16="http://schemas.microsoft.com/office/drawing/2014/main" id="{C6C2B92B-22A9-4710-91E1-811654802B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8" r="-2" b="4086"/>
          <a:stretch/>
        </p:blipFill>
        <p:spPr bwMode="auto">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709F44-3F7C-40AE-97C9-B7F9AE1FCE17}"/>
              </a:ext>
            </a:extLst>
          </p:cNvPr>
          <p:cNvSpPr>
            <a:spLocks noGrp="1"/>
          </p:cNvSpPr>
          <p:nvPr>
            <p:ph idx="1"/>
          </p:nvPr>
        </p:nvSpPr>
        <p:spPr>
          <a:xfrm>
            <a:off x="7532710" y="1822449"/>
            <a:ext cx="3479419" cy="3070226"/>
          </a:xfrm>
        </p:spPr>
        <p:txBody>
          <a:bodyPr anchor="t">
            <a:normAutofit/>
          </a:bodyPr>
          <a:lstStyle/>
          <a:p>
            <a:pPr marL="0" indent="0">
              <a:buNone/>
            </a:pPr>
            <a:r>
              <a:rPr lang="en-US" sz="1400"/>
              <a:t>“We signed up on the IdealTraits platform on Monday. I posted three position. One is a rather unique something new for us, digital and communications manager…. In 24 hours we had 33 submissions for that position of which 13 are worthy of consideration and 4 or 5 are really good. Would not have happened with out that tool. Make that 34! One just cam in as I was writing this– GOOD STUFF!”</a:t>
            </a:r>
          </a:p>
          <a:p>
            <a:pPr marL="0" indent="0">
              <a:buNone/>
            </a:pPr>
            <a:r>
              <a:rPr lang="en-US" sz="1400"/>
              <a:t>-Agency owner Michigan  </a:t>
            </a:r>
          </a:p>
        </p:txBody>
      </p:sp>
    </p:spTree>
    <p:extLst>
      <p:ext uri="{BB962C8B-B14F-4D97-AF65-F5344CB8AC3E}">
        <p14:creationId xmlns:p14="http://schemas.microsoft.com/office/powerpoint/2010/main" val="2279967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78D6-E246-470E-85CF-D6F45EA04A5E}"/>
              </a:ext>
            </a:extLst>
          </p:cNvPr>
          <p:cNvSpPr>
            <a:spLocks noGrp="1"/>
          </p:cNvSpPr>
          <p:nvPr>
            <p:ph type="title"/>
          </p:nvPr>
        </p:nvSpPr>
        <p:spPr/>
        <p:txBody>
          <a:bodyPr/>
          <a:lstStyle/>
          <a:p>
            <a:r>
              <a:rPr lang="en-US" dirty="0"/>
              <a:t>Play or embed three strategies for organic growth video</a:t>
            </a:r>
          </a:p>
        </p:txBody>
      </p:sp>
      <p:sp>
        <p:nvSpPr>
          <p:cNvPr id="5" name="Content Placeholder 4">
            <a:extLst>
              <a:ext uri="{FF2B5EF4-FFF2-40B4-BE49-F238E27FC236}">
                <a16:creationId xmlns:a16="http://schemas.microsoft.com/office/drawing/2014/main" id="{05391956-52E9-4D67-B350-6674891BBD8F}"/>
              </a:ext>
            </a:extLst>
          </p:cNvPr>
          <p:cNvSpPr>
            <a:spLocks noGrp="1"/>
          </p:cNvSpPr>
          <p:nvPr>
            <p:ph idx="1"/>
          </p:nvPr>
        </p:nvSpPr>
        <p:spPr/>
        <p:txBody>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a:t>
            </a:r>
            <a:r>
              <a:rPr lang="en-US" dirty="0" err="1">
                <a:hlinkClick r:id="rId3"/>
              </a:rPr>
              <a:t>QpswSdZFXQo</a:t>
            </a:r>
            <a:endParaRPr lang="en-US" dirty="0"/>
          </a:p>
          <a:p>
            <a:r>
              <a:rPr lang="en-US" dirty="0"/>
              <a:t>&lt;iframe width="560" height="315" </a:t>
            </a:r>
            <a:r>
              <a:rPr lang="en-US" dirty="0" err="1"/>
              <a:t>src</a:t>
            </a:r>
            <a:r>
              <a:rPr lang="en-US" dirty="0"/>
              <a:t>="https://</a:t>
            </a:r>
            <a:r>
              <a:rPr lang="en-US" dirty="0" err="1"/>
              <a:t>www.youtube.com</a:t>
            </a:r>
            <a:r>
              <a:rPr lang="en-US" dirty="0"/>
              <a:t>/embed/</a:t>
            </a:r>
            <a:r>
              <a:rPr lang="en-US" dirty="0" err="1"/>
              <a:t>QpswSdZFXQo</a:t>
            </a:r>
            <a:r>
              <a:rPr lang="en-US" dirty="0"/>
              <a:t>" frameborder="0" allow="</a:t>
            </a:r>
            <a:r>
              <a:rPr lang="en-US" dirty="0" err="1"/>
              <a:t>autoplay</a:t>
            </a:r>
            <a:r>
              <a:rPr lang="en-US" dirty="0"/>
              <a:t>; encrypted-media" </a:t>
            </a:r>
            <a:r>
              <a:rPr lang="en-US" dirty="0" err="1"/>
              <a:t>allowfullscreen</a:t>
            </a:r>
            <a:r>
              <a:rPr lang="en-US" dirty="0"/>
              <a:t>&gt;&lt;/iframe&gt;</a:t>
            </a:r>
          </a:p>
        </p:txBody>
      </p:sp>
    </p:spTree>
    <p:extLst>
      <p:ext uri="{BB962C8B-B14F-4D97-AF65-F5344CB8AC3E}">
        <p14:creationId xmlns:p14="http://schemas.microsoft.com/office/powerpoint/2010/main" val="111715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4" name="Rectangle 23">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7" name="Content Placeholder 16" descr="A close up of a logo&#10;&#10;Description generated with high confidence">
            <a:extLst>
              <a:ext uri="{FF2B5EF4-FFF2-40B4-BE49-F238E27FC236}">
                <a16:creationId xmlns:a16="http://schemas.microsoft.com/office/drawing/2014/main" id="{516E38A0-D89A-431F-89F9-5DE60994DBF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388" r="1" b="18633"/>
          <a:stretch/>
        </p:blipFill>
        <p:spPr>
          <a:xfrm rot="21480000">
            <a:off x="1137837" y="1003258"/>
            <a:ext cx="9916327" cy="4764396"/>
          </a:xfrm>
          <a:prstGeom prst="rect">
            <a:avLst/>
          </a:prstGeom>
        </p:spPr>
      </p:pic>
    </p:spTree>
    <p:extLst>
      <p:ext uri="{BB962C8B-B14F-4D97-AF65-F5344CB8AC3E}">
        <p14:creationId xmlns:p14="http://schemas.microsoft.com/office/powerpoint/2010/main" val="349129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6B7321-AE30-477D-A445-F151A24180F0}"/>
              </a:ext>
            </a:extLst>
          </p:cNvPr>
          <p:cNvSpPr txBox="1"/>
          <p:nvPr/>
        </p:nvSpPr>
        <p:spPr>
          <a:xfrm>
            <a:off x="2305318" y="1635617"/>
            <a:ext cx="7585657" cy="2585323"/>
          </a:xfrm>
          <a:prstGeom prst="rect">
            <a:avLst/>
          </a:prstGeom>
          <a:noFill/>
        </p:spPr>
        <p:txBody>
          <a:bodyPr wrap="square" rtlCol="0">
            <a:spAutoFit/>
          </a:bodyPr>
          <a:lstStyle/>
          <a:p>
            <a:r>
              <a:rPr lang="en-US" dirty="0" err="1"/>
              <a:t>Embedd</a:t>
            </a:r>
            <a:r>
              <a:rPr lang="en-US" dirty="0"/>
              <a:t> or Link to the Trusted Choice Resources Video:</a:t>
            </a:r>
          </a:p>
          <a:p>
            <a:endParaRPr lang="en-US" dirty="0"/>
          </a:p>
          <a:p>
            <a:r>
              <a:rPr lang="en-US" dirty="0">
                <a:hlinkClick r:id="rId3"/>
              </a:rPr>
              <a:t>https://</a:t>
            </a:r>
            <a:r>
              <a:rPr lang="en-US" dirty="0" err="1">
                <a:hlinkClick r:id="rId3"/>
              </a:rPr>
              <a:t>youtu.be</a:t>
            </a:r>
            <a:r>
              <a:rPr lang="en-US" dirty="0">
                <a:hlinkClick r:id="rId3"/>
              </a:rPr>
              <a:t>/JqJqU23eBNk?list=PL8G8GoAdYL_4IooPbVkxwD3kds1RoKh1f</a:t>
            </a:r>
            <a:endParaRPr lang="en-US" dirty="0"/>
          </a:p>
          <a:p>
            <a:endParaRPr lang="en-US" dirty="0"/>
          </a:p>
          <a:p>
            <a:r>
              <a:rPr lang="en-US" dirty="0" err="1"/>
              <a:t>Embedd</a:t>
            </a:r>
            <a:r>
              <a:rPr lang="en-US" dirty="0"/>
              <a:t> code: &lt;iframe width="560" height="315" </a:t>
            </a:r>
            <a:r>
              <a:rPr lang="en-US" dirty="0" err="1"/>
              <a:t>src</a:t>
            </a:r>
            <a:r>
              <a:rPr lang="en-US" dirty="0"/>
              <a:t>="https://</a:t>
            </a:r>
            <a:r>
              <a:rPr lang="en-US" dirty="0" err="1"/>
              <a:t>www.youtube.com</a:t>
            </a:r>
            <a:r>
              <a:rPr lang="en-US" dirty="0"/>
              <a:t>/embed/JqJqU23eBNk?list=PL8G8GoAdYL_4IooPbVkxwD3kds1RoKh1f" frameborder="0" allow="</a:t>
            </a:r>
            <a:r>
              <a:rPr lang="en-US" dirty="0" err="1"/>
              <a:t>autoplay</a:t>
            </a:r>
            <a:r>
              <a:rPr lang="en-US" dirty="0"/>
              <a:t>; encrypted-media" </a:t>
            </a:r>
            <a:r>
              <a:rPr lang="en-US" dirty="0" err="1"/>
              <a:t>allowfullscreen</a:t>
            </a:r>
            <a:r>
              <a:rPr lang="en-US" dirty="0"/>
              <a:t>&gt;&lt;/iframe&gt;</a:t>
            </a:r>
          </a:p>
          <a:p>
            <a:endParaRPr lang="en-US" dirty="0"/>
          </a:p>
        </p:txBody>
      </p:sp>
    </p:spTree>
    <p:extLst>
      <p:ext uri="{BB962C8B-B14F-4D97-AF65-F5344CB8AC3E}">
        <p14:creationId xmlns:p14="http://schemas.microsoft.com/office/powerpoint/2010/main" val="221733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8A98CB-0D15-4FBF-BEB1-E006A4382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406880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B34C-E06A-4FBF-A3DE-67D7B4D64FB3}"/>
              </a:ext>
            </a:extLst>
          </p:cNvPr>
          <p:cNvSpPr>
            <a:spLocks noGrp="1"/>
          </p:cNvSpPr>
          <p:nvPr>
            <p:ph type="ctrTitle"/>
          </p:nvPr>
        </p:nvSpPr>
        <p:spPr>
          <a:xfrm>
            <a:off x="642996" y="4571216"/>
            <a:ext cx="10906008" cy="1115415"/>
          </a:xfrm>
        </p:spPr>
        <p:txBody>
          <a:bodyPr>
            <a:normAutofit/>
          </a:bodyPr>
          <a:lstStyle/>
          <a:p>
            <a:r>
              <a:rPr lang="en-US"/>
              <a:t>Trusted Choice Digital Reviews</a:t>
            </a:r>
          </a:p>
        </p:txBody>
      </p:sp>
      <p:pic>
        <p:nvPicPr>
          <p:cNvPr id="9" name="Picture 8" descr="A close up of a logo&#10;&#10;Description generated with very high confidence">
            <a:extLst>
              <a:ext uri="{FF2B5EF4-FFF2-40B4-BE49-F238E27FC236}">
                <a16:creationId xmlns:a16="http://schemas.microsoft.com/office/drawing/2014/main" id="{1F9AC4FD-6498-4470-9B63-4B33E0F776BD}"/>
              </a:ext>
            </a:extLst>
          </p:cNvPr>
          <p:cNvPicPr>
            <a:picLocks noChangeAspect="1"/>
          </p:cNvPicPr>
          <p:nvPr/>
        </p:nvPicPr>
        <p:blipFill>
          <a:blip r:embed="rId3"/>
          <a:stretch>
            <a:fillRect/>
          </a:stretch>
        </p:blipFill>
        <p:spPr>
          <a:xfrm>
            <a:off x="481946" y="1189800"/>
            <a:ext cx="3529109" cy="2348461"/>
          </a:xfrm>
          <a:prstGeom prst="rect">
            <a:avLst/>
          </a:prstGeom>
        </p:spPr>
      </p:pic>
      <p:pic>
        <p:nvPicPr>
          <p:cNvPr id="16" name="Picture 11" descr="A screenshot of a cell phone&#10;&#10;Description generated with very high confidence">
            <a:extLst>
              <a:ext uri="{FF2B5EF4-FFF2-40B4-BE49-F238E27FC236}">
                <a16:creationId xmlns:a16="http://schemas.microsoft.com/office/drawing/2014/main" id="{CFBCB271-228A-4408-B2E2-CF3686C29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58" t="8986" r="3" b="51180"/>
          <a:stretch>
            <a:fillRect/>
          </a:stretch>
        </p:blipFill>
        <p:spPr bwMode="auto">
          <a:xfrm>
            <a:off x="4332788" y="1425533"/>
            <a:ext cx="3526424" cy="18769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 screenshot of a cell phone&#10;&#10;Description generated with high confidence">
            <a:extLst>
              <a:ext uri="{FF2B5EF4-FFF2-40B4-BE49-F238E27FC236}">
                <a16:creationId xmlns:a16="http://schemas.microsoft.com/office/drawing/2014/main" id="{9A4F8C80-3C17-4182-9CDC-E9C5172985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1906458"/>
            <a:ext cx="3553968" cy="9151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38CB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83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6CFF-E796-4C17-B371-06AED1FB162E}"/>
              </a:ext>
            </a:extLst>
          </p:cNvPr>
          <p:cNvSpPr>
            <a:spLocks noGrp="1"/>
          </p:cNvSpPr>
          <p:nvPr>
            <p:ph type="title"/>
          </p:nvPr>
        </p:nvSpPr>
        <p:spPr/>
        <p:txBody>
          <a:bodyPr/>
          <a:lstStyle/>
          <a:p>
            <a:r>
              <a:rPr lang="en-US" b="1" dirty="0"/>
              <a:t>Talent Recruitment and Development </a:t>
            </a:r>
          </a:p>
        </p:txBody>
      </p:sp>
      <p:sp>
        <p:nvSpPr>
          <p:cNvPr id="3" name="Content Placeholder 2">
            <a:extLst>
              <a:ext uri="{FF2B5EF4-FFF2-40B4-BE49-F238E27FC236}">
                <a16:creationId xmlns:a16="http://schemas.microsoft.com/office/drawing/2014/main" id="{5238F8A6-1F4E-4A1D-9080-642B8C6C7776}"/>
              </a:ext>
            </a:extLst>
          </p:cNvPr>
          <p:cNvSpPr>
            <a:spLocks noGrp="1"/>
          </p:cNvSpPr>
          <p:nvPr>
            <p:ph idx="1"/>
          </p:nvPr>
        </p:nvSpPr>
        <p:spPr/>
        <p:txBody>
          <a:bodyPr/>
          <a:lstStyle/>
          <a:p>
            <a:r>
              <a:rPr lang="en-US" b="1" dirty="0"/>
              <a:t>Attract the Right Talent</a:t>
            </a:r>
            <a:r>
              <a:rPr lang="en-US" dirty="0"/>
              <a:t>:  </a:t>
            </a:r>
            <a:r>
              <a:rPr lang="en-US" dirty="0" err="1"/>
              <a:t>InVEST</a:t>
            </a:r>
            <a:r>
              <a:rPr lang="en-US" dirty="0"/>
              <a:t> reaches more than 30,000 students each year introducing them to careers in the insurance industry</a:t>
            </a:r>
          </a:p>
          <a:p>
            <a:pPr lvl="1"/>
            <a:r>
              <a:rPr lang="en-US" dirty="0" err="1"/>
              <a:t>InVESTprogram.org</a:t>
            </a:r>
            <a:r>
              <a:rPr lang="en-US" dirty="0"/>
              <a:t> </a:t>
            </a:r>
          </a:p>
          <a:p>
            <a:r>
              <a:rPr lang="en-US" b="1" dirty="0"/>
              <a:t>Keep Young Agents Engaged</a:t>
            </a:r>
            <a:r>
              <a:rPr lang="en-US" dirty="0"/>
              <a:t>: young agent programs at the local, state an national level offer young professionals a community and opportunity to serve the industry and their hometown </a:t>
            </a:r>
          </a:p>
          <a:p>
            <a:pPr lvl="1"/>
            <a:r>
              <a:rPr lang="en-US" dirty="0" err="1"/>
              <a:t>Independentagent.com</a:t>
            </a:r>
            <a:r>
              <a:rPr lang="en-US" dirty="0"/>
              <a:t>/youngagents</a:t>
            </a:r>
          </a:p>
          <a:p>
            <a:r>
              <a:rPr lang="en-US" b="1" dirty="0"/>
              <a:t>Diversity Council</a:t>
            </a:r>
            <a:r>
              <a:rPr lang="en-US" dirty="0"/>
              <a:t>: create an inclusive culture and understand how to work with diverse markets  </a:t>
            </a:r>
          </a:p>
          <a:p>
            <a:pPr lvl="1"/>
            <a:r>
              <a:rPr lang="en-US" dirty="0" err="1"/>
              <a:t>Independentagent.com</a:t>
            </a:r>
            <a:r>
              <a:rPr lang="en-US" dirty="0"/>
              <a:t>/diversity</a:t>
            </a:r>
          </a:p>
        </p:txBody>
      </p:sp>
    </p:spTree>
    <p:extLst>
      <p:ext uri="{BB962C8B-B14F-4D97-AF65-F5344CB8AC3E}">
        <p14:creationId xmlns:p14="http://schemas.microsoft.com/office/powerpoint/2010/main" val="324591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FD38-DA5B-4E80-A061-99AABF3B8F2E}"/>
              </a:ext>
            </a:extLst>
          </p:cNvPr>
          <p:cNvSpPr>
            <a:spLocks noGrp="1"/>
          </p:cNvSpPr>
          <p:nvPr>
            <p:ph type="title"/>
          </p:nvPr>
        </p:nvSpPr>
        <p:spPr>
          <a:xfrm>
            <a:off x="1594833" y="1537102"/>
            <a:ext cx="9002333" cy="1325563"/>
          </a:xfrm>
        </p:spPr>
        <p:txBody>
          <a:bodyPr>
            <a:normAutofit fontScale="90000"/>
          </a:bodyPr>
          <a:lstStyle/>
          <a:p>
            <a:r>
              <a:rPr lang="en-US" dirty="0">
                <a:solidFill>
                  <a:schemeClr val="bg1"/>
                </a:solidFill>
              </a:rPr>
              <a:t>Let us do some of the heavy lifting so you can focus on what’s important– running your agency. </a:t>
            </a:r>
          </a:p>
        </p:txBody>
      </p:sp>
    </p:spTree>
    <p:extLst>
      <p:ext uri="{BB962C8B-B14F-4D97-AF65-F5344CB8AC3E}">
        <p14:creationId xmlns:p14="http://schemas.microsoft.com/office/powerpoint/2010/main" val="2119681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2D2A-6331-403B-9DB7-1FC08B079E8D}"/>
              </a:ext>
            </a:extLst>
          </p:cNvPr>
          <p:cNvSpPr>
            <a:spLocks noGrp="1"/>
          </p:cNvSpPr>
          <p:nvPr>
            <p:ph type="title"/>
          </p:nvPr>
        </p:nvSpPr>
        <p:spPr/>
        <p:txBody>
          <a:bodyPr/>
          <a:lstStyle/>
          <a:p>
            <a:r>
              <a:rPr lang="en-US" dirty="0"/>
              <a:t>Share or Play Joy’s Story </a:t>
            </a:r>
          </a:p>
        </p:txBody>
      </p:sp>
      <p:sp>
        <p:nvSpPr>
          <p:cNvPr id="5" name="Content Placeholder 4">
            <a:extLst>
              <a:ext uri="{FF2B5EF4-FFF2-40B4-BE49-F238E27FC236}">
                <a16:creationId xmlns:a16="http://schemas.microsoft.com/office/drawing/2014/main" id="{76E52AE5-77AC-4EA4-B34B-D20CFC21180E}"/>
              </a:ext>
            </a:extLst>
          </p:cNvPr>
          <p:cNvSpPr>
            <a:spLocks noGrp="1"/>
          </p:cNvSpPr>
          <p:nvPr>
            <p:ph idx="1"/>
          </p:nvPr>
        </p:nvSpPr>
        <p:spPr/>
        <p:txBody>
          <a:bodyPr/>
          <a:lstStyle/>
          <a:p>
            <a:r>
              <a:rPr lang="en-US" dirty="0">
                <a:hlinkClick r:id="rId3"/>
              </a:rPr>
              <a:t>https://</a:t>
            </a:r>
            <a:r>
              <a:rPr lang="en-US" dirty="0" err="1">
                <a:hlinkClick r:id="rId3"/>
              </a:rPr>
              <a:t>youtu.be</a:t>
            </a:r>
            <a:r>
              <a:rPr lang="en-US" dirty="0">
                <a:hlinkClick r:id="rId3"/>
              </a:rPr>
              <a:t>/0oz9b_mJJcc</a:t>
            </a:r>
            <a:endParaRPr lang="en-US" dirty="0"/>
          </a:p>
          <a:p>
            <a:r>
              <a:rPr lang="en-US" dirty="0"/>
              <a:t>&lt;iframe width="560" height="315" </a:t>
            </a:r>
            <a:r>
              <a:rPr lang="en-US" dirty="0" err="1"/>
              <a:t>src</a:t>
            </a:r>
            <a:r>
              <a:rPr lang="en-US" dirty="0"/>
              <a:t>="https://</a:t>
            </a:r>
            <a:r>
              <a:rPr lang="en-US" dirty="0" err="1"/>
              <a:t>www.youtube.com</a:t>
            </a:r>
            <a:r>
              <a:rPr lang="en-US" dirty="0"/>
              <a:t>/embed/0oz9b_mJJcc" frameborder="0" allow="</a:t>
            </a:r>
            <a:r>
              <a:rPr lang="en-US" dirty="0" err="1"/>
              <a:t>autoplay</a:t>
            </a:r>
            <a:r>
              <a:rPr lang="en-US" dirty="0"/>
              <a:t>; encrypted-media" </a:t>
            </a:r>
            <a:r>
              <a:rPr lang="en-US" dirty="0" err="1"/>
              <a:t>allowfullscreen</a:t>
            </a:r>
            <a:r>
              <a:rPr lang="en-US" dirty="0"/>
              <a:t>&gt;&lt;/iframe&gt;</a:t>
            </a:r>
          </a:p>
        </p:txBody>
      </p:sp>
    </p:spTree>
    <p:extLst>
      <p:ext uri="{BB962C8B-B14F-4D97-AF65-F5344CB8AC3E}">
        <p14:creationId xmlns:p14="http://schemas.microsoft.com/office/powerpoint/2010/main" val="1556323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18A93-8824-45B4-A04D-1D95C2DC3308}"/>
              </a:ext>
            </a:extLst>
          </p:cNvPr>
          <p:cNvSpPr>
            <a:spLocks noGrp="1"/>
          </p:cNvSpPr>
          <p:nvPr>
            <p:ph idx="1"/>
          </p:nvPr>
        </p:nvSpPr>
        <p:spPr>
          <a:xfrm>
            <a:off x="1524000" y="777875"/>
            <a:ext cx="10515600" cy="4351338"/>
          </a:xfrm>
        </p:spPr>
        <p:txBody>
          <a:bodyPr>
            <a:noAutofit/>
          </a:bodyPr>
          <a:lstStyle/>
          <a:p>
            <a:pPr marL="0" indent="0">
              <a:buNone/>
            </a:pPr>
            <a:r>
              <a:rPr lang="en-US" sz="6000" dirty="0">
                <a:solidFill>
                  <a:schemeClr val="bg1"/>
                </a:solidFill>
              </a:rPr>
              <a:t>Agencies have appointments with an average of </a:t>
            </a:r>
            <a:r>
              <a:rPr lang="en-US" sz="6000" b="1" dirty="0">
                <a:solidFill>
                  <a:schemeClr val="bg1"/>
                </a:solidFill>
              </a:rPr>
              <a:t>9</a:t>
            </a:r>
            <a:r>
              <a:rPr lang="en-US" sz="6000" dirty="0">
                <a:solidFill>
                  <a:schemeClr val="bg1"/>
                </a:solidFill>
              </a:rPr>
              <a:t> personal lines and </a:t>
            </a:r>
            <a:r>
              <a:rPr lang="en-US" sz="6000" b="1" dirty="0">
                <a:solidFill>
                  <a:schemeClr val="bg1"/>
                </a:solidFill>
              </a:rPr>
              <a:t>7</a:t>
            </a:r>
            <a:r>
              <a:rPr lang="en-US" sz="6000" dirty="0">
                <a:solidFill>
                  <a:schemeClr val="bg1"/>
                </a:solidFill>
              </a:rPr>
              <a:t> commercial lines carriers. </a:t>
            </a:r>
          </a:p>
        </p:txBody>
      </p:sp>
      <p:sp>
        <p:nvSpPr>
          <p:cNvPr id="4" name="TextBox 3">
            <a:extLst>
              <a:ext uri="{FF2B5EF4-FFF2-40B4-BE49-F238E27FC236}">
                <a16:creationId xmlns:a16="http://schemas.microsoft.com/office/drawing/2014/main" id="{BB38CBD7-BFBC-4F78-B10C-3964D3F20B82}"/>
              </a:ext>
            </a:extLst>
          </p:cNvPr>
          <p:cNvSpPr txBox="1"/>
          <p:nvPr/>
        </p:nvSpPr>
        <p:spPr>
          <a:xfrm>
            <a:off x="5370838" y="5961328"/>
            <a:ext cx="6569242" cy="369332"/>
          </a:xfrm>
          <a:prstGeom prst="rect">
            <a:avLst/>
          </a:prstGeom>
          <a:noFill/>
        </p:spPr>
        <p:txBody>
          <a:bodyPr wrap="square" rtlCol="0">
            <a:spAutoFit/>
          </a:bodyPr>
          <a:lstStyle/>
          <a:p>
            <a:pPr algn="r"/>
            <a:r>
              <a:rPr lang="en-US" dirty="0"/>
              <a:t>*2018 Agency Universe Study</a:t>
            </a:r>
          </a:p>
        </p:txBody>
      </p:sp>
    </p:spTree>
    <p:extLst>
      <p:ext uri="{BB962C8B-B14F-4D97-AF65-F5344CB8AC3E}">
        <p14:creationId xmlns:p14="http://schemas.microsoft.com/office/powerpoint/2010/main" val="3409499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ase of flowers on a table&#10;&#10;Description generated with very high confidence">
            <a:extLst>
              <a:ext uri="{FF2B5EF4-FFF2-40B4-BE49-F238E27FC236}">
                <a16:creationId xmlns:a16="http://schemas.microsoft.com/office/drawing/2014/main" id="{F74085D9-14A7-47CD-BA05-EFF51DBDE97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51" r="36313"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6040AEB-82BA-4B99-AF4C-B0DE750B7522}"/>
              </a:ext>
            </a:extLst>
          </p:cNvPr>
          <p:cNvSpPr>
            <a:spLocks noGrp="1"/>
          </p:cNvSpPr>
          <p:nvPr>
            <p:ph type="title"/>
          </p:nvPr>
        </p:nvSpPr>
        <p:spPr>
          <a:xfrm>
            <a:off x="804998" y="798445"/>
            <a:ext cx="4803636" cy="1311664"/>
          </a:xfrm>
        </p:spPr>
        <p:txBody>
          <a:bodyPr>
            <a:normAutofit fontScale="90000"/>
          </a:bodyPr>
          <a:lstStyle/>
          <a:p>
            <a:r>
              <a:rPr lang="en-US" dirty="0">
                <a:solidFill>
                  <a:srgbClr val="000000"/>
                </a:solidFill>
              </a:rPr>
              <a:t>Access More Markets </a:t>
            </a:r>
            <a:br>
              <a:rPr lang="en-US" dirty="0">
                <a:solidFill>
                  <a:srgbClr val="000000"/>
                </a:solidFill>
              </a:rPr>
            </a:br>
            <a:r>
              <a:rPr lang="en-US" dirty="0">
                <a:solidFill>
                  <a:srgbClr val="000000"/>
                </a:solidFill>
              </a:rPr>
              <a:t>Big “I” Markets</a:t>
            </a:r>
          </a:p>
        </p:txBody>
      </p:sp>
      <p:sp>
        <p:nvSpPr>
          <p:cNvPr id="3" name="Content Placeholder 2">
            <a:extLst>
              <a:ext uri="{FF2B5EF4-FFF2-40B4-BE49-F238E27FC236}">
                <a16:creationId xmlns:a16="http://schemas.microsoft.com/office/drawing/2014/main" id="{6F1D19FE-14CD-4AFA-A617-3B3DFECBD62B}"/>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No</a:t>
            </a:r>
            <a:r>
              <a:rPr lang="en-US" sz="2000" b="1" dirty="0">
                <a:solidFill>
                  <a:srgbClr val="000000"/>
                </a:solidFill>
              </a:rPr>
              <a:t> fees</a:t>
            </a:r>
          </a:p>
          <a:p>
            <a:r>
              <a:rPr lang="en-US" sz="2000" dirty="0">
                <a:solidFill>
                  <a:srgbClr val="000000"/>
                </a:solidFill>
              </a:rPr>
              <a:t>No </a:t>
            </a:r>
            <a:r>
              <a:rPr lang="en-US" sz="2000" b="1" dirty="0">
                <a:solidFill>
                  <a:srgbClr val="000000"/>
                </a:solidFill>
              </a:rPr>
              <a:t>volume</a:t>
            </a:r>
            <a:r>
              <a:rPr lang="en-US" sz="2000" dirty="0">
                <a:solidFill>
                  <a:srgbClr val="000000"/>
                </a:solidFill>
              </a:rPr>
              <a:t> requirements </a:t>
            </a:r>
          </a:p>
          <a:p>
            <a:r>
              <a:rPr lang="en-US" sz="2000" b="1" dirty="0">
                <a:solidFill>
                  <a:srgbClr val="000000"/>
                </a:solidFill>
              </a:rPr>
              <a:t>Ownership of expirations </a:t>
            </a:r>
          </a:p>
          <a:p>
            <a:pPr marL="0" indent="0">
              <a:buNone/>
            </a:pPr>
            <a:endParaRPr lang="en-US" sz="2000" i="1" dirty="0">
              <a:solidFill>
                <a:srgbClr val="000000"/>
              </a:solidFill>
            </a:endParaRPr>
          </a:p>
          <a:p>
            <a:pPr marL="0" indent="0">
              <a:buNone/>
            </a:pPr>
            <a:r>
              <a:rPr lang="en-US" sz="2000" dirty="0" err="1">
                <a:solidFill>
                  <a:srgbClr val="000000"/>
                </a:solidFill>
              </a:rPr>
              <a:t>BigIMarkets.com</a:t>
            </a:r>
            <a:r>
              <a:rPr lang="en-US" sz="2000" dirty="0">
                <a:solidFill>
                  <a:srgbClr val="000000"/>
                </a:solidFill>
              </a:rPr>
              <a:t> </a:t>
            </a:r>
          </a:p>
        </p:txBody>
      </p:sp>
    </p:spTree>
    <p:extLst>
      <p:ext uri="{BB962C8B-B14F-4D97-AF65-F5344CB8AC3E}">
        <p14:creationId xmlns:p14="http://schemas.microsoft.com/office/powerpoint/2010/main" val="3774561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creenshot of a cell phone&#10;&#10;Description generated with very high confidence">
            <a:extLst>
              <a:ext uri="{FF2B5EF4-FFF2-40B4-BE49-F238E27FC236}">
                <a16:creationId xmlns:a16="http://schemas.microsoft.com/office/drawing/2014/main" id="{BF22E108-04D2-4EBB-9901-707EA8E65F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798670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31605" y="0"/>
            <a:ext cx="10781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b="1" kern="0" dirty="0">
                <a:solidFill>
                  <a:schemeClr val="tx1"/>
                </a:solidFill>
                <a:latin typeface="Calibri" panose="020F0502020204030204" pitchFamily="34" charset="0"/>
              </a:rPr>
              <a:t>Big “I” Markets - Cyber Liability</a:t>
            </a:r>
          </a:p>
        </p:txBody>
      </p:sp>
      <p:sp>
        <p:nvSpPr>
          <p:cNvPr id="8" name="Content Placeholder 2"/>
          <p:cNvSpPr>
            <a:spLocks noGrp="1"/>
          </p:cNvSpPr>
          <p:nvPr>
            <p:ph idx="1"/>
          </p:nvPr>
        </p:nvSpPr>
        <p:spPr>
          <a:xfrm>
            <a:off x="2209799" y="1600201"/>
            <a:ext cx="8571271" cy="4859593"/>
          </a:xfrm>
        </p:spPr>
        <p:txBody>
          <a:bodyPr>
            <a:normAutofit/>
          </a:bodyPr>
          <a:lstStyle/>
          <a:p>
            <a:pPr lvl="0"/>
            <a:r>
              <a:rPr lang="en-US" dirty="0"/>
              <a:t>Quote bind in less than </a:t>
            </a:r>
            <a:r>
              <a:rPr lang="en-US" b="1" dirty="0"/>
              <a:t>four minutes</a:t>
            </a:r>
            <a:r>
              <a:rPr lang="en-US" dirty="0"/>
              <a:t>!</a:t>
            </a:r>
          </a:p>
          <a:p>
            <a:pPr lvl="0"/>
            <a:r>
              <a:rPr lang="en-US" dirty="0"/>
              <a:t>Direct access to underwriters and </a:t>
            </a:r>
            <a:r>
              <a:rPr lang="en-US" b="1" dirty="0"/>
              <a:t>cybersecurity experts</a:t>
            </a:r>
          </a:p>
          <a:p>
            <a:pPr lvl="0"/>
            <a:r>
              <a:rPr lang="en-US" b="1" dirty="0"/>
              <a:t>Free cyber security tools </a:t>
            </a:r>
            <a:r>
              <a:rPr lang="en-US" dirty="0"/>
              <a:t>for policyholders</a:t>
            </a:r>
          </a:p>
          <a:p>
            <a:pPr lvl="0"/>
            <a:r>
              <a:rPr lang="en-US" dirty="0"/>
              <a:t>Free cyber </a:t>
            </a:r>
            <a:r>
              <a:rPr lang="en-US" b="1" dirty="0"/>
              <a:t>risk assessment </a:t>
            </a:r>
            <a:r>
              <a:rPr lang="en-US" dirty="0"/>
              <a:t>with </a:t>
            </a:r>
            <a:r>
              <a:rPr lang="en-US" b="1" dirty="0"/>
              <a:t>every quote </a:t>
            </a:r>
          </a:p>
          <a:p>
            <a:pPr lvl="0"/>
            <a:r>
              <a:rPr lang="en-US" dirty="0"/>
              <a:t>Limits up to $10M</a:t>
            </a:r>
          </a:p>
          <a:p>
            <a:pPr lvl="0"/>
            <a:r>
              <a:rPr lang="en-US" dirty="0"/>
              <a:t>Agency billed</a:t>
            </a:r>
          </a:p>
          <a:p>
            <a:pPr marL="0" indent="0">
              <a:buNone/>
              <a:defRPr/>
            </a:pPr>
            <a:endParaRPr lang="en-US" sz="2000" b="1" dirty="0">
              <a:latin typeface="Calibri" panose="020F0502020204030204" pitchFamily="34" charset="0"/>
            </a:endParaRPr>
          </a:p>
          <a:p>
            <a:pPr marL="0" indent="0">
              <a:buNone/>
              <a:defRPr/>
            </a:pPr>
            <a:endParaRPr lang="en-US" sz="2000" b="1" dirty="0">
              <a:latin typeface="Calibri" panose="020F0502020204030204" pitchFamily="34" charset="0"/>
            </a:endParaRPr>
          </a:p>
          <a:p>
            <a:pPr marL="0" indent="0" algn="r">
              <a:buNone/>
              <a:defRPr/>
            </a:pPr>
            <a:endParaRPr lang="en-US" altLang="en-US" sz="2000" b="1" dirty="0">
              <a:latin typeface="Calibri" panose="020F0502020204030204" pitchFamily="34" charset="0"/>
            </a:endParaRPr>
          </a:p>
          <a:p>
            <a:pPr marL="0" indent="0" algn="r">
              <a:buNone/>
              <a:defRPr/>
            </a:pPr>
            <a:r>
              <a:rPr lang="en-US" altLang="en-US" sz="2000" b="1" dirty="0">
                <a:latin typeface="Calibri" panose="020F0502020204030204" pitchFamily="34" charset="0"/>
              </a:rPr>
              <a:t> </a:t>
            </a:r>
            <a:r>
              <a:rPr lang="en-US" altLang="en-US" sz="2000" b="1" dirty="0" err="1">
                <a:latin typeface="Calibri" panose="020F0502020204030204" pitchFamily="34" charset="0"/>
                <a:hlinkClick r:id="rId4"/>
              </a:rPr>
              <a:t>www.bigimarkets.com</a:t>
            </a:r>
            <a:r>
              <a:rPr lang="en-US" altLang="en-US" sz="2000" b="1" dirty="0">
                <a:latin typeface="Calibri" panose="020F0502020204030204" pitchFamily="34" charset="0"/>
              </a:rPr>
              <a:t> </a:t>
            </a:r>
          </a:p>
          <a:p>
            <a:pPr>
              <a:defRPr/>
            </a:pPr>
            <a:endParaRPr lang="en-US" altLang="en-US" sz="20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0085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AED1-2642-4E74-832A-3DB0E1A6DA0D}"/>
              </a:ext>
            </a:extLst>
          </p:cNvPr>
          <p:cNvSpPr>
            <a:spLocks noGrp="1"/>
          </p:cNvSpPr>
          <p:nvPr>
            <p:ph type="title"/>
          </p:nvPr>
        </p:nvSpPr>
        <p:spPr>
          <a:xfrm>
            <a:off x="838200" y="1181099"/>
            <a:ext cx="10515600" cy="1325563"/>
          </a:xfrm>
        </p:spPr>
        <p:txBody>
          <a:bodyPr/>
          <a:lstStyle/>
          <a:p>
            <a:r>
              <a:rPr lang="en-US" b="1" dirty="0"/>
              <a:t>Grow Your Carrier Appointments </a:t>
            </a:r>
            <a:br>
              <a:rPr lang="en-US" b="1" dirty="0"/>
            </a:br>
            <a:endParaRPr lang="en-US" b="1" dirty="0"/>
          </a:p>
        </p:txBody>
      </p:sp>
      <p:sp>
        <p:nvSpPr>
          <p:cNvPr id="3" name="Content Placeholder 2">
            <a:extLst>
              <a:ext uri="{FF2B5EF4-FFF2-40B4-BE49-F238E27FC236}">
                <a16:creationId xmlns:a16="http://schemas.microsoft.com/office/drawing/2014/main" id="{85B2B2D8-966D-415C-B3B0-2D18F965AD27}"/>
              </a:ext>
            </a:extLst>
          </p:cNvPr>
          <p:cNvSpPr>
            <a:spLocks noGrp="1"/>
          </p:cNvSpPr>
          <p:nvPr>
            <p:ph idx="1"/>
          </p:nvPr>
        </p:nvSpPr>
        <p:spPr>
          <a:xfrm>
            <a:off x="838200" y="2506662"/>
            <a:ext cx="10515600" cy="4351338"/>
          </a:xfrm>
        </p:spPr>
        <p:txBody>
          <a:bodyPr/>
          <a:lstStyle/>
          <a:p>
            <a:pPr marL="0" lvl="0" indent="0">
              <a:buNone/>
            </a:pPr>
            <a:r>
              <a:rPr lang="en-US" b="1" dirty="0"/>
              <a:t>Right Start </a:t>
            </a:r>
            <a:r>
              <a:rPr lang="en-US" dirty="0"/>
              <a:t>webinar mentorship program  </a:t>
            </a:r>
          </a:p>
          <a:p>
            <a:r>
              <a:rPr lang="en-US" dirty="0"/>
              <a:t>Developed by carriers and independent agents on the Diversity Council.</a:t>
            </a:r>
          </a:p>
          <a:p>
            <a:r>
              <a:rPr lang="en-US" dirty="0"/>
              <a:t>Understand how to meet operational requirements for carrier appointments.</a:t>
            </a:r>
          </a:p>
          <a:p>
            <a:r>
              <a:rPr lang="en-US" dirty="0" err="1"/>
              <a:t>Independentagent.com</a:t>
            </a:r>
            <a:r>
              <a:rPr lang="en-US" dirty="0"/>
              <a:t>/RightStart </a:t>
            </a:r>
          </a:p>
          <a:p>
            <a:pPr marL="0" indent="0">
              <a:buNone/>
            </a:pPr>
            <a:endParaRPr lang="en-US" dirty="0"/>
          </a:p>
        </p:txBody>
      </p:sp>
    </p:spTree>
    <p:extLst>
      <p:ext uri="{BB962C8B-B14F-4D97-AF65-F5344CB8AC3E}">
        <p14:creationId xmlns:p14="http://schemas.microsoft.com/office/powerpoint/2010/main" val="292652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piece of paper&#10;&#10;Description generated with very high confidence">
            <a:extLst>
              <a:ext uri="{FF2B5EF4-FFF2-40B4-BE49-F238E27FC236}">
                <a16:creationId xmlns:a16="http://schemas.microsoft.com/office/drawing/2014/main" id="{DFD318FD-06E5-49B2-9C20-075E76E5C15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6444"/>
          <a:stretch/>
        </p:blipFill>
        <p:spPr>
          <a:xfrm>
            <a:off x="20" y="1"/>
            <a:ext cx="12191980" cy="6857999"/>
          </a:xfrm>
          <a:prstGeom prst="rect">
            <a:avLst/>
          </a:prstGeom>
        </p:spPr>
      </p:pic>
      <p:sp>
        <p:nvSpPr>
          <p:cNvPr id="2" name="Title 1">
            <a:extLst>
              <a:ext uri="{FF2B5EF4-FFF2-40B4-BE49-F238E27FC236}">
                <a16:creationId xmlns:a16="http://schemas.microsoft.com/office/drawing/2014/main" id="{B5EFD6EF-BBE1-48BC-854A-6C3EC3DBBF72}"/>
              </a:ext>
            </a:extLst>
          </p:cNvPr>
          <p:cNvSpPr>
            <a:spLocks noGrp="1"/>
          </p:cNvSpPr>
          <p:nvPr>
            <p:ph type="title"/>
          </p:nvPr>
        </p:nvSpPr>
        <p:spPr>
          <a:xfrm>
            <a:off x="1524000" y="1122362"/>
            <a:ext cx="9144000" cy="2900518"/>
          </a:xfrm>
        </p:spPr>
        <p:txBody>
          <a:bodyPr vert="horz" lIns="91440" tIns="45720" rIns="91440" bIns="45720" rtlCol="0" anchor="b">
            <a:normAutofit fontScale="90000"/>
          </a:bodyPr>
          <a:lstStyle/>
          <a:p>
            <a:pPr algn="ctr"/>
            <a:r>
              <a:rPr lang="en-US" sz="5600" dirty="0">
                <a:solidFill>
                  <a:srgbClr val="FFFFFF"/>
                </a:solidFill>
              </a:rPr>
              <a:t>Big “I” Office of General Council </a:t>
            </a:r>
            <a:br>
              <a:rPr lang="en-US" sz="5600" dirty="0">
                <a:solidFill>
                  <a:srgbClr val="FFFFFF"/>
                </a:solidFill>
              </a:rPr>
            </a:br>
            <a:r>
              <a:rPr lang="en-US" sz="5600" b="1" dirty="0">
                <a:solidFill>
                  <a:srgbClr val="FFFFFF"/>
                </a:solidFill>
              </a:rPr>
              <a:t>REVIEWS</a:t>
            </a:r>
            <a:br>
              <a:rPr lang="en-US" sz="5600" dirty="0">
                <a:solidFill>
                  <a:srgbClr val="FFFFFF"/>
                </a:solidFill>
              </a:rPr>
            </a:br>
            <a:r>
              <a:rPr lang="en-US" sz="5600" dirty="0">
                <a:solidFill>
                  <a:srgbClr val="FFFFFF"/>
                </a:solidFill>
              </a:rPr>
              <a:t>Agency-Company Agreements</a:t>
            </a:r>
          </a:p>
        </p:txBody>
      </p:sp>
      <p:sp>
        <p:nvSpPr>
          <p:cNvPr id="4" name="AutoShape 2" descr="contracts.jpg">
            <a:extLst>
              <a:ext uri="{FF2B5EF4-FFF2-40B4-BE49-F238E27FC236}">
                <a16:creationId xmlns:a16="http://schemas.microsoft.com/office/drawing/2014/main" id="{AE123F81-96F5-47DD-B2BB-158BB15C2C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14275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4" descr="A group of people sitting at a table&#10;&#10;Description generated with very high confidence">
            <a:extLst>
              <a:ext uri="{FF2B5EF4-FFF2-40B4-BE49-F238E27FC236}">
                <a16:creationId xmlns:a16="http://schemas.microsoft.com/office/drawing/2014/main" id="{E850A610-66A0-4400-8538-4A0FE3846EB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64DF217-E168-41AA-B588-6D96632805BD}"/>
              </a:ext>
            </a:extLst>
          </p:cNvPr>
          <p:cNvSpPr>
            <a:spLocks noGrp="1"/>
          </p:cNvSpPr>
          <p:nvPr>
            <p:ph type="title"/>
          </p:nvPr>
        </p:nvSpPr>
        <p:spPr>
          <a:xfrm>
            <a:off x="838201" y="1065862"/>
            <a:ext cx="3313164" cy="4726276"/>
          </a:xfrm>
        </p:spPr>
        <p:txBody>
          <a:bodyPr vert="horz" lIns="91440" tIns="45720" rIns="91440" bIns="45720" rtlCol="0">
            <a:normAutofit/>
          </a:bodyPr>
          <a:lstStyle/>
          <a:p>
            <a:pPr algn="r"/>
            <a:r>
              <a:rPr lang="en-US" sz="4000">
                <a:solidFill>
                  <a:srgbClr val="FFFFFF"/>
                </a:solidFill>
              </a:rPr>
              <a:t>Technical Expertise and Training </a:t>
            </a:r>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EE226573-65F7-468D-A39D-4AF88C02080F}"/>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Virtual University and Ask and Expert</a:t>
            </a:r>
          </a:p>
          <a:p>
            <a:r>
              <a:rPr lang="en-US" sz="2000" dirty="0">
                <a:solidFill>
                  <a:srgbClr val="FFFFFF"/>
                </a:solidFill>
              </a:rPr>
              <a:t>Awarding Winning IA magazine</a:t>
            </a:r>
          </a:p>
          <a:p>
            <a:r>
              <a:rPr lang="en-US" sz="2000" dirty="0">
                <a:solidFill>
                  <a:srgbClr val="FFFFFF"/>
                </a:solidFill>
              </a:rPr>
              <a:t>New Agent Training Solution </a:t>
            </a:r>
          </a:p>
        </p:txBody>
      </p:sp>
    </p:spTree>
    <p:extLst>
      <p:ext uri="{BB962C8B-B14F-4D97-AF65-F5344CB8AC3E}">
        <p14:creationId xmlns:p14="http://schemas.microsoft.com/office/powerpoint/2010/main" val="13007590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46AE-EA1E-4294-9F13-7F05127B3A30}"/>
              </a:ext>
            </a:extLst>
          </p:cNvPr>
          <p:cNvSpPr>
            <a:spLocks noGrp="1"/>
          </p:cNvSpPr>
          <p:nvPr>
            <p:ph type="title"/>
          </p:nvPr>
        </p:nvSpPr>
        <p:spPr>
          <a:xfrm>
            <a:off x="277819" y="355457"/>
            <a:ext cx="4196173" cy="6147086"/>
          </a:xfrm>
          <a:noFill/>
        </p:spPr>
        <p:txBody>
          <a:bodyPr vert="horz" lIns="91440" tIns="45720" rIns="91440" bIns="45720" rtlCol="0" anchor="b">
            <a:normAutofit/>
          </a:bodyPr>
          <a:lstStyle/>
          <a:p>
            <a:r>
              <a:rPr lang="en-US" sz="3700" b="1" dirty="0"/>
              <a:t>New Products.</a:t>
            </a:r>
            <a:br>
              <a:rPr lang="en-US" sz="3700" b="1" dirty="0"/>
            </a:br>
            <a:r>
              <a:rPr lang="en-US" sz="3700" b="1" dirty="0"/>
              <a:t>New Challenges. </a:t>
            </a:r>
            <a:br>
              <a:rPr lang="en-US" sz="3700" b="1" dirty="0"/>
            </a:br>
            <a:r>
              <a:rPr lang="en-US" sz="3700" b="1" dirty="0"/>
              <a:t>We’ve Got Answers.</a:t>
            </a:r>
            <a:br>
              <a:rPr lang="en-US" sz="3700" b="1" dirty="0"/>
            </a:br>
            <a:br>
              <a:rPr lang="en-US" sz="3700" b="1" dirty="0"/>
            </a:br>
            <a:endParaRPr lang="en-US" sz="3700" dirty="0"/>
          </a:p>
        </p:txBody>
      </p:sp>
      <p:pic>
        <p:nvPicPr>
          <p:cNvPr id="5" name="Picture 4" descr="A picture containing stationary&#10;&#10;Description generated with high confidence">
            <a:extLst>
              <a:ext uri="{FF2B5EF4-FFF2-40B4-BE49-F238E27FC236}">
                <a16:creationId xmlns:a16="http://schemas.microsoft.com/office/drawing/2014/main" id="{081ED2D3-5FF7-4C85-ADD5-1196CFA91A5F}"/>
              </a:ext>
            </a:extLst>
          </p:cNvPr>
          <p:cNvPicPr>
            <a:picLocks noChangeAspect="1"/>
          </p:cNvPicPr>
          <p:nvPr/>
        </p:nvPicPr>
        <p:blipFill rotWithShape="1">
          <a:blip r:embed="rId3">
            <a:extLst>
              <a:ext uri="{28A0092B-C50C-407E-A947-70E740481C1C}">
                <a14:useLocalDpi xmlns:a14="http://schemas.microsoft.com/office/drawing/2010/main" val="0"/>
              </a:ext>
            </a:extLst>
          </a:blip>
          <a:srcRect l="20500" r="6134" b="-1"/>
          <a:stretch/>
        </p:blipFill>
        <p:spPr>
          <a:xfrm>
            <a:off x="4654297" y="10"/>
            <a:ext cx="7537704" cy="6857990"/>
          </a:xfrm>
          <a:prstGeom prst="rect">
            <a:avLst/>
          </a:prstGeom>
        </p:spPr>
      </p:pic>
      <p:sp>
        <p:nvSpPr>
          <p:cNvPr id="6" name="TextBox 5">
            <a:extLst>
              <a:ext uri="{FF2B5EF4-FFF2-40B4-BE49-F238E27FC236}">
                <a16:creationId xmlns:a16="http://schemas.microsoft.com/office/drawing/2014/main" id="{FC2DFD0E-C83D-4650-AF5D-6708CA4C12F7}"/>
              </a:ext>
            </a:extLst>
          </p:cNvPr>
          <p:cNvSpPr txBox="1"/>
          <p:nvPr/>
        </p:nvSpPr>
        <p:spPr>
          <a:xfrm>
            <a:off x="6280597" y="6099443"/>
            <a:ext cx="5911403" cy="1200329"/>
          </a:xfrm>
          <a:prstGeom prst="rect">
            <a:avLst/>
          </a:prstGeom>
          <a:noFill/>
        </p:spPr>
        <p:txBody>
          <a:bodyPr wrap="square" rtlCol="0">
            <a:spAutoFit/>
          </a:bodyPr>
          <a:lstStyle/>
          <a:p>
            <a:r>
              <a:rPr lang="en-US" sz="3600" b="1" dirty="0" err="1">
                <a:solidFill>
                  <a:schemeClr val="bg1"/>
                </a:solidFill>
              </a:rPr>
              <a:t>Independentagent.com</a:t>
            </a:r>
            <a:r>
              <a:rPr lang="en-US" sz="3600" b="1" dirty="0">
                <a:solidFill>
                  <a:schemeClr val="bg1"/>
                </a:solidFill>
              </a:rPr>
              <a:t>/VU</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230390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690B-CBFB-44BD-876C-621215B18BB4}"/>
              </a:ext>
            </a:extLst>
          </p:cNvPr>
          <p:cNvSpPr>
            <a:spLocks noGrp="1"/>
          </p:cNvSpPr>
          <p:nvPr>
            <p:ph type="title"/>
          </p:nvPr>
        </p:nvSpPr>
        <p:spPr>
          <a:xfrm>
            <a:off x="838199" y="365125"/>
            <a:ext cx="10855817" cy="1325563"/>
          </a:xfrm>
        </p:spPr>
        <p:txBody>
          <a:bodyPr/>
          <a:lstStyle/>
          <a:p>
            <a:r>
              <a:rPr lang="en-US" b="1" dirty="0">
                <a:solidFill>
                  <a:schemeClr val="bg1"/>
                </a:solidFill>
              </a:rPr>
              <a:t>Empower Your Staff </a:t>
            </a:r>
            <a:br>
              <a:rPr lang="en-US" b="1" dirty="0">
                <a:solidFill>
                  <a:schemeClr val="bg1"/>
                </a:solidFill>
              </a:rPr>
            </a:br>
            <a:r>
              <a:rPr lang="en-US" b="1" dirty="0">
                <a:solidFill>
                  <a:schemeClr val="bg1"/>
                </a:solidFill>
              </a:rPr>
              <a:t>with Insurance Technical Expertise </a:t>
            </a:r>
          </a:p>
        </p:txBody>
      </p:sp>
      <p:sp>
        <p:nvSpPr>
          <p:cNvPr id="3" name="Content Placeholder 2">
            <a:extLst>
              <a:ext uri="{FF2B5EF4-FFF2-40B4-BE49-F238E27FC236}">
                <a16:creationId xmlns:a16="http://schemas.microsoft.com/office/drawing/2014/main" id="{256C9630-7420-42F8-B024-4FDD1D37CF7A}"/>
              </a:ext>
            </a:extLst>
          </p:cNvPr>
          <p:cNvSpPr>
            <a:spLocks noGrp="1"/>
          </p:cNvSpPr>
          <p:nvPr>
            <p:ph idx="1"/>
          </p:nvPr>
        </p:nvSpPr>
        <p:spPr>
          <a:xfrm>
            <a:off x="838200" y="1928656"/>
            <a:ext cx="10515600" cy="3944110"/>
          </a:xfrm>
        </p:spPr>
        <p:txBody>
          <a:bodyPr/>
          <a:lstStyle/>
          <a:p>
            <a:pPr lvl="0"/>
            <a:r>
              <a:rPr lang="en-US" b="1" dirty="0">
                <a:solidFill>
                  <a:schemeClr val="bg1"/>
                </a:solidFill>
              </a:rPr>
              <a:t>On demand education </a:t>
            </a:r>
          </a:p>
          <a:p>
            <a:pPr lvl="0"/>
            <a:r>
              <a:rPr lang="en-US" dirty="0">
                <a:solidFill>
                  <a:schemeClr val="bg1"/>
                </a:solidFill>
              </a:rPr>
              <a:t>Dive into to </a:t>
            </a:r>
            <a:r>
              <a:rPr lang="en-US" b="1" dirty="0">
                <a:solidFill>
                  <a:schemeClr val="bg1"/>
                </a:solidFill>
              </a:rPr>
              <a:t>17,000 articles </a:t>
            </a:r>
            <a:r>
              <a:rPr lang="en-US" dirty="0">
                <a:solidFill>
                  <a:schemeClr val="bg1"/>
                </a:solidFill>
              </a:rPr>
              <a:t>on </a:t>
            </a:r>
            <a:r>
              <a:rPr lang="en-US" b="1" dirty="0">
                <a:solidFill>
                  <a:schemeClr val="bg1"/>
                </a:solidFill>
              </a:rPr>
              <a:t>commercial</a:t>
            </a:r>
            <a:r>
              <a:rPr lang="en-US" dirty="0">
                <a:solidFill>
                  <a:schemeClr val="bg1"/>
                </a:solidFill>
              </a:rPr>
              <a:t> lines, forms, </a:t>
            </a:r>
            <a:r>
              <a:rPr lang="en-US" b="1" dirty="0">
                <a:solidFill>
                  <a:schemeClr val="bg1"/>
                </a:solidFill>
              </a:rPr>
              <a:t>personal</a:t>
            </a:r>
            <a:r>
              <a:rPr lang="en-US" dirty="0">
                <a:solidFill>
                  <a:schemeClr val="bg1"/>
                </a:solidFill>
              </a:rPr>
              <a:t> lines, </a:t>
            </a:r>
            <a:r>
              <a:rPr lang="en-US" b="1" dirty="0">
                <a:solidFill>
                  <a:schemeClr val="bg1"/>
                </a:solidFill>
              </a:rPr>
              <a:t>certificates</a:t>
            </a:r>
            <a:r>
              <a:rPr lang="en-US" dirty="0">
                <a:solidFill>
                  <a:schemeClr val="bg1"/>
                </a:solidFill>
              </a:rPr>
              <a:t> of insurance and more. </a:t>
            </a:r>
          </a:p>
          <a:p>
            <a:pPr lvl="0"/>
            <a:r>
              <a:rPr lang="en-US" b="1" dirty="0">
                <a:solidFill>
                  <a:schemeClr val="bg1"/>
                </a:solidFill>
              </a:rPr>
              <a:t>Access to Experts</a:t>
            </a:r>
            <a:r>
              <a:rPr lang="en-US" dirty="0">
                <a:solidFill>
                  <a:schemeClr val="bg1"/>
                </a:solidFill>
              </a:rPr>
              <a:t>: when you have an issue with claim or need help explaining something to a client, ask our experts, and we’ll give you answer—quickly.</a:t>
            </a:r>
          </a:p>
          <a:p>
            <a:pPr lvl="0"/>
            <a:r>
              <a:rPr lang="en-US" b="1" dirty="0">
                <a:solidFill>
                  <a:schemeClr val="bg1"/>
                </a:solidFill>
              </a:rPr>
              <a:t>IA Magazine</a:t>
            </a:r>
            <a:r>
              <a:rPr lang="en-US" dirty="0">
                <a:solidFill>
                  <a:schemeClr val="bg1"/>
                </a:solidFill>
              </a:rPr>
              <a:t>: help you stay current of coverage, management and market strategies </a:t>
            </a:r>
          </a:p>
          <a:p>
            <a:pPr lvl="0"/>
            <a:endParaRPr lang="en-US" dirty="0">
              <a:solidFill>
                <a:schemeClr val="bg1"/>
              </a:solidFill>
            </a:endParaRPr>
          </a:p>
          <a:p>
            <a:pPr lvl="0"/>
            <a:endParaRPr lang="en-US" dirty="0">
              <a:solidFill>
                <a:schemeClr val="bg1"/>
              </a:solidFill>
            </a:endParaRPr>
          </a:p>
          <a:p>
            <a:endParaRPr lang="en-US" dirty="0"/>
          </a:p>
        </p:txBody>
      </p:sp>
      <p:sp>
        <p:nvSpPr>
          <p:cNvPr id="4" name="TextBox 3">
            <a:extLst>
              <a:ext uri="{FF2B5EF4-FFF2-40B4-BE49-F238E27FC236}">
                <a16:creationId xmlns:a16="http://schemas.microsoft.com/office/drawing/2014/main" id="{EC110B53-E743-4421-B430-E1EA019FDD61}"/>
              </a:ext>
            </a:extLst>
          </p:cNvPr>
          <p:cNvSpPr txBox="1"/>
          <p:nvPr/>
        </p:nvSpPr>
        <p:spPr>
          <a:xfrm>
            <a:off x="7405353" y="5695235"/>
            <a:ext cx="4099909" cy="830997"/>
          </a:xfrm>
          <a:prstGeom prst="rect">
            <a:avLst/>
          </a:prstGeom>
          <a:noFill/>
        </p:spPr>
        <p:txBody>
          <a:bodyPr wrap="square" rtlCol="0">
            <a:spAutoFit/>
          </a:bodyPr>
          <a:lstStyle/>
          <a:p>
            <a:pPr lvl="0" algn="r"/>
            <a:r>
              <a:rPr lang="en-US" sz="2400" dirty="0" err="1">
                <a:solidFill>
                  <a:schemeClr val="bg1"/>
                </a:solidFill>
              </a:rPr>
              <a:t>Iamagazine.com</a:t>
            </a:r>
            <a:r>
              <a:rPr lang="en-US" sz="2400" dirty="0">
                <a:solidFill>
                  <a:schemeClr val="bg1"/>
                </a:solidFill>
              </a:rPr>
              <a:t> </a:t>
            </a:r>
            <a:r>
              <a:rPr lang="en-US" sz="2400" dirty="0" err="1">
                <a:solidFill>
                  <a:schemeClr val="bg1"/>
                </a:solidFill>
              </a:rPr>
              <a:t>Independentagent.com</a:t>
            </a:r>
            <a:r>
              <a:rPr lang="en-US" sz="2400" dirty="0">
                <a:solidFill>
                  <a:schemeClr val="bg1"/>
                </a:solidFill>
              </a:rPr>
              <a:t>/VU </a:t>
            </a:r>
          </a:p>
        </p:txBody>
      </p:sp>
    </p:spTree>
    <p:extLst>
      <p:ext uri="{BB962C8B-B14F-4D97-AF65-F5344CB8AC3E}">
        <p14:creationId xmlns:p14="http://schemas.microsoft.com/office/powerpoint/2010/main" val="385467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A star filled sky&#10;&#10;Description generated with high confidence">
            <a:extLst>
              <a:ext uri="{FF2B5EF4-FFF2-40B4-BE49-F238E27FC236}">
                <a16:creationId xmlns:a16="http://schemas.microsoft.com/office/drawing/2014/main" id="{F4C32CAF-83C2-4960-943D-5EE75B7D6C6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174"/>
          <a:stretch/>
        </p:blipFill>
        <p:spPr>
          <a:xfrm>
            <a:off x="20" y="1"/>
            <a:ext cx="12191980" cy="6857999"/>
          </a:xfrm>
          <a:prstGeom prst="rect">
            <a:avLst/>
          </a:prstGeom>
        </p:spPr>
      </p:pic>
      <p:sp>
        <p:nvSpPr>
          <p:cNvPr id="2" name="Title 1">
            <a:extLst>
              <a:ext uri="{FF2B5EF4-FFF2-40B4-BE49-F238E27FC236}">
                <a16:creationId xmlns:a16="http://schemas.microsoft.com/office/drawing/2014/main" id="{B5EFD6EF-BBE1-48BC-854A-6C3EC3DBBF7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The Independent </a:t>
            </a:r>
            <a:br>
              <a:rPr lang="en-US" sz="5100" dirty="0">
                <a:solidFill>
                  <a:srgbClr val="FFFFFF"/>
                </a:solidFill>
              </a:rPr>
            </a:br>
            <a:r>
              <a:rPr lang="en-US" sz="5100" dirty="0">
                <a:solidFill>
                  <a:srgbClr val="FFFFFF"/>
                </a:solidFill>
              </a:rPr>
              <a:t>Agency System </a:t>
            </a:r>
            <a:br>
              <a:rPr lang="en-US" sz="5100" dirty="0">
                <a:solidFill>
                  <a:srgbClr val="FFFFFF"/>
                </a:solidFill>
              </a:rPr>
            </a:br>
            <a:endParaRPr lang="en-US" sz="5100" dirty="0">
              <a:solidFill>
                <a:srgbClr val="FFFFFF"/>
              </a:solidFill>
            </a:endParaRPr>
          </a:p>
        </p:txBody>
      </p:sp>
      <p:sp>
        <p:nvSpPr>
          <p:cNvPr id="4" name="AutoShape 2" descr="contracts.jpg">
            <a:extLst>
              <a:ext uri="{FF2B5EF4-FFF2-40B4-BE49-F238E27FC236}">
                <a16:creationId xmlns:a16="http://schemas.microsoft.com/office/drawing/2014/main" id="{AE123F81-96F5-47DD-B2BB-158BB15C2C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665594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FCA0-30E1-4DFF-BA12-F30AAE9B3681}"/>
              </a:ext>
            </a:extLst>
          </p:cNvPr>
          <p:cNvSpPr>
            <a:spLocks noGrp="1"/>
          </p:cNvSpPr>
          <p:nvPr>
            <p:ph type="title"/>
          </p:nvPr>
        </p:nvSpPr>
        <p:spPr/>
        <p:txBody>
          <a:bodyPr/>
          <a:lstStyle/>
          <a:p>
            <a:r>
              <a:rPr lang="en-US" dirty="0"/>
              <a:t>Share our Play New Agent Training Solutions Video</a:t>
            </a:r>
          </a:p>
        </p:txBody>
      </p:sp>
      <p:sp>
        <p:nvSpPr>
          <p:cNvPr id="5" name="Content Placeholder 4">
            <a:extLst>
              <a:ext uri="{FF2B5EF4-FFF2-40B4-BE49-F238E27FC236}">
                <a16:creationId xmlns:a16="http://schemas.microsoft.com/office/drawing/2014/main" id="{98AB05EB-5D0E-4673-8CA8-8B3A07326D76}"/>
              </a:ext>
            </a:extLst>
          </p:cNvPr>
          <p:cNvSpPr>
            <a:spLocks noGrp="1"/>
          </p:cNvSpPr>
          <p:nvPr>
            <p:ph idx="1"/>
          </p:nvPr>
        </p:nvSpPr>
        <p:spPr/>
        <p:txBody>
          <a:bodyPr/>
          <a:lstStyle/>
          <a:p>
            <a:r>
              <a:rPr lang="en-US" dirty="0">
                <a:hlinkClick r:id="rId3"/>
              </a:rPr>
              <a:t>https://</a:t>
            </a:r>
            <a:r>
              <a:rPr lang="en-US" dirty="0" err="1">
                <a:hlinkClick r:id="rId3"/>
              </a:rPr>
              <a:t>youtu.be</a:t>
            </a:r>
            <a:r>
              <a:rPr lang="en-US" dirty="0">
                <a:hlinkClick r:id="rId3"/>
              </a:rPr>
              <a:t>/MoKiQ8PiREA</a:t>
            </a:r>
            <a:endParaRPr lang="en-US" dirty="0"/>
          </a:p>
          <a:p>
            <a:r>
              <a:rPr lang="en-US" dirty="0"/>
              <a:t>&lt;iframe width="560" height="315" </a:t>
            </a:r>
            <a:r>
              <a:rPr lang="en-US" dirty="0" err="1"/>
              <a:t>src</a:t>
            </a:r>
            <a:r>
              <a:rPr lang="en-US" dirty="0"/>
              <a:t>="https://</a:t>
            </a:r>
            <a:r>
              <a:rPr lang="en-US" dirty="0" err="1"/>
              <a:t>www.youtube.com</a:t>
            </a:r>
            <a:r>
              <a:rPr lang="en-US" dirty="0"/>
              <a:t>/embed/MoKiQ8PiREA" frameborder="0" allow="</a:t>
            </a:r>
            <a:r>
              <a:rPr lang="en-US" dirty="0" err="1"/>
              <a:t>autoplay</a:t>
            </a:r>
            <a:r>
              <a:rPr lang="en-US" dirty="0"/>
              <a:t>; encrypted-media" </a:t>
            </a:r>
            <a:r>
              <a:rPr lang="en-US" dirty="0" err="1"/>
              <a:t>allowfullscreen</a:t>
            </a:r>
            <a:r>
              <a:rPr lang="en-US" dirty="0"/>
              <a:t>&gt;&lt;/iframe&gt;</a:t>
            </a:r>
          </a:p>
        </p:txBody>
      </p:sp>
    </p:spTree>
    <p:extLst>
      <p:ext uri="{BB962C8B-B14F-4D97-AF65-F5344CB8AC3E}">
        <p14:creationId xmlns:p14="http://schemas.microsoft.com/office/powerpoint/2010/main" val="1310700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ew of a city at sunset&#10;&#10;Description generated with high confidence">
            <a:extLst>
              <a:ext uri="{FF2B5EF4-FFF2-40B4-BE49-F238E27FC236}">
                <a16:creationId xmlns:a16="http://schemas.microsoft.com/office/drawing/2014/main" id="{455443CA-8CD4-42C7-8F91-264C2BC2C80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36783" b="6967"/>
          <a:stretch/>
        </p:blipFill>
        <p:spPr>
          <a:xfrm>
            <a:off x="20" y="1"/>
            <a:ext cx="12191980" cy="6857999"/>
          </a:xfrm>
          <a:prstGeom prst="rect">
            <a:avLst/>
          </a:prstGeom>
        </p:spPr>
      </p:pic>
      <p:sp>
        <p:nvSpPr>
          <p:cNvPr id="2" name="Title 1">
            <a:extLst>
              <a:ext uri="{FF2B5EF4-FFF2-40B4-BE49-F238E27FC236}">
                <a16:creationId xmlns:a16="http://schemas.microsoft.com/office/drawing/2014/main" id="{A0985C6D-1317-49FF-9E16-9B5EE4BB7CA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The Big “I” is Your </a:t>
            </a:r>
            <a:br>
              <a:rPr lang="en-US" sz="6000" b="1" dirty="0">
                <a:solidFill>
                  <a:srgbClr val="FFFFFF"/>
                </a:solidFill>
              </a:rPr>
            </a:br>
            <a:r>
              <a:rPr lang="en-US" sz="6000" b="1" dirty="0">
                <a:solidFill>
                  <a:srgbClr val="FFFFFF"/>
                </a:solidFill>
              </a:rPr>
              <a:t>ADVOCATE</a:t>
            </a:r>
            <a:br>
              <a:rPr lang="en-US" sz="6000" b="1" dirty="0">
                <a:solidFill>
                  <a:srgbClr val="FFFFFF"/>
                </a:solidFill>
              </a:rPr>
            </a:br>
            <a:r>
              <a:rPr lang="en-US" sz="6000" b="1" dirty="0">
                <a:solidFill>
                  <a:srgbClr val="FFFFFF"/>
                </a:solidFill>
              </a:rPr>
              <a:t> In Washington </a:t>
            </a:r>
          </a:p>
        </p:txBody>
      </p:sp>
    </p:spTree>
    <p:extLst>
      <p:ext uri="{BB962C8B-B14F-4D97-AF65-F5344CB8AC3E}">
        <p14:creationId xmlns:p14="http://schemas.microsoft.com/office/powerpoint/2010/main" val="107091760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6D29-98A5-45AA-BDD6-0464D5B8D3DB}"/>
              </a:ext>
            </a:extLst>
          </p:cNvPr>
          <p:cNvSpPr>
            <a:spLocks noGrp="1"/>
          </p:cNvSpPr>
          <p:nvPr>
            <p:ph type="title"/>
          </p:nvPr>
        </p:nvSpPr>
        <p:spPr/>
        <p:txBody>
          <a:bodyPr/>
          <a:lstStyle/>
          <a:p>
            <a:r>
              <a:rPr lang="en-US" dirty="0"/>
              <a:t>Legislative Advocacy </a:t>
            </a:r>
          </a:p>
        </p:txBody>
      </p:sp>
      <p:sp>
        <p:nvSpPr>
          <p:cNvPr id="3" name="Content Placeholder 2">
            <a:extLst>
              <a:ext uri="{FF2B5EF4-FFF2-40B4-BE49-F238E27FC236}">
                <a16:creationId xmlns:a16="http://schemas.microsoft.com/office/drawing/2014/main" id="{A4C1AEE4-ACAC-460E-B554-9E1DBD1F1B50}"/>
              </a:ext>
            </a:extLst>
          </p:cNvPr>
          <p:cNvSpPr>
            <a:spLocks noGrp="1"/>
          </p:cNvSpPr>
          <p:nvPr>
            <p:ph idx="1"/>
          </p:nvPr>
        </p:nvSpPr>
        <p:spPr/>
        <p:txBody>
          <a:bodyPr/>
          <a:lstStyle/>
          <a:p>
            <a:r>
              <a:rPr lang="en-US"/>
              <a:t>Making </a:t>
            </a:r>
            <a:r>
              <a:rPr lang="en-US" b="1" dirty="0"/>
              <a:t>Tax Reform Work </a:t>
            </a:r>
            <a:r>
              <a:rPr lang="en-US" dirty="0"/>
              <a:t>for Insurance Agents</a:t>
            </a:r>
          </a:p>
          <a:p>
            <a:r>
              <a:rPr lang="en-US" dirty="0"/>
              <a:t>Fighting for Increased </a:t>
            </a:r>
            <a:r>
              <a:rPr lang="en-US" b="1" dirty="0"/>
              <a:t>Flood Insurance </a:t>
            </a:r>
            <a:r>
              <a:rPr lang="en-US" dirty="0"/>
              <a:t>Coverage and Options</a:t>
            </a:r>
          </a:p>
          <a:p>
            <a:r>
              <a:rPr lang="en-US" dirty="0"/>
              <a:t>Beating Back Excessive </a:t>
            </a:r>
            <a:r>
              <a:rPr lang="en-US" b="1" dirty="0"/>
              <a:t>Federal Regulations</a:t>
            </a:r>
          </a:p>
          <a:p>
            <a:r>
              <a:rPr lang="en-US" dirty="0"/>
              <a:t>Protecting </a:t>
            </a:r>
            <a:r>
              <a:rPr lang="en-US" b="1" dirty="0"/>
              <a:t>Federal Crop Insurance </a:t>
            </a:r>
            <a:r>
              <a:rPr lang="en-US" dirty="0"/>
              <a:t>Programs</a:t>
            </a:r>
          </a:p>
          <a:p>
            <a:endParaRPr lang="en-US" b="1" dirty="0"/>
          </a:p>
        </p:txBody>
      </p:sp>
    </p:spTree>
    <p:extLst>
      <p:ext uri="{BB962C8B-B14F-4D97-AF65-F5344CB8AC3E}">
        <p14:creationId xmlns:p14="http://schemas.microsoft.com/office/powerpoint/2010/main" val="3745470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8200-1248-4BA3-B5DF-FDCF98E71ACC}"/>
              </a:ext>
            </a:extLst>
          </p:cNvPr>
          <p:cNvSpPr>
            <a:spLocks noGrp="1"/>
          </p:cNvSpPr>
          <p:nvPr>
            <p:ph type="title"/>
          </p:nvPr>
        </p:nvSpPr>
        <p:spPr/>
        <p:txBody>
          <a:bodyPr/>
          <a:lstStyle/>
          <a:p>
            <a:r>
              <a:rPr lang="en-US" dirty="0"/>
              <a:t>Play or Embed Legislative Conference video </a:t>
            </a:r>
          </a:p>
        </p:txBody>
      </p:sp>
      <p:sp>
        <p:nvSpPr>
          <p:cNvPr id="5" name="Rectangle 4">
            <a:extLst>
              <a:ext uri="{FF2B5EF4-FFF2-40B4-BE49-F238E27FC236}">
                <a16:creationId xmlns:a16="http://schemas.microsoft.com/office/drawing/2014/main" id="{CB3FA759-5080-4751-9088-79AE76B26F99}"/>
              </a:ext>
            </a:extLst>
          </p:cNvPr>
          <p:cNvSpPr/>
          <p:nvPr/>
        </p:nvSpPr>
        <p:spPr>
          <a:xfrm>
            <a:off x="4566061" y="3244334"/>
            <a:ext cx="3059877" cy="369332"/>
          </a:xfrm>
          <a:prstGeom prst="rect">
            <a:avLst/>
          </a:prstGeom>
        </p:spPr>
        <p:txBody>
          <a:bodyPr wrap="none">
            <a:spAutoFit/>
          </a:bodyPr>
          <a:lstStyle/>
          <a:p>
            <a:r>
              <a:rPr lang="en-US" dirty="0"/>
              <a:t>https://</a:t>
            </a:r>
            <a:r>
              <a:rPr lang="en-US" dirty="0" err="1"/>
              <a:t>youtu.be</a:t>
            </a:r>
            <a:r>
              <a:rPr lang="en-US" dirty="0"/>
              <a:t>/eMJlHWi5yiE</a:t>
            </a:r>
          </a:p>
        </p:txBody>
      </p:sp>
      <p:sp>
        <p:nvSpPr>
          <p:cNvPr id="6" name="Content Placeholder 5">
            <a:extLst>
              <a:ext uri="{FF2B5EF4-FFF2-40B4-BE49-F238E27FC236}">
                <a16:creationId xmlns:a16="http://schemas.microsoft.com/office/drawing/2014/main" id="{E99F6F87-CF72-4D99-B887-F76EBABB08AB}"/>
              </a:ext>
            </a:extLst>
          </p:cNvPr>
          <p:cNvSpPr>
            <a:spLocks noGrp="1"/>
          </p:cNvSpPr>
          <p:nvPr>
            <p:ph idx="1"/>
          </p:nvPr>
        </p:nvSpPr>
        <p:spPr/>
        <p:txBody>
          <a:bodyPr/>
          <a:lstStyle/>
          <a:p>
            <a:r>
              <a:rPr lang="en-US" dirty="0">
                <a:hlinkClick r:id="rId3"/>
              </a:rPr>
              <a:t>https://</a:t>
            </a:r>
            <a:r>
              <a:rPr lang="en-US" dirty="0" err="1">
                <a:hlinkClick r:id="rId3"/>
              </a:rPr>
              <a:t>youtu.be</a:t>
            </a:r>
            <a:r>
              <a:rPr lang="en-US" dirty="0">
                <a:hlinkClick r:id="rId3"/>
              </a:rPr>
              <a:t>/eMJlHWi5yiE</a:t>
            </a:r>
            <a:endParaRPr lang="en-US" dirty="0"/>
          </a:p>
          <a:p>
            <a:r>
              <a:rPr lang="en-US" dirty="0"/>
              <a:t>&lt;iframe width="560" height="315" </a:t>
            </a:r>
            <a:r>
              <a:rPr lang="en-US" dirty="0" err="1"/>
              <a:t>src</a:t>
            </a:r>
            <a:r>
              <a:rPr lang="en-US" dirty="0"/>
              <a:t>="https://</a:t>
            </a:r>
            <a:r>
              <a:rPr lang="en-US" dirty="0" err="1"/>
              <a:t>www.youtube.com</a:t>
            </a:r>
            <a:r>
              <a:rPr lang="en-US" dirty="0"/>
              <a:t>/embed/eMJlHWi5yiE" frameborder="0" allow="</a:t>
            </a:r>
            <a:r>
              <a:rPr lang="en-US" dirty="0" err="1"/>
              <a:t>autoplay</a:t>
            </a:r>
            <a:r>
              <a:rPr lang="en-US" dirty="0"/>
              <a:t>; encrypted-media" </a:t>
            </a:r>
            <a:r>
              <a:rPr lang="en-US" dirty="0" err="1"/>
              <a:t>allowfullscreen</a:t>
            </a:r>
            <a:r>
              <a:rPr lang="en-US" dirty="0"/>
              <a:t>&gt;&lt;/iframe&gt;</a:t>
            </a:r>
          </a:p>
        </p:txBody>
      </p:sp>
    </p:spTree>
    <p:extLst>
      <p:ext uri="{BB962C8B-B14F-4D97-AF65-F5344CB8AC3E}">
        <p14:creationId xmlns:p14="http://schemas.microsoft.com/office/powerpoint/2010/main" val="3999268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FD38-DA5B-4E80-A061-99AABF3B8F2E}"/>
              </a:ext>
            </a:extLst>
          </p:cNvPr>
          <p:cNvSpPr>
            <a:spLocks noGrp="1"/>
          </p:cNvSpPr>
          <p:nvPr>
            <p:ph type="title"/>
          </p:nvPr>
        </p:nvSpPr>
        <p:spPr>
          <a:xfrm>
            <a:off x="1594833" y="2477259"/>
            <a:ext cx="9002333" cy="1325563"/>
          </a:xfrm>
        </p:spPr>
        <p:txBody>
          <a:bodyPr>
            <a:normAutofit fontScale="90000"/>
          </a:bodyPr>
          <a:lstStyle/>
          <a:p>
            <a:r>
              <a:rPr lang="en-US" dirty="0">
                <a:solidFill>
                  <a:schemeClr val="bg1"/>
                </a:solidFill>
              </a:rPr>
              <a:t>Let us do some of the heavy lifting so you can focus on what’s important– running your agency. </a:t>
            </a:r>
          </a:p>
        </p:txBody>
      </p:sp>
      <p:sp>
        <p:nvSpPr>
          <p:cNvPr id="3" name="TextBox 2">
            <a:extLst>
              <a:ext uri="{FF2B5EF4-FFF2-40B4-BE49-F238E27FC236}">
                <a16:creationId xmlns:a16="http://schemas.microsoft.com/office/drawing/2014/main" id="{2468C243-2E40-4104-8BA9-CF598D3DEE20}"/>
              </a:ext>
            </a:extLst>
          </p:cNvPr>
          <p:cNvSpPr txBox="1"/>
          <p:nvPr/>
        </p:nvSpPr>
        <p:spPr>
          <a:xfrm>
            <a:off x="2537138" y="321972"/>
            <a:ext cx="7881870" cy="1754326"/>
          </a:xfrm>
          <a:prstGeom prst="rect">
            <a:avLst/>
          </a:prstGeom>
          <a:noFill/>
        </p:spPr>
        <p:txBody>
          <a:bodyPr wrap="square" rtlCol="0">
            <a:spAutoFit/>
          </a:bodyPr>
          <a:lstStyle/>
          <a:p>
            <a:r>
              <a:rPr lang="en-US" sz="5400" dirty="0">
                <a:solidFill>
                  <a:schemeClr val="bg1"/>
                </a:solidFill>
              </a:rPr>
              <a:t>Now’s the time to </a:t>
            </a:r>
          </a:p>
          <a:p>
            <a:r>
              <a:rPr lang="en-US" sz="5400" dirty="0">
                <a:solidFill>
                  <a:schemeClr val="bg1"/>
                </a:solidFill>
              </a:rPr>
              <a:t>join the Big “I”…. </a:t>
            </a:r>
          </a:p>
        </p:txBody>
      </p:sp>
    </p:spTree>
    <p:extLst>
      <p:ext uri="{BB962C8B-B14F-4D97-AF65-F5344CB8AC3E}">
        <p14:creationId xmlns:p14="http://schemas.microsoft.com/office/powerpoint/2010/main" val="2692502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creenshot of a cell phone&#10;&#10;Description generated with very high confidence">
            <a:extLst>
              <a:ext uri="{FF2B5EF4-FFF2-40B4-BE49-F238E27FC236}">
                <a16:creationId xmlns:a16="http://schemas.microsoft.com/office/drawing/2014/main" id="{950DE821-8111-4E09-9A89-76A15EA3B4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7183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8792-1EA5-44A5-9BAC-6305DFBF1047}"/>
              </a:ext>
            </a:extLst>
          </p:cNvPr>
          <p:cNvSpPr>
            <a:spLocks noGrp="1"/>
          </p:cNvSpPr>
          <p:nvPr>
            <p:ph type="title"/>
          </p:nvPr>
        </p:nvSpPr>
        <p:spPr/>
        <p:txBody>
          <a:bodyPr/>
          <a:lstStyle/>
          <a:p>
            <a:r>
              <a:rPr lang="en-US" b="1" dirty="0"/>
              <a:t>Independent Agency System at a Glance</a:t>
            </a:r>
            <a:br>
              <a:rPr lang="en-US" dirty="0"/>
            </a:br>
            <a:endParaRPr lang="en-US" dirty="0"/>
          </a:p>
        </p:txBody>
      </p:sp>
      <p:sp>
        <p:nvSpPr>
          <p:cNvPr id="3" name="Content Placeholder 2">
            <a:extLst>
              <a:ext uri="{FF2B5EF4-FFF2-40B4-BE49-F238E27FC236}">
                <a16:creationId xmlns:a16="http://schemas.microsoft.com/office/drawing/2014/main" id="{5E45B19D-3A7D-4FB9-8603-3AD4DD03B4CE}"/>
              </a:ext>
            </a:extLst>
          </p:cNvPr>
          <p:cNvSpPr>
            <a:spLocks noGrp="1"/>
          </p:cNvSpPr>
          <p:nvPr>
            <p:ph idx="1"/>
          </p:nvPr>
        </p:nvSpPr>
        <p:spPr>
          <a:xfrm>
            <a:off x="629652" y="1111751"/>
            <a:ext cx="10515600" cy="4351338"/>
          </a:xfrm>
        </p:spPr>
        <p:txBody>
          <a:bodyPr/>
          <a:lstStyle/>
          <a:p>
            <a:pPr marL="0" indent="0">
              <a:buNone/>
            </a:pPr>
            <a:endParaRPr lang="en-US" b="1" dirty="0"/>
          </a:p>
          <a:p>
            <a:pPr marL="0" indent="0">
              <a:buNone/>
            </a:pPr>
            <a:r>
              <a:rPr lang="en-US" b="1" dirty="0"/>
              <a:t>36,500 agencies in the U.S. </a:t>
            </a:r>
          </a:p>
          <a:p>
            <a:pPr marL="0" indent="0">
              <a:buNone/>
            </a:pPr>
            <a:endParaRPr lang="en-US" dirty="0"/>
          </a:p>
          <a:p>
            <a:pPr marL="0" indent="0">
              <a:buNone/>
            </a:pPr>
            <a:r>
              <a:rPr lang="en-US" dirty="0"/>
              <a:t>Agency Breakdown by Revenue Size </a:t>
            </a:r>
          </a:p>
          <a:p>
            <a:r>
              <a:rPr lang="en-US" b="1" dirty="0"/>
              <a:t>35%: </a:t>
            </a:r>
            <a:r>
              <a:rPr lang="en-US" dirty="0"/>
              <a:t>Small agencies &lt;$150K</a:t>
            </a:r>
          </a:p>
          <a:p>
            <a:r>
              <a:rPr lang="en-US" b="1" dirty="0"/>
              <a:t>25%</a:t>
            </a:r>
            <a:r>
              <a:rPr lang="en-US" dirty="0"/>
              <a:t>: Medium-Small $150-499K 25% </a:t>
            </a:r>
          </a:p>
          <a:p>
            <a:r>
              <a:rPr lang="en-US" b="1" dirty="0"/>
              <a:t>22%:</a:t>
            </a:r>
            <a:r>
              <a:rPr lang="en-US" dirty="0"/>
              <a:t> Medium $500K -1.249M 22.5%  </a:t>
            </a:r>
          </a:p>
        </p:txBody>
      </p:sp>
      <p:graphicFrame>
        <p:nvGraphicFramePr>
          <p:cNvPr id="4" name="Chart 3">
            <a:extLst>
              <a:ext uri="{FF2B5EF4-FFF2-40B4-BE49-F238E27FC236}">
                <a16:creationId xmlns:a16="http://schemas.microsoft.com/office/drawing/2014/main" id="{9A4F6980-EED9-4914-923B-076CE0F16ECA}"/>
              </a:ext>
            </a:extLst>
          </p:cNvPr>
          <p:cNvGraphicFramePr>
            <a:graphicFrameLocks/>
          </p:cNvGraphicFramePr>
          <p:nvPr>
            <p:extLst>
              <p:ext uri="{D42A27DB-BD31-4B8C-83A1-F6EECF244321}">
                <p14:modId xmlns:p14="http://schemas.microsoft.com/office/powerpoint/2010/main" val="1820581961"/>
              </p:ext>
            </p:extLst>
          </p:nvPr>
        </p:nvGraphicFramePr>
        <p:xfrm>
          <a:off x="5748570" y="1806158"/>
          <a:ext cx="5813778" cy="365693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167B6B2-1E73-494C-AD41-955A8F99C9CC}"/>
              </a:ext>
            </a:extLst>
          </p:cNvPr>
          <p:cNvSpPr txBox="1"/>
          <p:nvPr/>
        </p:nvSpPr>
        <p:spPr>
          <a:xfrm>
            <a:off x="5370838" y="5961328"/>
            <a:ext cx="6569242" cy="369332"/>
          </a:xfrm>
          <a:prstGeom prst="rect">
            <a:avLst/>
          </a:prstGeom>
          <a:noFill/>
        </p:spPr>
        <p:txBody>
          <a:bodyPr wrap="square" rtlCol="0">
            <a:spAutoFit/>
          </a:bodyPr>
          <a:lstStyle/>
          <a:p>
            <a:pPr algn="r"/>
            <a:r>
              <a:rPr lang="en-US" dirty="0"/>
              <a:t>*2018 Agency Universe Study</a:t>
            </a:r>
          </a:p>
        </p:txBody>
      </p:sp>
    </p:spTree>
    <p:extLst>
      <p:ext uri="{BB962C8B-B14F-4D97-AF65-F5344CB8AC3E}">
        <p14:creationId xmlns:p14="http://schemas.microsoft.com/office/powerpoint/2010/main" val="393352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E350-2A00-4657-8B4D-1A7778C5C09C}"/>
              </a:ext>
            </a:extLst>
          </p:cNvPr>
          <p:cNvSpPr>
            <a:spLocks noGrp="1"/>
          </p:cNvSpPr>
          <p:nvPr>
            <p:ph type="title"/>
          </p:nvPr>
        </p:nvSpPr>
        <p:spPr/>
        <p:txBody>
          <a:bodyPr/>
          <a:lstStyle/>
          <a:p>
            <a:r>
              <a:rPr lang="en-US" b="1" dirty="0"/>
              <a:t>It’s a Great Time to Be Independent </a:t>
            </a:r>
            <a:br>
              <a:rPr lang="en-US" b="1" dirty="0"/>
            </a:br>
            <a:endParaRPr lang="en-US" dirty="0"/>
          </a:p>
        </p:txBody>
      </p:sp>
      <p:sp>
        <p:nvSpPr>
          <p:cNvPr id="3" name="Content Placeholder 2">
            <a:extLst>
              <a:ext uri="{FF2B5EF4-FFF2-40B4-BE49-F238E27FC236}">
                <a16:creationId xmlns:a16="http://schemas.microsoft.com/office/drawing/2014/main" id="{3F501467-E596-44A8-A424-48B005EC78C8}"/>
              </a:ext>
            </a:extLst>
          </p:cNvPr>
          <p:cNvSpPr>
            <a:spLocks noGrp="1"/>
          </p:cNvSpPr>
          <p:nvPr>
            <p:ph idx="1"/>
          </p:nvPr>
        </p:nvSpPr>
        <p:spPr>
          <a:xfrm>
            <a:off x="561975" y="1168400"/>
            <a:ext cx="4591050" cy="4351338"/>
          </a:xfrm>
        </p:spPr>
        <p:txBody>
          <a:bodyPr/>
          <a:lstStyle/>
          <a:p>
            <a:pPr lvl="0"/>
            <a:r>
              <a:rPr lang="en-US" b="1" dirty="0"/>
              <a:t>76% </a:t>
            </a:r>
            <a:r>
              <a:rPr lang="en-US" dirty="0"/>
              <a:t>of agencies experienced an average </a:t>
            </a:r>
            <a:r>
              <a:rPr lang="en-US" b="1" dirty="0"/>
              <a:t>revenue growth </a:t>
            </a:r>
            <a:r>
              <a:rPr lang="en-US" dirty="0"/>
              <a:t>of </a:t>
            </a:r>
            <a:r>
              <a:rPr lang="en-US" b="1" dirty="0"/>
              <a:t>25% </a:t>
            </a:r>
            <a:r>
              <a:rPr lang="en-US" dirty="0"/>
              <a:t>between 2016 -2017</a:t>
            </a:r>
          </a:p>
          <a:p>
            <a:pPr lvl="0"/>
            <a:r>
              <a:rPr lang="en-US" b="1" dirty="0"/>
              <a:t>3 in 4 </a:t>
            </a:r>
            <a:r>
              <a:rPr lang="en-US" dirty="0"/>
              <a:t>agencies report an </a:t>
            </a:r>
            <a:r>
              <a:rPr lang="en-US" b="1" dirty="0"/>
              <a:t>increase </a:t>
            </a:r>
            <a:r>
              <a:rPr lang="en-US" dirty="0"/>
              <a:t>in </a:t>
            </a:r>
            <a:r>
              <a:rPr lang="en-US" b="1" dirty="0"/>
              <a:t>personal lines </a:t>
            </a:r>
          </a:p>
          <a:p>
            <a:pPr lvl="0"/>
            <a:r>
              <a:rPr lang="en-US" b="1" dirty="0"/>
              <a:t>7 in 10 </a:t>
            </a:r>
            <a:r>
              <a:rPr lang="en-US" dirty="0"/>
              <a:t>agencies report </a:t>
            </a:r>
            <a:r>
              <a:rPr lang="en-US" b="1" dirty="0"/>
              <a:t>increase</a:t>
            </a:r>
            <a:r>
              <a:rPr lang="en-US" dirty="0"/>
              <a:t> in </a:t>
            </a:r>
            <a:r>
              <a:rPr lang="en-US" b="1" dirty="0"/>
              <a:t>commercial lines </a:t>
            </a:r>
          </a:p>
          <a:p>
            <a:endParaRPr lang="en-US" dirty="0"/>
          </a:p>
        </p:txBody>
      </p:sp>
      <p:sp>
        <p:nvSpPr>
          <p:cNvPr id="4" name="TextBox 3">
            <a:extLst>
              <a:ext uri="{FF2B5EF4-FFF2-40B4-BE49-F238E27FC236}">
                <a16:creationId xmlns:a16="http://schemas.microsoft.com/office/drawing/2014/main" id="{E61C9D65-615B-4123-B427-E8B9CAB5750D}"/>
              </a:ext>
            </a:extLst>
          </p:cNvPr>
          <p:cNvSpPr txBox="1"/>
          <p:nvPr/>
        </p:nvSpPr>
        <p:spPr>
          <a:xfrm>
            <a:off x="5370838" y="5961328"/>
            <a:ext cx="6569242" cy="369332"/>
          </a:xfrm>
          <a:prstGeom prst="rect">
            <a:avLst/>
          </a:prstGeom>
          <a:noFill/>
        </p:spPr>
        <p:txBody>
          <a:bodyPr wrap="square" rtlCol="0">
            <a:spAutoFit/>
          </a:bodyPr>
          <a:lstStyle/>
          <a:p>
            <a:pPr algn="r"/>
            <a:r>
              <a:rPr lang="en-US" dirty="0"/>
              <a:t>*2018 Agency Universe Study</a:t>
            </a:r>
          </a:p>
        </p:txBody>
      </p:sp>
    </p:spTree>
    <p:extLst>
      <p:ext uri="{BB962C8B-B14F-4D97-AF65-F5344CB8AC3E}">
        <p14:creationId xmlns:p14="http://schemas.microsoft.com/office/powerpoint/2010/main" val="363000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icture containing table, indoor&#10;&#10;Description generated with very high confidence">
            <a:extLst>
              <a:ext uri="{FF2B5EF4-FFF2-40B4-BE49-F238E27FC236}">
                <a16:creationId xmlns:a16="http://schemas.microsoft.com/office/drawing/2014/main" id="{6A9D54F4-5F39-4A76-9CF8-38870E0F871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4767" b="10964"/>
          <a:stretch/>
        </p:blipFill>
        <p:spPr>
          <a:xfrm>
            <a:off x="-1" y="10"/>
            <a:ext cx="12192000" cy="6857990"/>
          </a:xfrm>
          <a:prstGeom prst="rect">
            <a:avLst/>
          </a:prstGeom>
        </p:spPr>
      </p:pic>
      <p:sp>
        <p:nvSpPr>
          <p:cNvPr id="2" name="Title 1">
            <a:extLst>
              <a:ext uri="{FF2B5EF4-FFF2-40B4-BE49-F238E27FC236}">
                <a16:creationId xmlns:a16="http://schemas.microsoft.com/office/drawing/2014/main" id="{043F014E-52AD-443A-B7FB-2DFBD3FA4E8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Running Your Agency </a:t>
            </a:r>
          </a:p>
        </p:txBody>
      </p:sp>
      <p:cxnSp>
        <p:nvCxnSpPr>
          <p:cNvPr id="22" name="Straight Connector 2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9A09B652-3C6B-414D-B135-B5ECCDFB1777}"/>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Professional Liability Coverage</a:t>
            </a:r>
          </a:p>
          <a:p>
            <a:r>
              <a:rPr lang="en-US" sz="2000" dirty="0">
                <a:solidFill>
                  <a:srgbClr val="FFFFFF"/>
                </a:solidFill>
              </a:rPr>
              <a:t>Agency Management Systems and Technology</a:t>
            </a:r>
          </a:p>
          <a:p>
            <a:r>
              <a:rPr lang="en-US" sz="2000" dirty="0">
                <a:solidFill>
                  <a:srgbClr val="FFFFFF"/>
                </a:solidFill>
              </a:rPr>
              <a:t>Growth Strategies and Benchmarking</a:t>
            </a:r>
          </a:p>
        </p:txBody>
      </p:sp>
    </p:spTree>
    <p:extLst>
      <p:ext uri="{BB962C8B-B14F-4D97-AF65-F5344CB8AC3E}">
        <p14:creationId xmlns:p14="http://schemas.microsoft.com/office/powerpoint/2010/main" val="39933562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food, red, indoor&#10;&#10;Description generated with high confidence">
            <a:extLst>
              <a:ext uri="{FF2B5EF4-FFF2-40B4-BE49-F238E27FC236}">
                <a16:creationId xmlns:a16="http://schemas.microsoft.com/office/drawing/2014/main" id="{908C714F-5E42-490C-915B-ACA5F3956DA3}"/>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25599" r="33377"/>
          <a:stretch/>
        </p:blipFill>
        <p:spPr>
          <a:xfrm>
            <a:off x="5797543" y="10"/>
            <a:ext cx="6394152" cy="6857990"/>
          </a:xfrm>
          <a:prstGeom prst="rect">
            <a:avLst/>
          </a:prstGeom>
        </p:spPr>
      </p:pic>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5FA9FF6-ED37-43FB-B558-46B0EF2B32A7}"/>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2100">
                <a:solidFill>
                  <a:srgbClr val="000000"/>
                </a:solidFill>
              </a:rPr>
              <a:t>Professional Liability</a:t>
            </a:r>
            <a:br>
              <a:rPr lang="en-US" sz="2100">
                <a:solidFill>
                  <a:srgbClr val="000000"/>
                </a:solidFill>
              </a:rPr>
            </a:br>
            <a:r>
              <a:rPr lang="en-US" sz="2100">
                <a:solidFill>
                  <a:srgbClr val="000000"/>
                </a:solidFill>
              </a:rPr>
              <a:t>2/3 of Big “I” members are insured with us</a:t>
            </a:r>
            <a:br>
              <a:rPr lang="en-US" sz="2100">
                <a:solidFill>
                  <a:srgbClr val="000000"/>
                </a:solidFill>
              </a:rPr>
            </a:br>
            <a:endParaRPr lang="en-US" sz="2100">
              <a:solidFill>
                <a:srgbClr val="000000"/>
              </a:solidFill>
            </a:endParaRPr>
          </a:p>
        </p:txBody>
      </p:sp>
      <p:sp>
        <p:nvSpPr>
          <p:cNvPr id="6" name="Content Placeholder 2">
            <a:extLst>
              <a:ext uri="{FF2B5EF4-FFF2-40B4-BE49-F238E27FC236}">
                <a16:creationId xmlns:a16="http://schemas.microsoft.com/office/drawing/2014/main" id="{034D5D8E-21AD-4182-B766-8B9342308CBB}"/>
              </a:ext>
            </a:extLst>
          </p:cNvPr>
          <p:cNvSpPr txBox="1">
            <a:spLocks/>
          </p:cNvSpPr>
          <p:nvPr/>
        </p:nvSpPr>
        <p:spPr>
          <a:xfrm>
            <a:off x="804997" y="2272143"/>
            <a:ext cx="4706803" cy="3788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000">
              <a:solidFill>
                <a:srgbClr val="000000"/>
              </a:solidFill>
            </a:endParaRPr>
          </a:p>
          <a:p>
            <a:r>
              <a:rPr lang="en-US" sz="2000">
                <a:solidFill>
                  <a:srgbClr val="000000"/>
                </a:solidFill>
              </a:rPr>
              <a:t>Top carriers</a:t>
            </a:r>
          </a:p>
          <a:p>
            <a:r>
              <a:rPr lang="en-US" sz="2000">
                <a:solidFill>
                  <a:srgbClr val="000000"/>
                </a:solidFill>
              </a:rPr>
              <a:t>Cutting-edge risk management </a:t>
            </a:r>
          </a:p>
          <a:p>
            <a:r>
              <a:rPr lang="en-US" sz="2000">
                <a:solidFill>
                  <a:srgbClr val="000000"/>
                </a:solidFill>
              </a:rPr>
              <a:t>Oversight from Big “I” agents </a:t>
            </a:r>
          </a:p>
          <a:p>
            <a:endParaRPr lang="en-US" sz="2000">
              <a:solidFill>
                <a:srgbClr val="000000"/>
              </a:solidFill>
            </a:endParaRPr>
          </a:p>
          <a:p>
            <a:pPr marL="0"/>
            <a:r>
              <a:rPr lang="en-US" sz="2000">
                <a:solidFill>
                  <a:srgbClr val="000000"/>
                </a:solidFill>
              </a:rPr>
              <a:t>Independentagent.com/EOcontact</a:t>
            </a:r>
          </a:p>
          <a:p>
            <a:pPr lvl="1"/>
            <a:endParaRPr lang="en-US" sz="2000">
              <a:solidFill>
                <a:srgbClr val="000000"/>
              </a:solidFill>
            </a:endParaRPr>
          </a:p>
          <a:p>
            <a:pPr marL="457200" lvl="1"/>
            <a:endParaRPr lang="en-US" sz="2000">
              <a:solidFill>
                <a:srgbClr val="000000"/>
              </a:solidFill>
            </a:endParaRPr>
          </a:p>
        </p:txBody>
      </p:sp>
    </p:spTree>
    <p:extLst>
      <p:ext uri="{BB962C8B-B14F-4D97-AF65-F5344CB8AC3E}">
        <p14:creationId xmlns:p14="http://schemas.microsoft.com/office/powerpoint/2010/main" val="143417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34C2-4061-43B0-8CAD-2EAA5DA4352C}"/>
              </a:ext>
            </a:extLst>
          </p:cNvPr>
          <p:cNvSpPr>
            <a:spLocks noGrp="1"/>
          </p:cNvSpPr>
          <p:nvPr>
            <p:ph type="title"/>
          </p:nvPr>
        </p:nvSpPr>
        <p:spPr>
          <a:xfrm>
            <a:off x="655320" y="365125"/>
            <a:ext cx="5120114" cy="1692794"/>
          </a:xfrm>
        </p:spPr>
        <p:txBody>
          <a:bodyPr>
            <a:normAutofit fontScale="90000"/>
          </a:bodyPr>
          <a:lstStyle/>
          <a:p>
            <a:r>
              <a:rPr lang="en-US" dirty="0"/>
              <a:t>Agency Management Systems: </a:t>
            </a:r>
            <a:br>
              <a:rPr lang="en-US" dirty="0"/>
            </a:br>
            <a:r>
              <a:rPr lang="en-US" dirty="0"/>
              <a:t>Key Considerations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C831EA-4E88-4462-8025-415D9FB80F9E}"/>
              </a:ext>
            </a:extLst>
          </p:cNvPr>
          <p:cNvSpPr>
            <a:spLocks noGrp="1"/>
          </p:cNvSpPr>
          <p:nvPr>
            <p:ph idx="1"/>
          </p:nvPr>
        </p:nvSpPr>
        <p:spPr>
          <a:xfrm>
            <a:off x="655321" y="2575034"/>
            <a:ext cx="5120113" cy="3462228"/>
          </a:xfrm>
        </p:spPr>
        <p:txBody>
          <a:bodyPr>
            <a:normAutofit/>
          </a:bodyPr>
          <a:lstStyle/>
          <a:p>
            <a:pPr marL="342900" indent="-342900">
              <a:buFont typeface="+mj-lt"/>
              <a:buAutoNum type="arabicPeriod"/>
            </a:pPr>
            <a:r>
              <a:rPr lang="en-US" sz="1800" dirty="0"/>
              <a:t>Purchased based on what YOUR agency needs, not what you won’t use</a:t>
            </a:r>
          </a:p>
          <a:p>
            <a:pPr marL="342900" indent="-342900">
              <a:buFont typeface="+mj-lt"/>
              <a:buAutoNum type="arabicPeriod"/>
            </a:pPr>
            <a:r>
              <a:rPr lang="en-US" sz="1800" dirty="0"/>
              <a:t>Understand upgrade costs</a:t>
            </a:r>
          </a:p>
          <a:p>
            <a:pPr marL="342900" indent="-342900">
              <a:buFont typeface="+mj-lt"/>
              <a:buAutoNum type="arabicPeriod"/>
            </a:pPr>
            <a:r>
              <a:rPr lang="en-US" sz="1800" dirty="0"/>
              <a:t>Look for technical support you need</a:t>
            </a:r>
          </a:p>
          <a:p>
            <a:pPr marL="342900" indent="-342900">
              <a:buFont typeface="+mj-lt"/>
              <a:buAutoNum type="arabicPeriod"/>
            </a:pPr>
            <a:r>
              <a:rPr lang="en-US" sz="1800" dirty="0"/>
              <a:t>System security is crucial</a:t>
            </a:r>
          </a:p>
          <a:p>
            <a:pPr marL="342900" indent="-342900">
              <a:buFont typeface="+mj-lt"/>
              <a:buAutoNum type="arabicPeriod"/>
            </a:pPr>
            <a:r>
              <a:rPr lang="en-US" sz="1800" dirty="0"/>
              <a:t>What third party integration do you  need? </a:t>
            </a:r>
          </a:p>
          <a:p>
            <a:pPr marL="342900" indent="-342900">
              <a:buFont typeface="+mj-lt"/>
              <a:buAutoNum type="arabicPeriod"/>
            </a:pPr>
            <a:r>
              <a:rPr lang="en-US" sz="1800" dirty="0"/>
              <a:t>Mobile and consumer-facing capabilities </a:t>
            </a:r>
          </a:p>
          <a:p>
            <a:endParaRPr lang="en-US" sz="1800" dirty="0"/>
          </a:p>
          <a:p>
            <a:pPr marL="0" indent="0">
              <a:buNone/>
            </a:pPr>
            <a:r>
              <a:rPr lang="en-US" sz="1800" dirty="0"/>
              <a:t>For a list of vendors and more on ACT: </a:t>
            </a:r>
            <a:r>
              <a:rPr lang="en-US" sz="1800" dirty="0" err="1"/>
              <a:t>www.independentagent.com</a:t>
            </a:r>
            <a:r>
              <a:rPr lang="en-US" sz="1800" dirty="0"/>
              <a:t>/ACT</a:t>
            </a:r>
          </a:p>
        </p:txBody>
      </p:sp>
      <p:pic>
        <p:nvPicPr>
          <p:cNvPr id="5" name="Picture 4">
            <a:extLst>
              <a:ext uri="{FF2B5EF4-FFF2-40B4-BE49-F238E27FC236}">
                <a16:creationId xmlns:a16="http://schemas.microsoft.com/office/drawing/2014/main" id="{A8C74AE0-19D7-49E5-8D25-21E4D978B944}"/>
              </a:ext>
            </a:extLst>
          </p:cNvPr>
          <p:cNvPicPr>
            <a:picLocks noChangeAspect="1"/>
          </p:cNvPicPr>
          <p:nvPr/>
        </p:nvPicPr>
        <p:blipFill rotWithShape="1">
          <a:blip r:embed="rId3">
            <a:extLst>
              <a:ext uri="{28A0092B-C50C-407E-A947-70E740481C1C}">
                <a14:useLocalDpi xmlns:a14="http://schemas.microsoft.com/office/drawing/2010/main" val="0"/>
              </a:ext>
            </a:extLst>
          </a:blip>
          <a:srcRect l="18976" r="1198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1352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A643-862D-4F23-B8D9-10D3489AF348}"/>
              </a:ext>
            </a:extLst>
          </p:cNvPr>
          <p:cNvSpPr>
            <a:spLocks noGrp="1"/>
          </p:cNvSpPr>
          <p:nvPr>
            <p:ph type="title"/>
          </p:nvPr>
        </p:nvSpPr>
        <p:spPr/>
        <p:txBody>
          <a:bodyPr/>
          <a:lstStyle/>
          <a:p>
            <a:r>
              <a:rPr lang="en-US" dirty="0"/>
              <a:t>Play or Embed ACT video on 3 NEW Resources</a:t>
            </a:r>
          </a:p>
        </p:txBody>
      </p:sp>
      <p:sp>
        <p:nvSpPr>
          <p:cNvPr id="5" name="Content Placeholder 4">
            <a:extLst>
              <a:ext uri="{FF2B5EF4-FFF2-40B4-BE49-F238E27FC236}">
                <a16:creationId xmlns:a16="http://schemas.microsoft.com/office/drawing/2014/main" id="{AC1407AD-1DC9-4919-840A-8D61D5035ED0}"/>
              </a:ext>
            </a:extLst>
          </p:cNvPr>
          <p:cNvSpPr>
            <a:spLocks noGrp="1"/>
          </p:cNvSpPr>
          <p:nvPr>
            <p:ph idx="1"/>
          </p:nvPr>
        </p:nvSpPr>
        <p:spPr/>
        <p:txBody>
          <a:bodyPr/>
          <a:lstStyle/>
          <a:p>
            <a:r>
              <a:rPr lang="en-US" dirty="0">
                <a:hlinkClick r:id="rId3"/>
              </a:rPr>
              <a:t>https://</a:t>
            </a:r>
            <a:r>
              <a:rPr lang="en-US" dirty="0" err="1">
                <a:hlinkClick r:id="rId3"/>
              </a:rPr>
              <a:t>youtu.be</a:t>
            </a:r>
            <a:r>
              <a:rPr lang="en-US" dirty="0">
                <a:hlinkClick r:id="rId3"/>
              </a:rPr>
              <a:t>/t__</a:t>
            </a:r>
            <a:r>
              <a:rPr lang="en-US" dirty="0" err="1">
                <a:hlinkClick r:id="rId3"/>
              </a:rPr>
              <a:t>FcgAwwIs</a:t>
            </a:r>
            <a:endParaRPr lang="en-US" dirty="0"/>
          </a:p>
          <a:p>
            <a:endParaRPr lang="en-US" dirty="0"/>
          </a:p>
          <a:p>
            <a:r>
              <a:rPr lang="en-US" dirty="0"/>
              <a:t>&lt;iframe width="560" height="315" </a:t>
            </a:r>
            <a:r>
              <a:rPr lang="en-US" dirty="0" err="1"/>
              <a:t>src</a:t>
            </a:r>
            <a:r>
              <a:rPr lang="en-US" dirty="0"/>
              <a:t>="https://</a:t>
            </a:r>
            <a:r>
              <a:rPr lang="en-US" dirty="0" err="1"/>
              <a:t>www.youtube.com</a:t>
            </a:r>
            <a:r>
              <a:rPr lang="en-US" dirty="0"/>
              <a:t>/embed/t__</a:t>
            </a:r>
            <a:r>
              <a:rPr lang="en-US" dirty="0" err="1"/>
              <a:t>FcgAwwIs</a:t>
            </a:r>
            <a:r>
              <a:rPr lang="en-US" dirty="0"/>
              <a:t>" frameborder="0" allow="</a:t>
            </a:r>
            <a:r>
              <a:rPr lang="en-US" dirty="0" err="1"/>
              <a:t>autoplay</a:t>
            </a:r>
            <a:r>
              <a:rPr lang="en-US" dirty="0"/>
              <a:t>; encrypted-media" </a:t>
            </a:r>
            <a:r>
              <a:rPr lang="en-US" dirty="0" err="1"/>
              <a:t>allowfullscreen</a:t>
            </a:r>
            <a:r>
              <a:rPr lang="en-US" dirty="0"/>
              <a:t>&gt;&lt;/iframe&gt;</a:t>
            </a:r>
          </a:p>
        </p:txBody>
      </p:sp>
    </p:spTree>
    <p:extLst>
      <p:ext uri="{BB962C8B-B14F-4D97-AF65-F5344CB8AC3E}">
        <p14:creationId xmlns:p14="http://schemas.microsoft.com/office/powerpoint/2010/main" val="428726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02606A6F32FC43A672947801BF595D" ma:contentTypeVersion="1" ma:contentTypeDescription="Create a new document." ma:contentTypeScope="" ma:versionID="4dbd3d1f1a848fa333aa355063dbf1d9">
  <xsd:schema xmlns:xsd="http://www.w3.org/2001/XMLSchema" xmlns:xs="http://www.w3.org/2001/XMLSchema" xmlns:p="http://schemas.microsoft.com/office/2006/metadata/properties" xmlns:ns2="d384f426-e3f8-4a36-b5cf-4f1019171168" targetNamespace="http://schemas.microsoft.com/office/2006/metadata/properties" ma:root="true" ma:fieldsID="cf300e210dce14d6b37d03376825e117" ns2:_="">
    <xsd:import namespace="d384f426-e3f8-4a36-b5cf-4f10191711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4f426-e3f8-4a36-b5cf-4f101917116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660C1B-66B3-442A-B87E-FE8A87293AF5}"/>
</file>

<file path=customXml/itemProps2.xml><?xml version="1.0" encoding="utf-8"?>
<ds:datastoreItem xmlns:ds="http://schemas.openxmlformats.org/officeDocument/2006/customXml" ds:itemID="{DFFD42DC-32AB-467B-B447-F93DA23BB8EF}"/>
</file>

<file path=customXml/itemProps3.xml><?xml version="1.0" encoding="utf-8"?>
<ds:datastoreItem xmlns:ds="http://schemas.openxmlformats.org/officeDocument/2006/customXml" ds:itemID="{294D3CC0-0D84-4688-BACD-1C7AA4CC0223}"/>
</file>

<file path=docProps/app.xml><?xml version="1.0" encoding="utf-8"?>
<Properties xmlns="http://schemas.openxmlformats.org/officeDocument/2006/extended-properties" xmlns:vt="http://schemas.openxmlformats.org/officeDocument/2006/docPropsVTypes">
  <TotalTime>1</TotalTime>
  <Words>3458</Words>
  <Application>Microsoft Office PowerPoint</Application>
  <PresentationFormat>Widescreen</PresentationFormat>
  <Paragraphs>308</Paragraphs>
  <Slides>35</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Impact</vt:lpstr>
      <vt:lpstr>Segoe UI</vt:lpstr>
      <vt:lpstr>Segoe UI Light</vt:lpstr>
      <vt:lpstr>Office Theme</vt:lpstr>
      <vt:lpstr>Embrace Your Independence </vt:lpstr>
      <vt:lpstr>Let us do some of the heavy lifting so you can focus on what’s important– running your agency. </vt:lpstr>
      <vt:lpstr>The Independent  Agency System  </vt:lpstr>
      <vt:lpstr>Independent Agency System at a Glance </vt:lpstr>
      <vt:lpstr>It’s a Great Time to Be Independent  </vt:lpstr>
      <vt:lpstr>Running Your Agency </vt:lpstr>
      <vt:lpstr>Professional Liability 2/3 of Big “I” members are insured with us </vt:lpstr>
      <vt:lpstr>Agency Management Systems:  Key Considerations </vt:lpstr>
      <vt:lpstr>Play or Embed ACT video on 3 NEW Resources</vt:lpstr>
      <vt:lpstr>Operational Best Practices </vt:lpstr>
      <vt:lpstr>Big I hires</vt:lpstr>
      <vt:lpstr>Big I Recruits</vt:lpstr>
      <vt:lpstr>PowerPoint Presentation</vt:lpstr>
      <vt:lpstr>Play or embed three strategies for organic growth video</vt:lpstr>
      <vt:lpstr>PowerPoint Presentation</vt:lpstr>
      <vt:lpstr>PowerPoint Presentation</vt:lpstr>
      <vt:lpstr>PowerPoint Presentation</vt:lpstr>
      <vt:lpstr>Trusted Choice Digital Reviews</vt:lpstr>
      <vt:lpstr>Talent Recruitment and Development </vt:lpstr>
      <vt:lpstr>Share or Play Joy’s Story </vt:lpstr>
      <vt:lpstr>PowerPoint Presentation</vt:lpstr>
      <vt:lpstr>Access More Markets  Big “I” Markets</vt:lpstr>
      <vt:lpstr>PowerPoint Presentation</vt:lpstr>
      <vt:lpstr>PowerPoint Presentation</vt:lpstr>
      <vt:lpstr>Grow Your Carrier Appointments  </vt:lpstr>
      <vt:lpstr>Big “I” Office of General Council  REVIEWS Agency-Company Agreements</vt:lpstr>
      <vt:lpstr>Technical Expertise and Training </vt:lpstr>
      <vt:lpstr>New Products. New Challenges.  We’ve Got Answers.  </vt:lpstr>
      <vt:lpstr>Empower Your Staff  with Insurance Technical Expertise </vt:lpstr>
      <vt:lpstr>Share our Play New Agent Training Solutions Video</vt:lpstr>
      <vt:lpstr>The Big “I” is Your  ADVOCATE  In Washington </vt:lpstr>
      <vt:lpstr>Legislative Advocacy </vt:lpstr>
      <vt:lpstr>Play or Embed Legislative Conference video </vt:lpstr>
      <vt:lpstr>Let us do some of the heavy lifting so you can focus on what’s important– running your agency.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Embrace Your Independence </dc:title>
  <dc:creator>Susan Bonner</dc:creator>
  <cp:lastModifiedBy>Susan Bonner</cp:lastModifiedBy>
  <cp:revision>2</cp:revision>
  <dcterms:created xsi:type="dcterms:W3CDTF">2018-10-26T16:25:45Z</dcterms:created>
  <dcterms:modified xsi:type="dcterms:W3CDTF">2019-04-12T14:08:25Z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0x010100E302606A6F32FC43A672947801BF595D</vt:lpwstr>
  </property>
</Properties>
</file>