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38"/>
  </p:notesMasterIdLst>
  <p:sldIdLst>
    <p:sldId id="299" r:id="rId6"/>
    <p:sldId id="258" r:id="rId7"/>
    <p:sldId id="257" r:id="rId8"/>
    <p:sldId id="260" r:id="rId9"/>
    <p:sldId id="262" r:id="rId10"/>
    <p:sldId id="263" r:id="rId11"/>
    <p:sldId id="265" r:id="rId12"/>
    <p:sldId id="266" r:id="rId13"/>
    <p:sldId id="268" r:id="rId14"/>
    <p:sldId id="269" r:id="rId15"/>
    <p:sldId id="271" r:id="rId16"/>
    <p:sldId id="272" r:id="rId17"/>
    <p:sldId id="273" r:id="rId18"/>
    <p:sldId id="274" r:id="rId19"/>
    <p:sldId id="276" r:id="rId20"/>
    <p:sldId id="277" r:id="rId21"/>
    <p:sldId id="279" r:id="rId22"/>
    <p:sldId id="280" r:id="rId23"/>
    <p:sldId id="281" r:id="rId24"/>
    <p:sldId id="284" r:id="rId25"/>
    <p:sldId id="285" r:id="rId26"/>
    <p:sldId id="287" r:id="rId27"/>
    <p:sldId id="288" r:id="rId28"/>
    <p:sldId id="289" r:id="rId29"/>
    <p:sldId id="291" r:id="rId30"/>
    <p:sldId id="292" r:id="rId31"/>
    <p:sldId id="293" r:id="rId32"/>
    <p:sldId id="294" r:id="rId33"/>
    <p:sldId id="295" r:id="rId34"/>
    <p:sldId id="259" r:id="rId35"/>
    <p:sldId id="297" r:id="rId36"/>
    <p:sldId id="298" r:id="rId37"/>
  </p:sldIdLst>
  <p:sldSz cx="18288000" cy="10287000"/>
  <p:notesSz cx="7010400" cy="9296400"/>
  <p:embeddedFontLst>
    <p:embeddedFont>
      <p:font typeface="Open Sans" panose="020B0606030504020204" pitchFamily="34" charset="0"/>
      <p:regular r:id="rId39"/>
      <p:bold r:id="rId40"/>
      <p:italic r:id="rId41"/>
      <p:boldItalic r:id="rId42"/>
    </p:embeddedFont>
    <p:embeddedFont>
      <p:font typeface="Open Sans Bold" panose="020B0806030504020204" charset="0"/>
      <p:regular r:id="rId43"/>
      <p:bold r:id="rId44"/>
    </p:embeddedFont>
    <p:embeddedFont>
      <p:font typeface="PT Sans" panose="020B0503020203020204" pitchFamily="34" charset="0"/>
      <p:regular r:id="rId45"/>
      <p:bold r:id="rId46"/>
      <p:italic r:id="rId47"/>
      <p:boldItalic r:id="rId48"/>
    </p:embeddedFont>
    <p:embeddedFont>
      <p:font typeface="PT Sans Bold" panose="020B0703020203020204" charset="0"/>
      <p:regular r:id="rId49"/>
    </p:embeddedFont>
    <p:embeddedFont>
      <p:font typeface="Trocchi" panose="020B060402020202020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1D6"/>
    <a:srgbClr val="447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2" autoAdjust="0"/>
  </p:normalViewPr>
  <p:slideViewPr>
    <p:cSldViewPr>
      <p:cViewPr varScale="1">
        <p:scale>
          <a:sx n="69" d="100"/>
          <a:sy n="69" d="100"/>
        </p:scale>
        <p:origin x="7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Germond" userId="d66fb4ba-2f24-41a0-a482-a5b3a7b930b7" providerId="ADAL" clId="{900AE1FC-9859-4E5F-B543-05659F2528F9}"/>
    <pc:docChg chg="delSld">
      <pc:chgData name="Nancy Germond" userId="d66fb4ba-2f24-41a0-a482-a5b3a7b930b7" providerId="ADAL" clId="{900AE1FC-9859-4E5F-B543-05659F2528F9}" dt="2025-10-01T12:50:20.823" v="8" actId="2696"/>
      <pc:docMkLst>
        <pc:docMk/>
      </pc:docMkLst>
      <pc:sldChg chg="del">
        <pc:chgData name="Nancy Germond" userId="d66fb4ba-2f24-41a0-a482-a5b3a7b930b7" providerId="ADAL" clId="{900AE1FC-9859-4E5F-B543-05659F2528F9}" dt="2025-10-01T12:50:20.823" v="8" actId="2696"/>
        <pc:sldMkLst>
          <pc:docMk/>
          <pc:sldMk cId="0" sldId="261"/>
        </pc:sldMkLst>
      </pc:sldChg>
      <pc:sldChg chg="del">
        <pc:chgData name="Nancy Germond" userId="d66fb4ba-2f24-41a0-a482-a5b3a7b930b7" providerId="ADAL" clId="{900AE1FC-9859-4E5F-B543-05659F2528F9}" dt="2025-10-01T12:49:57.700" v="0" actId="2696"/>
        <pc:sldMkLst>
          <pc:docMk/>
          <pc:sldMk cId="0" sldId="264"/>
        </pc:sldMkLst>
      </pc:sldChg>
      <pc:sldChg chg="del">
        <pc:chgData name="Nancy Germond" userId="d66fb4ba-2f24-41a0-a482-a5b3a7b930b7" providerId="ADAL" clId="{900AE1FC-9859-4E5F-B543-05659F2528F9}" dt="2025-10-01T12:50:00.472" v="1" actId="2696"/>
        <pc:sldMkLst>
          <pc:docMk/>
          <pc:sldMk cId="0" sldId="267"/>
        </pc:sldMkLst>
      </pc:sldChg>
      <pc:sldChg chg="del">
        <pc:chgData name="Nancy Germond" userId="d66fb4ba-2f24-41a0-a482-a5b3a7b930b7" providerId="ADAL" clId="{900AE1FC-9859-4E5F-B543-05659F2528F9}" dt="2025-10-01T12:50:02.791" v="2" actId="2696"/>
        <pc:sldMkLst>
          <pc:docMk/>
          <pc:sldMk cId="0" sldId="270"/>
        </pc:sldMkLst>
      </pc:sldChg>
      <pc:sldChg chg="del">
        <pc:chgData name="Nancy Germond" userId="d66fb4ba-2f24-41a0-a482-a5b3a7b930b7" providerId="ADAL" clId="{900AE1FC-9859-4E5F-B543-05659F2528F9}" dt="2025-10-01T12:50:07.610" v="4" actId="2696"/>
        <pc:sldMkLst>
          <pc:docMk/>
          <pc:sldMk cId="0" sldId="275"/>
        </pc:sldMkLst>
      </pc:sldChg>
      <pc:sldChg chg="del">
        <pc:chgData name="Nancy Germond" userId="d66fb4ba-2f24-41a0-a482-a5b3a7b930b7" providerId="ADAL" clId="{900AE1FC-9859-4E5F-B543-05659F2528F9}" dt="2025-10-01T12:50:06.136" v="3" actId="2696"/>
        <pc:sldMkLst>
          <pc:docMk/>
          <pc:sldMk cId="0" sldId="278"/>
        </pc:sldMkLst>
      </pc:sldChg>
      <pc:sldChg chg="del">
        <pc:chgData name="Nancy Germond" userId="d66fb4ba-2f24-41a0-a482-a5b3a7b930b7" providerId="ADAL" clId="{900AE1FC-9859-4E5F-B543-05659F2528F9}" dt="2025-10-01T12:50:09.956" v="5" actId="2696"/>
        <pc:sldMkLst>
          <pc:docMk/>
          <pc:sldMk cId="0" sldId="283"/>
        </pc:sldMkLst>
      </pc:sldChg>
      <pc:sldChg chg="del">
        <pc:chgData name="Nancy Germond" userId="d66fb4ba-2f24-41a0-a482-a5b3a7b930b7" providerId="ADAL" clId="{900AE1FC-9859-4E5F-B543-05659F2528F9}" dt="2025-10-01T12:50:13.144" v="6" actId="2696"/>
        <pc:sldMkLst>
          <pc:docMk/>
          <pc:sldMk cId="0" sldId="286"/>
        </pc:sldMkLst>
      </pc:sldChg>
      <pc:sldChg chg="del">
        <pc:chgData name="Nancy Germond" userId="d66fb4ba-2f24-41a0-a482-a5b3a7b930b7" providerId="ADAL" clId="{900AE1FC-9859-4E5F-B543-05659F2528F9}" dt="2025-10-01T12:50:15.969" v="7" actId="2696"/>
        <pc:sldMkLst>
          <pc:docMk/>
          <pc:sldMk cId="0"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01.10.2025</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4</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22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29</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38</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39</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40</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42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43</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linkedin.com/in/noelle-mccall-cic-crm-ccip-acra-cisr-64633952/" TargetMode="External"/><Relationship Id="rId5" Type="http://schemas.openxmlformats.org/officeDocument/2006/relationships/hyperlink" Target="mailto:nmccal@peoplesfirstinsurance.com" TargetMode="External"/><Relationship Id="rId4" Type="http://schemas.openxmlformats.org/officeDocument/2006/relationships/hyperlink" Target="http://www.contractriskacademy.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8545DFB-776E-FDA2-AED8-790B684CF391}"/>
              </a:ext>
            </a:extLst>
          </p:cNvPr>
          <p:cNvPicPr>
            <a:picLocks noGrp="1" noChangeAspect="1"/>
          </p:cNvPicPr>
          <p:nvPr>
            <p:ph idx="1"/>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3229086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382"/>
            <a:ext cx="5021972" cy="10292661"/>
            <a:chOff x="0" y="0"/>
            <a:chExt cx="6695963" cy="13723548"/>
          </a:xfrm>
        </p:grpSpPr>
        <p:sp>
          <p:nvSpPr>
            <p:cNvPr id="3" name="Freeform 3" descr="Front steps and columns of a majestic city building"/>
            <p:cNvSpPr/>
            <p:nvPr/>
          </p:nvSpPr>
          <p:spPr>
            <a:xfrm>
              <a:off x="0" y="0"/>
              <a:ext cx="6695948" cy="13723493"/>
            </a:xfrm>
            <a:custGeom>
              <a:avLst/>
              <a:gdLst/>
              <a:ahLst/>
              <a:cxnLst/>
              <a:rect l="l" t="t" r="r" b="b"/>
              <a:pathLst>
                <a:path w="6695948" h="13723493">
                  <a:moveTo>
                    <a:pt x="0" y="0"/>
                  </a:moveTo>
                  <a:lnTo>
                    <a:pt x="6695948" y="0"/>
                  </a:lnTo>
                  <a:lnTo>
                    <a:pt x="6695948" y="13723493"/>
                  </a:lnTo>
                  <a:lnTo>
                    <a:pt x="0" y="13723493"/>
                  </a:lnTo>
                  <a:lnTo>
                    <a:pt x="0" y="0"/>
                  </a:lnTo>
                  <a:close/>
                </a:path>
              </a:pathLst>
            </a:custGeom>
            <a:blipFill>
              <a:blip r:embed="rId2"/>
              <a:stretch>
                <a:fillRect l="-75177" r="-132321" b="1"/>
              </a:stretch>
            </a:blipFill>
          </p:spPr>
          <p:txBody>
            <a:bodyPr/>
            <a:lstStyle/>
            <a:p>
              <a:endParaRPr lang="en-US"/>
            </a:p>
          </p:txBody>
        </p:sp>
      </p:grpSp>
      <p:sp>
        <p:nvSpPr>
          <p:cNvPr id="4" name="TextBox 4"/>
          <p:cNvSpPr txBox="1"/>
          <p:nvPr/>
        </p:nvSpPr>
        <p:spPr>
          <a:xfrm>
            <a:off x="5297551" y="991001"/>
            <a:ext cx="12184263" cy="6743700"/>
          </a:xfrm>
          <a:prstGeom prst="rect">
            <a:avLst/>
          </a:prstGeom>
        </p:spPr>
        <p:txBody>
          <a:bodyPr lIns="0" tIns="0" rIns="0" bIns="0" rtlCol="0" anchor="t">
            <a:spAutoFit/>
          </a:bodyPr>
          <a:lstStyle/>
          <a:p>
            <a:pPr algn="ctr">
              <a:lnSpc>
                <a:spcPts val="5043"/>
              </a:lnSpc>
            </a:pPr>
            <a:r>
              <a:rPr lang="en-US" sz="4203" b="1" dirty="0">
                <a:solidFill>
                  <a:srgbClr val="000000"/>
                </a:solidFill>
                <a:latin typeface="Open Sans Bold"/>
                <a:ea typeface="Open Sans Bold"/>
                <a:cs typeface="Open Sans Bold"/>
                <a:sym typeface="Open Sans Bold"/>
              </a:rPr>
              <a:t>Some Limitations on Indemnity (cont.)</a:t>
            </a:r>
          </a:p>
          <a:p>
            <a:pPr algn="ctr">
              <a:lnSpc>
                <a:spcPts val="5043"/>
              </a:lnSpc>
            </a:pPr>
            <a:endParaRPr lang="en-US" sz="4203" b="1" dirty="0">
              <a:solidFill>
                <a:srgbClr val="000000"/>
              </a:solidFill>
              <a:latin typeface="Open Sans Bold"/>
              <a:ea typeface="Open Sans Bold"/>
              <a:cs typeface="Open Sans Bold"/>
              <a:sym typeface="Open Sans Bold"/>
            </a:endParaRPr>
          </a:p>
          <a:p>
            <a:pPr marL="983480" lvl="1" indent="-571500" algn="l">
              <a:lnSpc>
                <a:spcPts val="4323"/>
              </a:lnSpc>
              <a:buFont typeface="Wingdings" panose="05000000000000000000" pitchFamily="2" charset="2"/>
              <a:buChar char="§"/>
            </a:pPr>
            <a:r>
              <a:rPr lang="en-US" sz="3602" dirty="0">
                <a:solidFill>
                  <a:srgbClr val="000000"/>
                </a:solidFill>
                <a:latin typeface="Open Sans"/>
                <a:ea typeface="Open Sans"/>
                <a:cs typeface="Open Sans"/>
                <a:sym typeface="Open Sans"/>
              </a:rPr>
              <a:t>No indemnity for </a:t>
            </a:r>
            <a:r>
              <a:rPr lang="en-US" sz="3602" b="1" dirty="0">
                <a:solidFill>
                  <a:srgbClr val="000000"/>
                </a:solidFill>
                <a:latin typeface="Open Sans Bold"/>
                <a:ea typeface="Open Sans Bold"/>
                <a:cs typeface="Open Sans Bold"/>
                <a:sym typeface="Open Sans Bold"/>
              </a:rPr>
              <a:t>illegal acts</a:t>
            </a:r>
          </a:p>
          <a:p>
            <a:pPr marL="1521049" lvl="2" indent="-571500" algn="l">
              <a:lnSpc>
                <a:spcPts val="4323"/>
              </a:lnSpc>
              <a:buFont typeface="Courier New" panose="02070309020205020404" pitchFamily="49" charset="0"/>
              <a:buChar char="o"/>
            </a:pPr>
            <a:r>
              <a:rPr lang="en-US" sz="3602" b="1" dirty="0">
                <a:solidFill>
                  <a:srgbClr val="000000"/>
                </a:solidFill>
                <a:latin typeface="Open Sans Bold"/>
                <a:ea typeface="Open Sans Bold"/>
                <a:cs typeface="Open Sans Bold"/>
                <a:sym typeface="Open Sans Bold"/>
              </a:rPr>
              <a:t>Can’t be used to shield </a:t>
            </a:r>
            <a:r>
              <a:rPr lang="en-US" sz="3602" dirty="0">
                <a:solidFill>
                  <a:srgbClr val="000000"/>
                </a:solidFill>
                <a:latin typeface="Open Sans"/>
                <a:ea typeface="Open Sans"/>
                <a:cs typeface="Open Sans"/>
                <a:sym typeface="Open Sans"/>
              </a:rPr>
              <a:t>indemnitees </a:t>
            </a:r>
            <a:r>
              <a:rPr lang="en-US" sz="3602" b="1" dirty="0">
                <a:solidFill>
                  <a:srgbClr val="000000"/>
                </a:solidFill>
                <a:latin typeface="Open Sans Bold"/>
                <a:ea typeface="Open Sans Bold"/>
                <a:cs typeface="Open Sans Bold"/>
                <a:sym typeface="Open Sans Bold"/>
              </a:rPr>
              <a:t>against liability and fines </a:t>
            </a:r>
            <a:r>
              <a:rPr lang="en-US" sz="3602" dirty="0">
                <a:solidFill>
                  <a:srgbClr val="000000"/>
                </a:solidFill>
                <a:latin typeface="Open Sans"/>
                <a:ea typeface="Open Sans"/>
                <a:cs typeface="Open Sans"/>
                <a:sym typeface="Open Sans"/>
              </a:rPr>
              <a:t>for </a:t>
            </a:r>
            <a:r>
              <a:rPr lang="en-US" sz="3602" b="1" dirty="0">
                <a:solidFill>
                  <a:srgbClr val="000000"/>
                </a:solidFill>
                <a:latin typeface="Open Sans Bold"/>
                <a:ea typeface="Open Sans Bold"/>
                <a:cs typeface="Open Sans Bold"/>
                <a:sym typeface="Open Sans Bold"/>
              </a:rPr>
              <a:t>illegal acts</a:t>
            </a:r>
          </a:p>
          <a:p>
            <a:pPr marL="1362791" lvl="2" indent="-571500" algn="l">
              <a:lnSpc>
                <a:spcPts val="3602"/>
              </a:lnSpc>
              <a:buFont typeface="Wingdings" panose="05000000000000000000" pitchFamily="2" charset="2"/>
              <a:buChar char="§"/>
            </a:pPr>
            <a:endParaRPr lang="en-US" sz="3602" b="1" dirty="0">
              <a:solidFill>
                <a:srgbClr val="000000"/>
              </a:solidFill>
              <a:latin typeface="Open Sans Bold"/>
              <a:ea typeface="Open Sans Bold"/>
              <a:cs typeface="Open Sans Bold"/>
              <a:sym typeface="Open Sans Bold"/>
            </a:endParaRPr>
          </a:p>
          <a:p>
            <a:pPr marL="1037856" lvl="1" indent="-571500" algn="l">
              <a:lnSpc>
                <a:spcPts val="5043"/>
              </a:lnSpc>
              <a:buFont typeface="Wingdings" panose="05000000000000000000" pitchFamily="2" charset="2"/>
              <a:buChar char="§"/>
            </a:pPr>
            <a:r>
              <a:rPr lang="en-US" sz="4203" dirty="0">
                <a:solidFill>
                  <a:srgbClr val="000000"/>
                </a:solidFill>
                <a:latin typeface="Open Sans"/>
                <a:ea typeface="Open Sans"/>
                <a:cs typeface="Open Sans"/>
                <a:sym typeface="Open Sans"/>
              </a:rPr>
              <a:t>Creation of </a:t>
            </a:r>
            <a:r>
              <a:rPr lang="en-US" sz="4203" b="1" dirty="0">
                <a:solidFill>
                  <a:srgbClr val="000000"/>
                </a:solidFill>
                <a:latin typeface="Open Sans Bold"/>
                <a:ea typeface="Open Sans Bold"/>
                <a:cs typeface="Open Sans Bold"/>
                <a:sym typeface="Open Sans Bold"/>
              </a:rPr>
              <a:t>Uninsurable Losses</a:t>
            </a:r>
          </a:p>
          <a:p>
            <a:pPr marL="1334245" lvl="2" indent="-457200" algn="l">
              <a:lnSpc>
                <a:spcPts val="3602"/>
              </a:lnSpc>
              <a:buFont typeface="Courier New" panose="02070309020205020404" pitchFamily="49" charset="0"/>
              <a:buChar char="o"/>
            </a:pPr>
            <a:r>
              <a:rPr lang="en-US" sz="3002" dirty="0">
                <a:solidFill>
                  <a:srgbClr val="000000"/>
                </a:solidFill>
                <a:latin typeface="Open Sans"/>
                <a:ea typeface="Open Sans"/>
                <a:cs typeface="Open Sans"/>
                <a:sym typeface="Open Sans"/>
              </a:rPr>
              <a:t>Insurance typically does not cover </a:t>
            </a:r>
            <a:r>
              <a:rPr lang="en-US" sz="3002" b="1" dirty="0">
                <a:solidFill>
                  <a:srgbClr val="000000"/>
                </a:solidFill>
                <a:latin typeface="Open Sans Bold"/>
                <a:ea typeface="Open Sans Bold"/>
                <a:cs typeface="Open Sans Bold"/>
                <a:sym typeface="Open Sans Bold"/>
              </a:rPr>
              <a:t>intentional misconduct &amp; illegal acts</a:t>
            </a:r>
          </a:p>
          <a:p>
            <a:pPr marL="1334245" lvl="2" indent="-457200" algn="l">
              <a:lnSpc>
                <a:spcPts val="3602"/>
              </a:lnSpc>
              <a:buFont typeface="Courier New" panose="02070309020205020404" pitchFamily="49" charset="0"/>
              <a:buChar char="o"/>
            </a:pPr>
            <a:r>
              <a:rPr lang="en-US" sz="3002" dirty="0">
                <a:solidFill>
                  <a:srgbClr val="000000"/>
                </a:solidFill>
                <a:latin typeface="Open Sans"/>
                <a:ea typeface="Open Sans"/>
                <a:cs typeface="Open Sans"/>
                <a:sym typeface="Open Sans"/>
              </a:rPr>
              <a:t>All</a:t>
            </a:r>
            <a:r>
              <a:rPr lang="en-US" sz="3002" b="1" dirty="0">
                <a:solidFill>
                  <a:srgbClr val="000000"/>
                </a:solidFill>
                <a:latin typeface="Open Sans Bold"/>
                <a:ea typeface="Open Sans Bold"/>
                <a:cs typeface="Open Sans Bold"/>
                <a:sym typeface="Open Sans Bold"/>
              </a:rPr>
              <a:t> insurance policies include limitations </a:t>
            </a:r>
            <a:r>
              <a:rPr lang="en-US" sz="3002" dirty="0">
                <a:solidFill>
                  <a:srgbClr val="000000"/>
                </a:solidFill>
                <a:latin typeface="Open Sans"/>
                <a:ea typeface="Open Sans"/>
                <a:cs typeface="Open Sans"/>
                <a:sym typeface="Open Sans"/>
              </a:rPr>
              <a:t>and </a:t>
            </a:r>
            <a:r>
              <a:rPr lang="en-US" sz="3002" b="1" dirty="0">
                <a:solidFill>
                  <a:srgbClr val="000000"/>
                </a:solidFill>
                <a:latin typeface="Open Sans Bold"/>
                <a:ea typeface="Open Sans Bold"/>
                <a:cs typeface="Open Sans Bold"/>
                <a:sym typeface="Open Sans Bold"/>
              </a:rPr>
              <a:t>exclusions.</a:t>
            </a:r>
          </a:p>
          <a:p>
            <a:pPr marL="1334245" lvl="2" indent="-457200" algn="l">
              <a:lnSpc>
                <a:spcPts val="3602"/>
              </a:lnSpc>
              <a:buFont typeface="Courier New" panose="02070309020205020404" pitchFamily="49" charset="0"/>
              <a:buChar char="o"/>
            </a:pPr>
            <a:r>
              <a:rPr lang="en-US" sz="3002" dirty="0">
                <a:solidFill>
                  <a:srgbClr val="000000"/>
                </a:solidFill>
                <a:latin typeface="Open Sans"/>
                <a:ea typeface="Open Sans"/>
                <a:cs typeface="Open Sans"/>
                <a:sym typeface="Open Sans"/>
              </a:rPr>
              <a:t>If you are required to indemnify for these, </a:t>
            </a:r>
            <a:r>
              <a:rPr lang="en-US" sz="3002" b="1" dirty="0">
                <a:solidFill>
                  <a:srgbClr val="000000"/>
                </a:solidFill>
                <a:latin typeface="Open Sans Bold"/>
                <a:ea typeface="Open Sans Bold"/>
                <a:cs typeface="Open Sans Bold"/>
                <a:sym typeface="Open Sans Bold"/>
              </a:rPr>
              <a:t>you could be paying out of pocket </a:t>
            </a:r>
            <a:r>
              <a:rPr lang="en-US" sz="3002" dirty="0">
                <a:solidFill>
                  <a:srgbClr val="000000"/>
                </a:solidFill>
                <a:latin typeface="Open Sans"/>
                <a:ea typeface="Open Sans"/>
                <a:cs typeface="Open Sans"/>
                <a:sym typeface="Open Sans"/>
              </a:rPr>
              <a:t>for uninsured losses</a:t>
            </a:r>
          </a:p>
          <a:p>
            <a:pPr marL="1315568" lvl="2" indent="-438523" algn="l">
              <a:lnSpc>
                <a:spcPts val="3602"/>
              </a:lnSpc>
            </a:pPr>
            <a:endParaRPr lang="en-US" sz="3002" dirty="0">
              <a:solidFill>
                <a:srgbClr val="000000"/>
              </a:solidFill>
              <a:latin typeface="Open Sans"/>
              <a:ea typeface="Open Sans"/>
              <a:cs typeface="Open Sans"/>
              <a:sym typeface="Open Sans"/>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382"/>
            <a:ext cx="5021972" cy="10292661"/>
            <a:chOff x="0" y="0"/>
            <a:chExt cx="6695963" cy="13723548"/>
          </a:xfrm>
        </p:grpSpPr>
        <p:sp>
          <p:nvSpPr>
            <p:cNvPr id="3" name="Freeform 3" descr="Front steps and columns of a majestic city building"/>
            <p:cNvSpPr/>
            <p:nvPr/>
          </p:nvSpPr>
          <p:spPr>
            <a:xfrm>
              <a:off x="0" y="0"/>
              <a:ext cx="6695948" cy="13723493"/>
            </a:xfrm>
            <a:custGeom>
              <a:avLst/>
              <a:gdLst/>
              <a:ahLst/>
              <a:cxnLst/>
              <a:rect l="l" t="t" r="r" b="b"/>
              <a:pathLst>
                <a:path w="6695948" h="13723493">
                  <a:moveTo>
                    <a:pt x="0" y="0"/>
                  </a:moveTo>
                  <a:lnTo>
                    <a:pt x="6695948" y="0"/>
                  </a:lnTo>
                  <a:lnTo>
                    <a:pt x="6695948" y="13723493"/>
                  </a:lnTo>
                  <a:lnTo>
                    <a:pt x="0" y="13723493"/>
                  </a:lnTo>
                  <a:lnTo>
                    <a:pt x="0" y="0"/>
                  </a:lnTo>
                  <a:close/>
                </a:path>
              </a:pathLst>
            </a:custGeom>
            <a:blipFill>
              <a:blip r:embed="rId2"/>
              <a:stretch>
                <a:fillRect l="-75177" r="-132321" b="1"/>
              </a:stretch>
            </a:blipFill>
          </p:spPr>
          <p:txBody>
            <a:bodyPr/>
            <a:lstStyle/>
            <a:p>
              <a:endParaRPr lang="en-US"/>
            </a:p>
          </p:txBody>
        </p:sp>
      </p:grpSp>
      <p:sp>
        <p:nvSpPr>
          <p:cNvPr id="4" name="TextBox 4"/>
          <p:cNvSpPr txBox="1"/>
          <p:nvPr/>
        </p:nvSpPr>
        <p:spPr>
          <a:xfrm>
            <a:off x="5327408" y="990999"/>
            <a:ext cx="12154407" cy="9618018"/>
          </a:xfrm>
          <a:prstGeom prst="rect">
            <a:avLst/>
          </a:prstGeom>
        </p:spPr>
        <p:txBody>
          <a:bodyPr lIns="0" tIns="0" rIns="0" bIns="0" rtlCol="0" anchor="t">
            <a:spAutoFit/>
          </a:bodyPr>
          <a:lstStyle/>
          <a:p>
            <a:pPr algn="l">
              <a:lnSpc>
                <a:spcPts val="4323"/>
              </a:lnSpc>
            </a:pPr>
            <a:endParaRPr dirty="0"/>
          </a:p>
          <a:p>
            <a:pPr marL="983480" lvl="1" indent="-571500" algn="l">
              <a:lnSpc>
                <a:spcPts val="4323"/>
              </a:lnSpc>
              <a:buFont typeface="Wingdings" panose="05000000000000000000" pitchFamily="2" charset="2"/>
              <a:buChar char="§"/>
            </a:pPr>
            <a:r>
              <a:rPr lang="en-US" sz="3602" b="1" dirty="0">
                <a:solidFill>
                  <a:srgbClr val="000000"/>
                </a:solidFill>
                <a:latin typeface="Open Sans Bold"/>
                <a:ea typeface="Open Sans Bold"/>
                <a:cs typeface="Open Sans Bold"/>
                <a:sym typeface="Open Sans Bold"/>
              </a:rPr>
              <a:t>Limitation of Liability </a:t>
            </a:r>
            <a:r>
              <a:rPr lang="en-US" sz="3602" b="1" dirty="0">
                <a:solidFill>
                  <a:srgbClr val="000000"/>
                </a:solidFill>
                <a:latin typeface="Open Sans"/>
                <a:ea typeface="Open Sans"/>
                <a:cs typeface="Open Sans"/>
                <a:sym typeface="Open Sans"/>
              </a:rPr>
              <a:t>(</a:t>
            </a:r>
            <a:r>
              <a:rPr lang="en-US" sz="3602" b="1" dirty="0" err="1">
                <a:solidFill>
                  <a:srgbClr val="000000"/>
                </a:solidFill>
                <a:latin typeface="Open Sans"/>
                <a:ea typeface="Open Sans"/>
                <a:cs typeface="Open Sans"/>
                <a:sym typeface="Open Sans"/>
              </a:rPr>
              <a:t>LoL</a:t>
            </a:r>
            <a:r>
              <a:rPr lang="en-US" sz="3602" b="1" dirty="0">
                <a:solidFill>
                  <a:srgbClr val="000000"/>
                </a:solidFill>
                <a:latin typeface="Open Sans"/>
                <a:ea typeface="Open Sans"/>
                <a:cs typeface="Open Sans"/>
                <a:sym typeface="Open Sans"/>
              </a:rPr>
              <a:t>)</a:t>
            </a:r>
          </a:p>
          <a:p>
            <a:pPr marL="1424323" lvl="2" indent="-474774" algn="l">
              <a:lnSpc>
                <a:spcPts val="4323"/>
              </a:lnSpc>
              <a:buFont typeface="Arial"/>
              <a:buChar char="⚬"/>
            </a:pPr>
            <a:r>
              <a:rPr lang="en-US" sz="3602" dirty="0">
                <a:solidFill>
                  <a:srgbClr val="000000"/>
                </a:solidFill>
                <a:latin typeface="Open Sans"/>
                <a:ea typeface="Open Sans"/>
                <a:cs typeface="Open Sans"/>
                <a:sym typeface="Open Sans"/>
              </a:rPr>
              <a:t>Clause in contract that limits the amount of money or damages that one party can recover from another party for breach of contract or failure to perform</a:t>
            </a:r>
          </a:p>
          <a:p>
            <a:pPr marL="1424323" lvl="2" indent="-474774" algn="l">
              <a:lnSpc>
                <a:spcPts val="4323"/>
              </a:lnSpc>
              <a:buFont typeface="Arial"/>
              <a:buChar char="⚬"/>
            </a:pPr>
            <a:r>
              <a:rPr lang="en-US" sz="3602" dirty="0">
                <a:solidFill>
                  <a:srgbClr val="000000"/>
                </a:solidFill>
                <a:latin typeface="Open Sans"/>
                <a:ea typeface="Open Sans"/>
                <a:cs typeface="Open Sans"/>
                <a:sym typeface="Open Sans"/>
              </a:rPr>
              <a:t>Can be used to add a cap on amount of damages the organization will have to pay under certain circumstances</a:t>
            </a:r>
          </a:p>
          <a:p>
            <a:pPr marL="1424323" lvl="2" indent="-474774" algn="l">
              <a:lnSpc>
                <a:spcPts val="4323"/>
              </a:lnSpc>
            </a:pPr>
            <a:endParaRPr lang="en-US" sz="3602" dirty="0">
              <a:solidFill>
                <a:srgbClr val="000000"/>
              </a:solidFill>
              <a:latin typeface="Open Sans"/>
              <a:ea typeface="Open Sans"/>
              <a:cs typeface="Open Sans"/>
              <a:sym typeface="Open Sans"/>
            </a:endParaRPr>
          </a:p>
          <a:p>
            <a:pPr marL="983480" lvl="1" indent="-571500" algn="l">
              <a:lnSpc>
                <a:spcPts val="4323"/>
              </a:lnSpc>
              <a:buFont typeface="Wingdings" panose="05000000000000000000" pitchFamily="2" charset="2"/>
              <a:buChar char="§"/>
            </a:pPr>
            <a:r>
              <a:rPr lang="en-US" sz="3602" b="1" dirty="0">
                <a:solidFill>
                  <a:srgbClr val="000000"/>
                </a:solidFill>
                <a:latin typeface="Open Sans Bold"/>
                <a:ea typeface="Open Sans Bold"/>
                <a:cs typeface="Open Sans Bold"/>
                <a:sym typeface="Open Sans Bold"/>
              </a:rPr>
              <a:t>Limitation of Liability (</a:t>
            </a:r>
            <a:r>
              <a:rPr lang="en-US" sz="3602" b="1" dirty="0" err="1">
                <a:solidFill>
                  <a:srgbClr val="000000"/>
                </a:solidFill>
                <a:latin typeface="Open Sans Bold"/>
                <a:ea typeface="Open Sans Bold"/>
                <a:cs typeface="Open Sans Bold"/>
                <a:sym typeface="Open Sans Bold"/>
              </a:rPr>
              <a:t>LoL</a:t>
            </a:r>
            <a:r>
              <a:rPr lang="en-US" sz="3602" b="1" dirty="0">
                <a:solidFill>
                  <a:srgbClr val="000000"/>
                </a:solidFill>
                <a:latin typeface="Open Sans Bold"/>
                <a:ea typeface="Open Sans Bold"/>
                <a:cs typeface="Open Sans Bold"/>
                <a:sym typeface="Open Sans Bold"/>
              </a:rPr>
              <a:t>) Caps are Common  </a:t>
            </a:r>
          </a:p>
          <a:p>
            <a:pPr marL="1424323" lvl="2" indent="-474774" algn="l">
              <a:lnSpc>
                <a:spcPts val="4323"/>
              </a:lnSpc>
              <a:buFont typeface="Arial"/>
              <a:buChar char="⚬"/>
            </a:pPr>
            <a:r>
              <a:rPr lang="en-US" sz="3602" dirty="0">
                <a:solidFill>
                  <a:srgbClr val="000000"/>
                </a:solidFill>
                <a:latin typeface="Open Sans"/>
                <a:ea typeface="Open Sans"/>
                <a:cs typeface="Open Sans"/>
                <a:sym typeface="Open Sans"/>
              </a:rPr>
              <a:t>Examples</a:t>
            </a:r>
          </a:p>
          <a:p>
            <a:pPr marL="1915932" lvl="3" indent="-478983" algn="l">
              <a:lnSpc>
                <a:spcPts val="3602"/>
              </a:lnSpc>
              <a:buFont typeface="Arial"/>
              <a:buChar char="￭"/>
            </a:pPr>
            <a:r>
              <a:rPr lang="en-US" sz="3002" dirty="0">
                <a:solidFill>
                  <a:srgbClr val="000000"/>
                </a:solidFill>
                <a:latin typeface="Open Sans"/>
                <a:ea typeface="Open Sans"/>
                <a:cs typeface="Open Sans"/>
                <a:sym typeface="Open Sans"/>
              </a:rPr>
              <a:t>Indemnitor only liable for losses up to $500,000. ‌</a:t>
            </a:r>
          </a:p>
          <a:p>
            <a:pPr marL="1915932" lvl="3" indent="-478983" algn="l">
              <a:lnSpc>
                <a:spcPts val="3602"/>
              </a:lnSpc>
              <a:buFont typeface="Arial"/>
              <a:buChar char="￭"/>
            </a:pPr>
            <a:r>
              <a:rPr lang="en-US" sz="3002" dirty="0">
                <a:solidFill>
                  <a:srgbClr val="000000"/>
                </a:solidFill>
                <a:latin typeface="Open Sans"/>
                <a:ea typeface="Open Sans"/>
                <a:cs typeface="Open Sans"/>
                <a:sym typeface="Open Sans"/>
              </a:rPr>
              <a:t>Indemnitor only liable for amounts paid to indemnitor by indemnitee over past 12 months</a:t>
            </a:r>
          </a:p>
          <a:p>
            <a:pPr marL="2299118" lvl="3" indent="-574780" algn="l">
              <a:lnSpc>
                <a:spcPts val="4323"/>
              </a:lnSpc>
            </a:pPr>
            <a:endParaRPr lang="en-US" sz="3002" dirty="0">
              <a:solidFill>
                <a:srgbClr val="000000"/>
              </a:solidFill>
              <a:latin typeface="Open Sans"/>
              <a:ea typeface="Open Sans"/>
              <a:cs typeface="Open Sans"/>
              <a:sym typeface="Open Sans"/>
            </a:endParaRPr>
          </a:p>
          <a:p>
            <a:pPr marL="2299118" lvl="3" indent="-574780" algn="l">
              <a:lnSpc>
                <a:spcPts val="4323"/>
              </a:lnSpc>
            </a:pPr>
            <a:endParaRPr lang="en-US" sz="3002" dirty="0">
              <a:solidFill>
                <a:srgbClr val="000000"/>
              </a:solidFill>
              <a:latin typeface="Open Sans"/>
              <a:ea typeface="Open Sans"/>
              <a:cs typeface="Open Sans"/>
              <a:sym typeface="Open Sans"/>
            </a:endParaRPr>
          </a:p>
          <a:p>
            <a:pPr marL="2299118" lvl="3" indent="-574780" algn="l">
              <a:lnSpc>
                <a:spcPts val="4323"/>
              </a:lnSpc>
            </a:pPr>
            <a:endParaRPr lang="en-US" sz="3002" dirty="0">
              <a:solidFill>
                <a:srgbClr val="000000"/>
              </a:solidFill>
              <a:latin typeface="Open Sans"/>
              <a:ea typeface="Open Sans"/>
              <a:cs typeface="Open Sans"/>
              <a:sym typeface="Open San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382"/>
            <a:ext cx="5021972" cy="10292661"/>
            <a:chOff x="0" y="0"/>
            <a:chExt cx="6695963" cy="13723548"/>
          </a:xfrm>
        </p:grpSpPr>
        <p:sp>
          <p:nvSpPr>
            <p:cNvPr id="3" name="Freeform 3" descr="Front steps and columns of a majestic city building"/>
            <p:cNvSpPr/>
            <p:nvPr/>
          </p:nvSpPr>
          <p:spPr>
            <a:xfrm>
              <a:off x="0" y="0"/>
              <a:ext cx="6695948" cy="13723493"/>
            </a:xfrm>
            <a:custGeom>
              <a:avLst/>
              <a:gdLst/>
              <a:ahLst/>
              <a:cxnLst/>
              <a:rect l="l" t="t" r="r" b="b"/>
              <a:pathLst>
                <a:path w="6695948" h="13723493">
                  <a:moveTo>
                    <a:pt x="0" y="0"/>
                  </a:moveTo>
                  <a:lnTo>
                    <a:pt x="6695948" y="0"/>
                  </a:lnTo>
                  <a:lnTo>
                    <a:pt x="6695948" y="13723493"/>
                  </a:lnTo>
                  <a:lnTo>
                    <a:pt x="0" y="13723493"/>
                  </a:lnTo>
                  <a:lnTo>
                    <a:pt x="0" y="0"/>
                  </a:lnTo>
                  <a:close/>
                </a:path>
              </a:pathLst>
            </a:custGeom>
            <a:blipFill>
              <a:blip r:embed="rId2"/>
              <a:stretch>
                <a:fillRect l="-75177" r="-132321" b="1"/>
              </a:stretch>
            </a:blipFill>
          </p:spPr>
          <p:txBody>
            <a:bodyPr/>
            <a:lstStyle/>
            <a:p>
              <a:endParaRPr lang="en-US"/>
            </a:p>
          </p:txBody>
        </p:sp>
      </p:grpSp>
      <p:sp>
        <p:nvSpPr>
          <p:cNvPr id="4" name="TextBox 4"/>
          <p:cNvSpPr txBox="1"/>
          <p:nvPr/>
        </p:nvSpPr>
        <p:spPr>
          <a:xfrm>
            <a:off x="5297551" y="991001"/>
            <a:ext cx="12184263" cy="10464403"/>
          </a:xfrm>
          <a:prstGeom prst="rect">
            <a:avLst/>
          </a:prstGeom>
        </p:spPr>
        <p:txBody>
          <a:bodyPr lIns="0" tIns="0" rIns="0" bIns="0" rtlCol="0" anchor="t">
            <a:spAutoFit/>
          </a:bodyPr>
          <a:lstStyle/>
          <a:p>
            <a:pPr algn="l">
              <a:lnSpc>
                <a:spcPts val="5043"/>
              </a:lnSpc>
            </a:pPr>
            <a:endParaRPr dirty="0"/>
          </a:p>
          <a:p>
            <a:pPr marL="1037856" lvl="1" indent="-571500" algn="l">
              <a:lnSpc>
                <a:spcPts val="5043"/>
              </a:lnSpc>
              <a:buFont typeface="Wingdings" panose="05000000000000000000" pitchFamily="2" charset="2"/>
              <a:buChar char="§"/>
            </a:pPr>
            <a:r>
              <a:rPr lang="en-US" sz="4203" b="1" dirty="0">
                <a:solidFill>
                  <a:srgbClr val="000000"/>
                </a:solidFill>
                <a:latin typeface="Open Sans Bold"/>
                <a:ea typeface="Open Sans Bold"/>
                <a:cs typeface="Open Sans Bold"/>
                <a:sym typeface="Open Sans Bold"/>
              </a:rPr>
              <a:t>Pro Tip!―</a:t>
            </a:r>
            <a:r>
              <a:rPr lang="en-US" sz="4203" dirty="0">
                <a:solidFill>
                  <a:srgbClr val="000000"/>
                </a:solidFill>
                <a:latin typeface="Open Sans"/>
                <a:ea typeface="Open Sans"/>
                <a:cs typeface="Open Sans"/>
                <a:sym typeface="Open Sans"/>
              </a:rPr>
              <a:t>Limitation of Liability (</a:t>
            </a:r>
            <a:r>
              <a:rPr lang="en-US" sz="4203" dirty="0" err="1">
                <a:solidFill>
                  <a:srgbClr val="000000"/>
                </a:solidFill>
                <a:latin typeface="Open Sans"/>
                <a:ea typeface="Open Sans"/>
                <a:cs typeface="Open Sans"/>
                <a:sym typeface="Open Sans"/>
              </a:rPr>
              <a:t>LoL</a:t>
            </a:r>
            <a:r>
              <a:rPr lang="en-US" sz="4203" dirty="0">
                <a:solidFill>
                  <a:srgbClr val="000000"/>
                </a:solidFill>
                <a:latin typeface="Open Sans"/>
                <a:ea typeface="Open Sans"/>
                <a:cs typeface="Open Sans"/>
                <a:sym typeface="Open Sans"/>
              </a:rPr>
              <a:t>) clauses </a:t>
            </a:r>
            <a:r>
              <a:rPr lang="en-US" sz="4203" b="1" dirty="0">
                <a:solidFill>
                  <a:srgbClr val="000000"/>
                </a:solidFill>
                <a:latin typeface="Open Sans Bold"/>
                <a:ea typeface="Open Sans Bold"/>
                <a:cs typeface="Open Sans Bold"/>
                <a:sym typeface="Open Sans Bold"/>
              </a:rPr>
              <a:t>may also cap insurance requirements</a:t>
            </a:r>
          </a:p>
          <a:p>
            <a:pPr marL="1218779" lvl="1" indent="-685800" algn="ctr">
              <a:lnSpc>
                <a:spcPts val="5764"/>
              </a:lnSpc>
              <a:buFont typeface="Wingdings" panose="05000000000000000000" pitchFamily="2" charset="2"/>
              <a:buChar char="§"/>
            </a:pPr>
            <a:r>
              <a:rPr lang="en-US" sz="4803" b="1" dirty="0">
                <a:solidFill>
                  <a:srgbClr val="000000"/>
                </a:solidFill>
                <a:latin typeface="Open Sans Bold"/>
                <a:ea typeface="Open Sans Bold"/>
                <a:cs typeface="Open Sans Bold"/>
                <a:sym typeface="Open Sans Bold"/>
              </a:rPr>
              <a:t>Consider how </a:t>
            </a:r>
            <a:r>
              <a:rPr lang="en-US" sz="4803" b="1" dirty="0" err="1">
                <a:solidFill>
                  <a:srgbClr val="000000"/>
                </a:solidFill>
                <a:latin typeface="Open Sans Bold"/>
                <a:ea typeface="Open Sans Bold"/>
                <a:cs typeface="Open Sans Bold"/>
                <a:sym typeface="Open Sans Bold"/>
              </a:rPr>
              <a:t>LoL</a:t>
            </a:r>
            <a:r>
              <a:rPr lang="en-US" sz="4803" b="1" dirty="0">
                <a:solidFill>
                  <a:srgbClr val="000000"/>
                </a:solidFill>
                <a:latin typeface="Open Sans Bold"/>
                <a:ea typeface="Open Sans Bold"/>
                <a:cs typeface="Open Sans Bold"/>
                <a:sym typeface="Open Sans Bold"/>
              </a:rPr>
              <a:t> caps may impact you</a:t>
            </a:r>
          </a:p>
          <a:p>
            <a:pPr marL="1037856" lvl="1" indent="-571500" algn="ctr">
              <a:lnSpc>
                <a:spcPts val="5043"/>
              </a:lnSpc>
              <a:buFont typeface="Wingdings" panose="05000000000000000000" pitchFamily="2" charset="2"/>
              <a:buChar char="§"/>
            </a:pPr>
            <a:r>
              <a:rPr lang="en-US" sz="4203" b="1" dirty="0">
                <a:solidFill>
                  <a:srgbClr val="000000"/>
                </a:solidFill>
                <a:latin typeface="Open Sans Bold"/>
                <a:ea typeface="Open Sans Bold"/>
                <a:cs typeface="Open Sans Bold"/>
                <a:sym typeface="Open Sans Bold"/>
              </a:rPr>
              <a:t>For example</a:t>
            </a:r>
          </a:p>
          <a:p>
            <a:pPr marL="466356" lvl="1" algn="ctr">
              <a:lnSpc>
                <a:spcPts val="5043"/>
              </a:lnSpc>
            </a:pPr>
            <a:endParaRPr lang="en-US" sz="4203" b="1" dirty="0">
              <a:solidFill>
                <a:srgbClr val="000000"/>
              </a:solidFill>
              <a:latin typeface="Open Sans Bold"/>
              <a:ea typeface="Open Sans Bold"/>
              <a:cs typeface="Open Sans Bold"/>
              <a:sym typeface="Open Sans Bold"/>
            </a:endParaRPr>
          </a:p>
          <a:p>
            <a:pPr marL="1037856" lvl="1" indent="-571500" algn="l">
              <a:lnSpc>
                <a:spcPts val="5043"/>
              </a:lnSpc>
              <a:buFont typeface="Wingdings" panose="05000000000000000000" pitchFamily="2" charset="2"/>
              <a:buChar char="§"/>
            </a:pPr>
            <a:r>
              <a:rPr lang="en-US" sz="4203" dirty="0">
                <a:solidFill>
                  <a:srgbClr val="000000"/>
                </a:solidFill>
                <a:latin typeface="Open Sans"/>
                <a:ea typeface="Open Sans"/>
                <a:cs typeface="Open Sans"/>
                <a:sym typeface="Open Sans"/>
              </a:rPr>
              <a:t>If you are the </a:t>
            </a:r>
            <a:r>
              <a:rPr lang="en-US" sz="4203" b="1" dirty="0">
                <a:solidFill>
                  <a:srgbClr val="000000"/>
                </a:solidFill>
                <a:latin typeface="Open Sans Bold"/>
                <a:ea typeface="Open Sans Bold"/>
                <a:cs typeface="Open Sans Bold"/>
                <a:sym typeface="Open Sans Bold"/>
              </a:rPr>
              <a:t>indemnitor</a:t>
            </a:r>
            <a:r>
              <a:rPr lang="en-US" sz="4203" dirty="0">
                <a:solidFill>
                  <a:srgbClr val="000000"/>
                </a:solidFill>
                <a:latin typeface="Open Sans"/>
                <a:ea typeface="Open Sans"/>
                <a:cs typeface="Open Sans"/>
                <a:sym typeface="Open Sans"/>
              </a:rPr>
              <a:t>, you may prefer to have an </a:t>
            </a:r>
            <a:r>
              <a:rPr lang="en-US" sz="4203" b="1" dirty="0" err="1">
                <a:solidFill>
                  <a:srgbClr val="000000"/>
                </a:solidFill>
                <a:latin typeface="Open Sans Bold"/>
                <a:ea typeface="Open Sans Bold"/>
                <a:cs typeface="Open Sans Bold"/>
                <a:sym typeface="Open Sans Bold"/>
              </a:rPr>
              <a:t>LoL</a:t>
            </a:r>
            <a:r>
              <a:rPr lang="en-US" sz="4203" b="1" dirty="0">
                <a:solidFill>
                  <a:srgbClr val="000000"/>
                </a:solidFill>
                <a:latin typeface="Open Sans Bold"/>
                <a:ea typeface="Open Sans Bold"/>
                <a:cs typeface="Open Sans Bold"/>
                <a:sym typeface="Open Sans Bold"/>
              </a:rPr>
              <a:t> cap in your own favor</a:t>
            </a:r>
            <a:r>
              <a:rPr lang="en-US" sz="4203" dirty="0">
                <a:solidFill>
                  <a:srgbClr val="000000"/>
                </a:solidFill>
                <a:latin typeface="Open Sans"/>
                <a:ea typeface="Open Sans"/>
                <a:cs typeface="Open Sans"/>
                <a:sym typeface="Open Sans"/>
              </a:rPr>
              <a:t> to limit your liability to the indemnitee</a:t>
            </a:r>
          </a:p>
          <a:p>
            <a:pPr marL="1037856" lvl="1" indent="-571500" algn="l">
              <a:lnSpc>
                <a:spcPts val="5043"/>
              </a:lnSpc>
              <a:buFont typeface="Wingdings" panose="05000000000000000000" pitchFamily="2" charset="2"/>
              <a:buChar char="§"/>
            </a:pPr>
            <a:r>
              <a:rPr lang="en-US" sz="4203" dirty="0">
                <a:solidFill>
                  <a:srgbClr val="000000"/>
                </a:solidFill>
                <a:latin typeface="Open Sans"/>
                <a:ea typeface="Open Sans"/>
                <a:cs typeface="Open Sans"/>
                <a:sym typeface="Open Sans"/>
              </a:rPr>
              <a:t>If you are the </a:t>
            </a:r>
            <a:r>
              <a:rPr lang="en-US" sz="4203" b="1" dirty="0">
                <a:solidFill>
                  <a:srgbClr val="000000"/>
                </a:solidFill>
                <a:latin typeface="Open Sans Bold"/>
                <a:ea typeface="Open Sans Bold"/>
                <a:cs typeface="Open Sans Bold"/>
                <a:sym typeface="Open Sans Bold"/>
              </a:rPr>
              <a:t>indemnitee</a:t>
            </a:r>
            <a:r>
              <a:rPr lang="en-US" sz="4203" dirty="0">
                <a:solidFill>
                  <a:srgbClr val="000000"/>
                </a:solidFill>
                <a:latin typeface="Open Sans"/>
                <a:ea typeface="Open Sans"/>
                <a:cs typeface="Open Sans"/>
                <a:sym typeface="Open Sans"/>
              </a:rPr>
              <a:t>, you may </a:t>
            </a:r>
            <a:r>
              <a:rPr lang="en-US" sz="4203" b="1" dirty="0">
                <a:solidFill>
                  <a:srgbClr val="000000"/>
                </a:solidFill>
                <a:latin typeface="Open Sans Bold"/>
                <a:ea typeface="Open Sans Bold"/>
                <a:cs typeface="Open Sans Bold"/>
                <a:sym typeface="Open Sans Bold"/>
              </a:rPr>
              <a:t>prefer no </a:t>
            </a:r>
            <a:r>
              <a:rPr lang="en-US" sz="4203" b="1" dirty="0" err="1">
                <a:solidFill>
                  <a:srgbClr val="000000"/>
                </a:solidFill>
                <a:latin typeface="Open Sans Bold"/>
                <a:ea typeface="Open Sans Bold"/>
                <a:cs typeface="Open Sans Bold"/>
                <a:sym typeface="Open Sans Bold"/>
              </a:rPr>
              <a:t>LoL</a:t>
            </a:r>
            <a:r>
              <a:rPr lang="en-US" sz="4203" b="1" dirty="0">
                <a:solidFill>
                  <a:srgbClr val="000000"/>
                </a:solidFill>
                <a:latin typeface="Open Sans Bold"/>
                <a:ea typeface="Open Sans Bold"/>
                <a:cs typeface="Open Sans Bold"/>
                <a:sym typeface="Open Sans Bold"/>
              </a:rPr>
              <a:t> cap or</a:t>
            </a:r>
            <a:r>
              <a:rPr lang="en-US" sz="4203" dirty="0">
                <a:solidFill>
                  <a:srgbClr val="000000"/>
                </a:solidFill>
                <a:latin typeface="Open Sans"/>
                <a:ea typeface="Open Sans"/>
                <a:cs typeface="Open Sans"/>
                <a:sym typeface="Open Sans"/>
              </a:rPr>
              <a:t> only want to permit an </a:t>
            </a:r>
            <a:r>
              <a:rPr lang="en-US" sz="4203" b="1" dirty="0" err="1">
                <a:solidFill>
                  <a:srgbClr val="000000"/>
                </a:solidFill>
                <a:latin typeface="Open Sans Bold"/>
                <a:ea typeface="Open Sans Bold"/>
                <a:cs typeface="Open Sans Bold"/>
                <a:sym typeface="Open Sans Bold"/>
              </a:rPr>
              <a:t>LoL</a:t>
            </a:r>
            <a:r>
              <a:rPr lang="en-US" sz="4203" b="1" dirty="0">
                <a:solidFill>
                  <a:srgbClr val="000000"/>
                </a:solidFill>
                <a:latin typeface="Open Sans Bold"/>
                <a:ea typeface="Open Sans Bold"/>
                <a:cs typeface="Open Sans Bold"/>
                <a:sym typeface="Open Sans Bold"/>
              </a:rPr>
              <a:t> cap in your favor</a:t>
            </a:r>
          </a:p>
          <a:p>
            <a:pPr marL="932713" lvl="1" indent="-466357" algn="l">
              <a:lnSpc>
                <a:spcPts val="5043"/>
              </a:lnSpc>
            </a:pPr>
            <a:endParaRPr lang="en-US" sz="4203" b="1" dirty="0">
              <a:solidFill>
                <a:srgbClr val="000000"/>
              </a:solidFill>
              <a:latin typeface="Open Sans Bold"/>
              <a:ea typeface="Open Sans Bold"/>
              <a:cs typeface="Open Sans Bold"/>
              <a:sym typeface="Open Sans Bold"/>
            </a:endParaRPr>
          </a:p>
          <a:p>
            <a:pPr marL="932713" lvl="1" indent="-466357" algn="l">
              <a:lnSpc>
                <a:spcPts val="5043"/>
              </a:lnSpc>
            </a:pPr>
            <a:endParaRPr lang="en-US" sz="4203" b="1" dirty="0">
              <a:solidFill>
                <a:srgbClr val="000000"/>
              </a:solidFill>
              <a:latin typeface="Open Sans Bold"/>
              <a:ea typeface="Open Sans Bold"/>
              <a:cs typeface="Open Sans Bold"/>
              <a:sym typeface="Open Sans Bold"/>
            </a:endParaRPr>
          </a:p>
          <a:p>
            <a:pPr marL="932713" lvl="1" indent="-466357" algn="l">
              <a:lnSpc>
                <a:spcPts val="5043"/>
              </a:lnSpc>
            </a:pPr>
            <a:endParaRPr lang="en-US" sz="4203" b="1" dirty="0">
              <a:solidFill>
                <a:srgbClr val="000000"/>
              </a:solidFill>
              <a:latin typeface="Open Sans Bold"/>
              <a:ea typeface="Open Sans Bold"/>
              <a:cs typeface="Open Sans Bold"/>
              <a:sym typeface="Open Sans Bold"/>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382"/>
            <a:ext cx="5021972" cy="10292661"/>
            <a:chOff x="0" y="0"/>
            <a:chExt cx="6695963" cy="13723548"/>
          </a:xfrm>
        </p:grpSpPr>
        <p:sp>
          <p:nvSpPr>
            <p:cNvPr id="3" name="Freeform 3" descr="Front steps and columns of a majestic city building"/>
            <p:cNvSpPr/>
            <p:nvPr/>
          </p:nvSpPr>
          <p:spPr>
            <a:xfrm>
              <a:off x="0" y="0"/>
              <a:ext cx="6695948" cy="13723493"/>
            </a:xfrm>
            <a:custGeom>
              <a:avLst/>
              <a:gdLst/>
              <a:ahLst/>
              <a:cxnLst/>
              <a:rect l="l" t="t" r="r" b="b"/>
              <a:pathLst>
                <a:path w="6695948" h="13723493">
                  <a:moveTo>
                    <a:pt x="0" y="0"/>
                  </a:moveTo>
                  <a:lnTo>
                    <a:pt x="6695948" y="0"/>
                  </a:lnTo>
                  <a:lnTo>
                    <a:pt x="6695948" y="13723493"/>
                  </a:lnTo>
                  <a:lnTo>
                    <a:pt x="0" y="13723493"/>
                  </a:lnTo>
                  <a:lnTo>
                    <a:pt x="0" y="0"/>
                  </a:lnTo>
                  <a:close/>
                </a:path>
              </a:pathLst>
            </a:custGeom>
            <a:blipFill>
              <a:blip r:embed="rId2"/>
              <a:stretch>
                <a:fillRect l="-75177" r="-132321" b="1"/>
              </a:stretch>
            </a:blipFill>
          </p:spPr>
          <p:txBody>
            <a:bodyPr/>
            <a:lstStyle/>
            <a:p>
              <a:endParaRPr lang="en-US"/>
            </a:p>
          </p:txBody>
        </p:sp>
      </p:grpSp>
      <p:sp>
        <p:nvSpPr>
          <p:cNvPr id="4" name="TextBox 4"/>
          <p:cNvSpPr txBox="1"/>
          <p:nvPr/>
        </p:nvSpPr>
        <p:spPr>
          <a:xfrm>
            <a:off x="5297551" y="991001"/>
            <a:ext cx="12184263" cy="7848600"/>
          </a:xfrm>
          <a:prstGeom prst="rect">
            <a:avLst/>
          </a:prstGeom>
        </p:spPr>
        <p:txBody>
          <a:bodyPr lIns="0" tIns="0" rIns="0" bIns="0" rtlCol="0" anchor="t">
            <a:spAutoFit/>
          </a:bodyPr>
          <a:lstStyle/>
          <a:p>
            <a:pPr algn="ctr">
              <a:lnSpc>
                <a:spcPts val="5043"/>
              </a:lnSpc>
            </a:pPr>
            <a:r>
              <a:rPr lang="en-US" sz="4203" b="1" dirty="0">
                <a:solidFill>
                  <a:srgbClr val="000000"/>
                </a:solidFill>
                <a:latin typeface="Open Sans Bold"/>
                <a:ea typeface="Open Sans Bold"/>
                <a:cs typeface="Open Sans Bold"/>
                <a:sym typeface="Open Sans Bold"/>
              </a:rPr>
              <a:t>Some Limitations on Indemnity (cont.)</a:t>
            </a:r>
          </a:p>
          <a:p>
            <a:pPr algn="ctr">
              <a:lnSpc>
                <a:spcPts val="5043"/>
              </a:lnSpc>
            </a:pPr>
            <a:endParaRPr lang="en-US" sz="4203" b="1" dirty="0">
              <a:solidFill>
                <a:srgbClr val="000000"/>
              </a:solidFill>
              <a:latin typeface="Open Sans Bold"/>
              <a:ea typeface="Open Sans Bold"/>
              <a:cs typeface="Open Sans Bold"/>
              <a:sym typeface="Open Sans Bold"/>
            </a:endParaRPr>
          </a:p>
          <a:p>
            <a:pPr marL="983480" lvl="1" indent="-571500" algn="l">
              <a:lnSpc>
                <a:spcPts val="4323"/>
              </a:lnSpc>
              <a:buFont typeface="Wingdings" panose="05000000000000000000" pitchFamily="2" charset="2"/>
              <a:buChar char="§"/>
            </a:pPr>
            <a:r>
              <a:rPr lang="en-US" sz="3602" b="1" dirty="0">
                <a:solidFill>
                  <a:srgbClr val="000000"/>
                </a:solidFill>
                <a:latin typeface="Open Sans Bold"/>
                <a:ea typeface="Open Sans Bold"/>
                <a:cs typeface="Open Sans Bold"/>
                <a:sym typeface="Open Sans Bold"/>
              </a:rPr>
              <a:t>Duration of Liability</a:t>
            </a:r>
          </a:p>
          <a:p>
            <a:pPr marL="1334245" lvl="2" indent="-457200" algn="l">
              <a:lnSpc>
                <a:spcPts val="3602"/>
              </a:lnSpc>
              <a:buFont typeface="Wingdings" panose="05000000000000000000" pitchFamily="2" charset="2"/>
              <a:buChar char="§"/>
            </a:pPr>
            <a:r>
              <a:rPr lang="en-US" sz="3002" b="1" dirty="0">
                <a:solidFill>
                  <a:srgbClr val="000000"/>
                </a:solidFill>
                <a:latin typeface="Open Sans Bold"/>
                <a:ea typeface="Open Sans Bold"/>
                <a:cs typeface="Open Sans Bold"/>
                <a:sym typeface="Open Sans Bold"/>
              </a:rPr>
              <a:t>Liability can end when contract ends or continue </a:t>
            </a:r>
            <a:r>
              <a:rPr lang="en-US" sz="3002" dirty="0">
                <a:solidFill>
                  <a:srgbClr val="000000"/>
                </a:solidFill>
                <a:latin typeface="Open Sans"/>
                <a:ea typeface="Open Sans"/>
                <a:cs typeface="Open Sans"/>
                <a:sym typeface="Open Sans"/>
              </a:rPr>
              <a:t>beyond contract term</a:t>
            </a:r>
          </a:p>
          <a:p>
            <a:pPr marL="983480" lvl="1" indent="-571500" algn="l">
              <a:lnSpc>
                <a:spcPts val="4323"/>
              </a:lnSpc>
              <a:buFont typeface="Wingdings" panose="05000000000000000000" pitchFamily="2" charset="2"/>
              <a:buChar char="§"/>
            </a:pPr>
            <a:r>
              <a:rPr lang="en-US" sz="3602" b="1" dirty="0">
                <a:solidFill>
                  <a:srgbClr val="000000"/>
                </a:solidFill>
                <a:latin typeface="Open Sans Bold"/>
                <a:ea typeface="Open Sans Bold"/>
                <a:cs typeface="Open Sans Bold"/>
                <a:sym typeface="Open Sans Bold"/>
              </a:rPr>
              <a:t>Statutory Limitations</a:t>
            </a:r>
          </a:p>
          <a:p>
            <a:pPr marL="1315568" lvl="2" indent="-438523" algn="l">
              <a:lnSpc>
                <a:spcPts val="3602"/>
              </a:lnSpc>
              <a:buFont typeface="Arial"/>
              <a:buChar char="⚬"/>
            </a:pPr>
            <a:r>
              <a:rPr lang="en-US" sz="3002" b="1" dirty="0">
                <a:solidFill>
                  <a:srgbClr val="000000"/>
                </a:solidFill>
                <a:latin typeface="Open Sans Bold"/>
                <a:ea typeface="Open Sans Bold"/>
                <a:cs typeface="Open Sans Bold"/>
                <a:sym typeface="Open Sans Bold"/>
              </a:rPr>
              <a:t>Legal proceedings must be initiated within a set time period</a:t>
            </a:r>
            <a:r>
              <a:rPr lang="en-US" sz="3002" dirty="0">
                <a:solidFill>
                  <a:srgbClr val="000000"/>
                </a:solidFill>
                <a:latin typeface="Open Sans"/>
                <a:ea typeface="Open Sans"/>
                <a:cs typeface="Open Sans"/>
                <a:sym typeface="Open Sans"/>
              </a:rPr>
              <a:t> determined by law or you waive your right to sue.</a:t>
            </a:r>
          </a:p>
          <a:p>
            <a:pPr marL="1315568" lvl="2" indent="-438523" algn="l">
              <a:lnSpc>
                <a:spcPts val="3602"/>
              </a:lnSpc>
            </a:pPr>
            <a:endParaRPr lang="en-US" sz="3002" dirty="0">
              <a:solidFill>
                <a:srgbClr val="000000"/>
              </a:solidFill>
              <a:latin typeface="Open Sans"/>
              <a:ea typeface="Open Sans"/>
              <a:cs typeface="Open Sans"/>
              <a:sym typeface="Open Sans"/>
            </a:endParaRPr>
          </a:p>
          <a:p>
            <a:pPr marL="1315568" lvl="2" indent="-438523" algn="l">
              <a:lnSpc>
                <a:spcPts val="3602"/>
              </a:lnSpc>
              <a:buFont typeface="Arial"/>
              <a:buChar char="⚬"/>
            </a:pPr>
            <a:r>
              <a:rPr lang="en-US" sz="3002" b="1" dirty="0">
                <a:solidFill>
                  <a:srgbClr val="000000"/>
                </a:solidFill>
                <a:latin typeface="Open Sans Bold"/>
                <a:ea typeface="Open Sans Bold"/>
                <a:cs typeface="Open Sans Bold"/>
                <a:sym typeface="Open Sans Bold"/>
              </a:rPr>
              <a:t>Statute of Repose </a:t>
            </a:r>
            <a:r>
              <a:rPr lang="en-US" sz="3002" dirty="0">
                <a:solidFill>
                  <a:srgbClr val="000000"/>
                </a:solidFill>
                <a:latin typeface="Open Sans"/>
                <a:ea typeface="Open Sans"/>
                <a:cs typeface="Open Sans"/>
                <a:sym typeface="Open Sans"/>
              </a:rPr>
              <a:t>– Laws add </a:t>
            </a:r>
            <a:r>
              <a:rPr lang="en-US" sz="3002" b="1" dirty="0">
                <a:solidFill>
                  <a:srgbClr val="000000"/>
                </a:solidFill>
                <a:latin typeface="Open Sans Bold"/>
                <a:ea typeface="Open Sans Bold"/>
                <a:cs typeface="Open Sans Bold"/>
                <a:sym typeface="Open Sans Bold"/>
              </a:rPr>
              <a:t>time limit to file suit after some action by the defendant</a:t>
            </a:r>
            <a:r>
              <a:rPr lang="en-US" sz="3002" dirty="0">
                <a:solidFill>
                  <a:srgbClr val="000000"/>
                </a:solidFill>
                <a:latin typeface="Open Sans"/>
                <a:ea typeface="Open Sans"/>
                <a:cs typeface="Open Sans"/>
                <a:sym typeface="Open Sans"/>
              </a:rPr>
              <a:t>, </a:t>
            </a:r>
            <a:r>
              <a:rPr lang="en-US" sz="3002" b="1" u="sng" dirty="0">
                <a:solidFill>
                  <a:srgbClr val="000000"/>
                </a:solidFill>
                <a:latin typeface="Open Sans Bold"/>
                <a:ea typeface="Open Sans Bold"/>
                <a:cs typeface="Open Sans Bold"/>
                <a:sym typeface="Open Sans Bold"/>
              </a:rPr>
              <a:t>even if the plaintiff has not yet been injured</a:t>
            </a:r>
            <a:r>
              <a:rPr lang="en-US" sz="3002" b="1" dirty="0">
                <a:solidFill>
                  <a:srgbClr val="000000"/>
                </a:solidFill>
                <a:latin typeface="Open Sans Bold"/>
                <a:ea typeface="Open Sans Bold"/>
                <a:cs typeface="Open Sans Bold"/>
                <a:sym typeface="Open Sans Bold"/>
              </a:rPr>
              <a:t>. </a:t>
            </a:r>
          </a:p>
          <a:p>
            <a:pPr marL="1315568" lvl="2" indent="-438523" algn="l">
              <a:lnSpc>
                <a:spcPts val="3602"/>
              </a:lnSpc>
            </a:pPr>
            <a:endParaRPr lang="en-US" sz="3002" b="1" dirty="0">
              <a:solidFill>
                <a:srgbClr val="000000"/>
              </a:solidFill>
              <a:latin typeface="Open Sans Bold"/>
              <a:ea typeface="Open Sans Bold"/>
              <a:cs typeface="Open Sans Bold"/>
              <a:sym typeface="Open Sans Bold"/>
            </a:endParaRPr>
          </a:p>
          <a:p>
            <a:pPr marL="1315568" lvl="2" indent="-438523" algn="l">
              <a:lnSpc>
                <a:spcPts val="3602"/>
              </a:lnSpc>
              <a:buFont typeface="Arial"/>
              <a:buChar char="⚬"/>
            </a:pPr>
            <a:r>
              <a:rPr lang="en-US" sz="3002" b="1" dirty="0">
                <a:solidFill>
                  <a:srgbClr val="000000"/>
                </a:solidFill>
                <a:latin typeface="Open Sans Bold"/>
                <a:ea typeface="Open Sans Bold"/>
                <a:cs typeface="Open Sans Bold"/>
                <a:sym typeface="Open Sans Bold"/>
              </a:rPr>
              <a:t>Statute of Limitations </a:t>
            </a:r>
            <a:r>
              <a:rPr lang="en-US" sz="3002" dirty="0">
                <a:solidFill>
                  <a:srgbClr val="000000"/>
                </a:solidFill>
                <a:latin typeface="Open Sans"/>
                <a:ea typeface="Open Sans"/>
                <a:cs typeface="Open Sans"/>
                <a:sym typeface="Open Sans"/>
              </a:rPr>
              <a:t>– </a:t>
            </a:r>
            <a:r>
              <a:rPr lang="en-US" sz="3002" b="1" dirty="0">
                <a:solidFill>
                  <a:srgbClr val="000000"/>
                </a:solidFill>
                <a:latin typeface="Open Sans Bold"/>
                <a:ea typeface="Open Sans Bold"/>
                <a:cs typeface="Open Sans Bold"/>
                <a:sym typeface="Open Sans Bold"/>
              </a:rPr>
              <a:t>Time limit on</a:t>
            </a:r>
            <a:r>
              <a:rPr lang="en-US" sz="3002" dirty="0">
                <a:solidFill>
                  <a:srgbClr val="000000"/>
                </a:solidFill>
                <a:latin typeface="Open Sans"/>
                <a:ea typeface="Open Sans"/>
                <a:cs typeface="Open Sans"/>
                <a:sym typeface="Open Sans"/>
              </a:rPr>
              <a:t> a potential </a:t>
            </a:r>
            <a:r>
              <a:rPr lang="en-US" sz="3002" b="1" dirty="0">
                <a:solidFill>
                  <a:srgbClr val="000000"/>
                </a:solidFill>
                <a:latin typeface="Open Sans Bold"/>
                <a:ea typeface="Open Sans Bold"/>
                <a:cs typeface="Open Sans Bold"/>
                <a:sym typeface="Open Sans Bold"/>
              </a:rPr>
              <a:t>plaintiff’s right to file a civil lawsuit </a:t>
            </a:r>
            <a:r>
              <a:rPr lang="en-US" sz="3002" b="1" u="sng" dirty="0">
                <a:solidFill>
                  <a:srgbClr val="000000"/>
                </a:solidFill>
                <a:latin typeface="Open Sans Bold"/>
                <a:ea typeface="Open Sans Bold"/>
                <a:cs typeface="Open Sans Bold"/>
                <a:sym typeface="Open Sans Bold"/>
              </a:rPr>
              <a:t>after suffering some kind of harm</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382"/>
            <a:ext cx="5021972" cy="10292661"/>
            <a:chOff x="0" y="0"/>
            <a:chExt cx="6695963" cy="13723548"/>
          </a:xfrm>
        </p:grpSpPr>
        <p:sp>
          <p:nvSpPr>
            <p:cNvPr id="3" name="Freeform 3" descr="Front steps and columns of a majestic city building"/>
            <p:cNvSpPr/>
            <p:nvPr/>
          </p:nvSpPr>
          <p:spPr>
            <a:xfrm>
              <a:off x="0" y="0"/>
              <a:ext cx="6695948" cy="13723493"/>
            </a:xfrm>
            <a:custGeom>
              <a:avLst/>
              <a:gdLst/>
              <a:ahLst/>
              <a:cxnLst/>
              <a:rect l="l" t="t" r="r" b="b"/>
              <a:pathLst>
                <a:path w="6695948" h="13723493">
                  <a:moveTo>
                    <a:pt x="0" y="0"/>
                  </a:moveTo>
                  <a:lnTo>
                    <a:pt x="6695948" y="0"/>
                  </a:lnTo>
                  <a:lnTo>
                    <a:pt x="6695948" y="13723493"/>
                  </a:lnTo>
                  <a:lnTo>
                    <a:pt x="0" y="13723493"/>
                  </a:lnTo>
                  <a:lnTo>
                    <a:pt x="0" y="0"/>
                  </a:lnTo>
                  <a:close/>
                </a:path>
              </a:pathLst>
            </a:custGeom>
            <a:blipFill>
              <a:blip r:embed="rId2"/>
              <a:stretch>
                <a:fillRect l="-75177" r="-132321" b="1"/>
              </a:stretch>
            </a:blipFill>
          </p:spPr>
          <p:txBody>
            <a:bodyPr/>
            <a:lstStyle/>
            <a:p>
              <a:endParaRPr lang="en-US"/>
            </a:p>
          </p:txBody>
        </p:sp>
      </p:grpSp>
      <p:sp>
        <p:nvSpPr>
          <p:cNvPr id="4" name="TextBox 4"/>
          <p:cNvSpPr txBox="1"/>
          <p:nvPr/>
        </p:nvSpPr>
        <p:spPr>
          <a:xfrm>
            <a:off x="5297551" y="991001"/>
            <a:ext cx="12184263" cy="6924675"/>
          </a:xfrm>
          <a:prstGeom prst="rect">
            <a:avLst/>
          </a:prstGeom>
        </p:spPr>
        <p:txBody>
          <a:bodyPr lIns="0" tIns="0" rIns="0" bIns="0" rtlCol="0" anchor="t">
            <a:spAutoFit/>
          </a:bodyPr>
          <a:lstStyle/>
          <a:p>
            <a:pPr algn="ctr">
              <a:lnSpc>
                <a:spcPts val="4323"/>
              </a:lnSpc>
            </a:pPr>
            <a:r>
              <a:rPr lang="en-US" sz="4200" b="1" dirty="0">
                <a:solidFill>
                  <a:srgbClr val="000000"/>
                </a:solidFill>
                <a:latin typeface="Open Sans Bold"/>
                <a:ea typeface="Open Sans Bold"/>
                <a:cs typeface="Open Sans Bold"/>
                <a:sym typeface="Open Sans Bold"/>
              </a:rPr>
              <a:t>Are All Indemnification Clauses Enforceable?</a:t>
            </a:r>
          </a:p>
          <a:p>
            <a:pPr algn="l">
              <a:lnSpc>
                <a:spcPts val="5043"/>
              </a:lnSpc>
            </a:pPr>
            <a:endParaRPr lang="en-US" sz="3602" b="1" dirty="0">
              <a:solidFill>
                <a:srgbClr val="000000"/>
              </a:solidFill>
              <a:latin typeface="Open Sans Bold"/>
              <a:ea typeface="Open Sans Bold"/>
              <a:cs typeface="Open Sans Bold"/>
              <a:sym typeface="Open Sans Bold"/>
            </a:endParaRPr>
          </a:p>
          <a:p>
            <a:pPr marL="1037856" lvl="1" indent="-571500" algn="l">
              <a:lnSpc>
                <a:spcPts val="5043"/>
              </a:lnSpc>
              <a:buFont typeface="Wingdings" panose="05000000000000000000" pitchFamily="2" charset="2"/>
              <a:buChar char="§"/>
            </a:pPr>
            <a:r>
              <a:rPr lang="en-US" sz="4203" dirty="0">
                <a:solidFill>
                  <a:srgbClr val="000000"/>
                </a:solidFill>
                <a:latin typeface="Open Sans"/>
                <a:ea typeface="Open Sans"/>
                <a:cs typeface="Open Sans"/>
                <a:sym typeface="Open Sans"/>
              </a:rPr>
              <a:t>In general, </a:t>
            </a:r>
            <a:r>
              <a:rPr lang="en-US" sz="4203" b="1" dirty="0">
                <a:solidFill>
                  <a:srgbClr val="000000"/>
                </a:solidFill>
                <a:latin typeface="Open Sans Bold"/>
                <a:ea typeface="Open Sans Bold"/>
                <a:cs typeface="Open Sans Bold"/>
                <a:sym typeface="Open Sans Bold"/>
              </a:rPr>
              <a:t>courts don’t enforce provisions that are:</a:t>
            </a:r>
          </a:p>
          <a:p>
            <a:pPr marL="1533078" lvl="2" indent="-511026" algn="l">
              <a:lnSpc>
                <a:spcPts val="5043"/>
              </a:lnSpc>
              <a:buFont typeface="Arial"/>
              <a:buChar char="⚬"/>
            </a:pPr>
            <a:r>
              <a:rPr lang="en-US" sz="4203" b="1" dirty="0">
                <a:solidFill>
                  <a:srgbClr val="000000"/>
                </a:solidFill>
                <a:latin typeface="Open Sans Bold"/>
                <a:ea typeface="Open Sans Bold"/>
                <a:cs typeface="Open Sans Bold"/>
                <a:sym typeface="Open Sans Bold"/>
              </a:rPr>
              <a:t>Ambiguous</a:t>
            </a:r>
          </a:p>
          <a:p>
            <a:pPr marL="1533078" lvl="2" indent="-511026" algn="l">
              <a:lnSpc>
                <a:spcPts val="5043"/>
              </a:lnSpc>
              <a:buFont typeface="Arial"/>
              <a:buChar char="⚬"/>
            </a:pPr>
            <a:r>
              <a:rPr lang="en-US" sz="4203" b="1" dirty="0">
                <a:solidFill>
                  <a:srgbClr val="000000"/>
                </a:solidFill>
                <a:latin typeface="Open Sans Bold"/>
                <a:ea typeface="Open Sans Bold"/>
                <a:cs typeface="Open Sans Bold"/>
                <a:sym typeface="Open Sans Bold"/>
              </a:rPr>
              <a:t>Unfair</a:t>
            </a:r>
          </a:p>
          <a:p>
            <a:pPr marL="1990278" lvl="3" indent="-511026">
              <a:lnSpc>
                <a:spcPts val="5043"/>
              </a:lnSpc>
              <a:buFont typeface="Arial"/>
              <a:buChar char="⚬"/>
            </a:pPr>
            <a:r>
              <a:rPr lang="en-US" sz="4203" dirty="0">
                <a:solidFill>
                  <a:srgbClr val="000000"/>
                </a:solidFill>
                <a:latin typeface="Open Sans"/>
                <a:ea typeface="Open Sans"/>
                <a:cs typeface="Open Sans"/>
                <a:sym typeface="Open Sans"/>
              </a:rPr>
              <a:t>The result of </a:t>
            </a:r>
            <a:r>
              <a:rPr lang="en-US" sz="4203" b="1" dirty="0">
                <a:solidFill>
                  <a:srgbClr val="000000"/>
                </a:solidFill>
                <a:latin typeface="Open Sans Bold"/>
                <a:ea typeface="Open Sans Bold"/>
                <a:cs typeface="Open Sans Bold"/>
                <a:sym typeface="Open Sans Bold"/>
              </a:rPr>
              <a:t>gross negligence</a:t>
            </a:r>
          </a:p>
          <a:p>
            <a:pPr marL="1990278" lvl="3" indent="-511026">
              <a:lnSpc>
                <a:spcPts val="5043"/>
              </a:lnSpc>
              <a:buFont typeface="Arial"/>
              <a:buChar char="⚬"/>
            </a:pPr>
            <a:r>
              <a:rPr lang="en-US" sz="4203" dirty="0">
                <a:solidFill>
                  <a:srgbClr val="000000"/>
                </a:solidFill>
                <a:latin typeface="Open Sans"/>
                <a:ea typeface="Open Sans"/>
                <a:cs typeface="Open Sans"/>
                <a:sym typeface="Open Sans"/>
              </a:rPr>
              <a:t>Protection against </a:t>
            </a:r>
            <a:r>
              <a:rPr lang="en-US" sz="4203" b="1" dirty="0">
                <a:solidFill>
                  <a:srgbClr val="000000"/>
                </a:solidFill>
                <a:latin typeface="Open Sans Bold"/>
                <a:ea typeface="Open Sans Bold"/>
                <a:cs typeface="Open Sans Bold"/>
                <a:sym typeface="Open Sans Bold"/>
              </a:rPr>
              <a:t>illegal acts</a:t>
            </a:r>
          </a:p>
          <a:p>
            <a:pPr marL="1533078" lvl="2" indent="-511026" algn="l">
              <a:lnSpc>
                <a:spcPts val="5043"/>
              </a:lnSpc>
              <a:buFont typeface="Arial"/>
              <a:buChar char="⚬"/>
            </a:pPr>
            <a:r>
              <a:rPr lang="en-US" sz="4203" b="1" dirty="0">
                <a:solidFill>
                  <a:srgbClr val="000000"/>
                </a:solidFill>
                <a:latin typeface="Open Sans Bold"/>
                <a:ea typeface="Open Sans Bold"/>
                <a:cs typeface="Open Sans Bold"/>
                <a:sym typeface="Open Sans Bold"/>
              </a:rPr>
              <a:t>Violate public policy</a:t>
            </a:r>
          </a:p>
          <a:p>
            <a:pPr marL="1533078" lvl="2" indent="-511026" algn="l">
              <a:lnSpc>
                <a:spcPts val="5043"/>
              </a:lnSpc>
            </a:pPr>
            <a:endParaRPr lang="en-US" sz="4203" b="1" dirty="0">
              <a:solidFill>
                <a:srgbClr val="000000"/>
              </a:solidFill>
              <a:latin typeface="Open Sans Bold"/>
              <a:ea typeface="Open Sans Bold"/>
              <a:cs typeface="Open Sans Bold"/>
              <a:sym typeface="Open Sans Bold"/>
            </a:endParaRPr>
          </a:p>
          <a:p>
            <a:pPr marL="1533078" lvl="2" indent="-511026" algn="l">
              <a:lnSpc>
                <a:spcPts val="5043"/>
              </a:lnSpc>
            </a:pPr>
            <a:endParaRPr lang="en-US" sz="4203" b="1" dirty="0">
              <a:solidFill>
                <a:srgbClr val="000000"/>
              </a:solidFill>
              <a:latin typeface="Open Sans Bold"/>
              <a:ea typeface="Open Sans Bold"/>
              <a:cs typeface="Open Sans Bold"/>
              <a:sym typeface="Open Sans Bold"/>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2785" y="2057400"/>
            <a:ext cx="17316536" cy="3759081"/>
            <a:chOff x="0" y="0"/>
            <a:chExt cx="4560734" cy="990046"/>
          </a:xfrm>
        </p:grpSpPr>
        <p:sp>
          <p:nvSpPr>
            <p:cNvPr id="3" name="Freeform 3"/>
            <p:cNvSpPr/>
            <p:nvPr/>
          </p:nvSpPr>
          <p:spPr>
            <a:xfrm>
              <a:off x="0" y="0"/>
              <a:ext cx="4560734" cy="990046"/>
            </a:xfrm>
            <a:custGeom>
              <a:avLst/>
              <a:gdLst/>
              <a:ahLst/>
              <a:cxnLst/>
              <a:rect l="l" t="t" r="r" b="b"/>
              <a:pathLst>
                <a:path w="4560734" h="990046">
                  <a:moveTo>
                    <a:pt x="22801" y="0"/>
                  </a:moveTo>
                  <a:lnTo>
                    <a:pt x="4537932" y="0"/>
                  </a:lnTo>
                  <a:cubicBezTo>
                    <a:pt x="4543980" y="0"/>
                    <a:pt x="4549779" y="2402"/>
                    <a:pt x="4554055" y="6678"/>
                  </a:cubicBezTo>
                  <a:cubicBezTo>
                    <a:pt x="4558331" y="10954"/>
                    <a:pt x="4560734" y="16754"/>
                    <a:pt x="4560734" y="22801"/>
                  </a:cubicBezTo>
                  <a:lnTo>
                    <a:pt x="4560734" y="967245"/>
                  </a:lnTo>
                  <a:cubicBezTo>
                    <a:pt x="4560734" y="973292"/>
                    <a:pt x="4558331" y="979092"/>
                    <a:pt x="4554055" y="983368"/>
                  </a:cubicBezTo>
                  <a:cubicBezTo>
                    <a:pt x="4549779" y="987644"/>
                    <a:pt x="4543980" y="990046"/>
                    <a:pt x="4537932" y="990046"/>
                  </a:cubicBezTo>
                  <a:lnTo>
                    <a:pt x="22801" y="990046"/>
                  </a:lnTo>
                  <a:cubicBezTo>
                    <a:pt x="16754" y="990046"/>
                    <a:pt x="10954" y="987644"/>
                    <a:pt x="6678" y="983368"/>
                  </a:cubicBezTo>
                  <a:cubicBezTo>
                    <a:pt x="2402" y="979092"/>
                    <a:pt x="0" y="973292"/>
                    <a:pt x="0" y="967245"/>
                  </a:cubicBezTo>
                  <a:lnTo>
                    <a:pt x="0" y="22801"/>
                  </a:lnTo>
                  <a:cubicBezTo>
                    <a:pt x="0" y="16754"/>
                    <a:pt x="2402" y="10954"/>
                    <a:pt x="6678" y="6678"/>
                  </a:cubicBezTo>
                  <a:cubicBezTo>
                    <a:pt x="10954" y="2402"/>
                    <a:pt x="16754" y="0"/>
                    <a:pt x="22801" y="0"/>
                  </a:cubicBezTo>
                  <a:close/>
                </a:path>
              </a:pathLst>
            </a:custGeom>
            <a:solidFill>
              <a:srgbClr val="5A98E1"/>
            </a:solidFill>
          </p:spPr>
          <p:txBody>
            <a:bodyPr/>
            <a:lstStyle/>
            <a:p>
              <a:endParaRPr lang="en-US"/>
            </a:p>
          </p:txBody>
        </p:sp>
        <p:sp>
          <p:nvSpPr>
            <p:cNvPr id="4" name="TextBox 4"/>
            <p:cNvSpPr txBox="1"/>
            <p:nvPr/>
          </p:nvSpPr>
          <p:spPr>
            <a:xfrm>
              <a:off x="0" y="-47625"/>
              <a:ext cx="4560734" cy="1037671"/>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448006" y="2251645"/>
            <a:ext cx="6198251" cy="3323546"/>
            <a:chOff x="0" y="0"/>
            <a:chExt cx="8264335" cy="4431394"/>
          </a:xfrm>
        </p:grpSpPr>
        <p:sp>
          <p:nvSpPr>
            <p:cNvPr id="6" name="Freeform 6" descr="preencoded.png"/>
            <p:cNvSpPr/>
            <p:nvPr/>
          </p:nvSpPr>
          <p:spPr>
            <a:xfrm>
              <a:off x="0" y="0"/>
              <a:ext cx="8264398" cy="4431411"/>
            </a:xfrm>
            <a:custGeom>
              <a:avLst/>
              <a:gdLst/>
              <a:ahLst/>
              <a:cxnLst/>
              <a:rect l="l" t="t" r="r" b="b"/>
              <a:pathLst>
                <a:path w="8264398" h="4431411">
                  <a:moveTo>
                    <a:pt x="0" y="0"/>
                  </a:moveTo>
                  <a:lnTo>
                    <a:pt x="8264398" y="0"/>
                  </a:lnTo>
                  <a:lnTo>
                    <a:pt x="8264398" y="4431411"/>
                  </a:lnTo>
                  <a:lnTo>
                    <a:pt x="0" y="4431411"/>
                  </a:lnTo>
                  <a:lnTo>
                    <a:pt x="0" y="0"/>
                  </a:lnTo>
                  <a:close/>
                </a:path>
              </a:pathLst>
            </a:custGeom>
            <a:blipFill>
              <a:blip r:embed="rId3"/>
              <a:stretch>
                <a:fillRect t="-11761" r="-12" b="-11761"/>
              </a:stretch>
            </a:blipFill>
          </p:spPr>
          <p:txBody>
            <a:bodyPr/>
            <a:lstStyle/>
            <a:p>
              <a:endParaRPr lang="en-US"/>
            </a:p>
          </p:txBody>
        </p:sp>
      </p:grpSp>
      <p:grpSp>
        <p:nvGrpSpPr>
          <p:cNvPr id="7" name="Group 7"/>
          <p:cNvGrpSpPr>
            <a:grpSpLocks noChangeAspect="1"/>
          </p:cNvGrpSpPr>
          <p:nvPr/>
        </p:nvGrpSpPr>
        <p:grpSpPr>
          <a:xfrm>
            <a:off x="10019093" y="2175767"/>
            <a:ext cx="6339763" cy="3399424"/>
            <a:chOff x="0" y="0"/>
            <a:chExt cx="8453018" cy="4532565"/>
          </a:xfrm>
        </p:grpSpPr>
        <p:sp>
          <p:nvSpPr>
            <p:cNvPr id="8" name="Freeform 8" descr="preencoded.png"/>
            <p:cNvSpPr/>
            <p:nvPr/>
          </p:nvSpPr>
          <p:spPr>
            <a:xfrm>
              <a:off x="0" y="0"/>
              <a:ext cx="8452993" cy="4532503"/>
            </a:xfrm>
            <a:custGeom>
              <a:avLst/>
              <a:gdLst/>
              <a:ahLst/>
              <a:cxnLst/>
              <a:rect l="l" t="t" r="r" b="b"/>
              <a:pathLst>
                <a:path w="8452993" h="4532503">
                  <a:moveTo>
                    <a:pt x="0" y="0"/>
                  </a:moveTo>
                  <a:lnTo>
                    <a:pt x="8452993" y="0"/>
                  </a:lnTo>
                  <a:lnTo>
                    <a:pt x="8452993" y="4532503"/>
                  </a:lnTo>
                  <a:lnTo>
                    <a:pt x="0" y="4532503"/>
                  </a:lnTo>
                  <a:lnTo>
                    <a:pt x="0" y="0"/>
                  </a:lnTo>
                  <a:close/>
                </a:path>
              </a:pathLst>
            </a:custGeom>
            <a:blipFill>
              <a:blip r:embed="rId4"/>
              <a:stretch>
                <a:fillRect t="-12164" b="-12167"/>
              </a:stretch>
            </a:blipFill>
          </p:spPr>
          <p:txBody>
            <a:bodyPr/>
            <a:lstStyle/>
            <a:p>
              <a:endParaRPr lang="en-US"/>
            </a:p>
          </p:txBody>
        </p:sp>
      </p:grpSp>
      <p:sp>
        <p:nvSpPr>
          <p:cNvPr id="9" name="TextBox 9"/>
          <p:cNvSpPr txBox="1"/>
          <p:nvPr/>
        </p:nvSpPr>
        <p:spPr>
          <a:xfrm>
            <a:off x="4574" y="396959"/>
            <a:ext cx="18292958" cy="936541"/>
          </a:xfrm>
          <a:prstGeom prst="rect">
            <a:avLst/>
          </a:prstGeom>
        </p:spPr>
        <p:txBody>
          <a:bodyPr lIns="0" tIns="0" rIns="0" bIns="0" rtlCol="0" anchor="t">
            <a:spAutoFit/>
          </a:bodyPr>
          <a:lstStyle/>
          <a:p>
            <a:pPr algn="ctr">
              <a:lnSpc>
                <a:spcPts val="7374"/>
              </a:lnSpc>
            </a:pPr>
            <a:r>
              <a:rPr lang="en-US" sz="6227" b="1" dirty="0">
                <a:solidFill>
                  <a:srgbClr val="20295B"/>
                </a:solidFill>
                <a:latin typeface="Open Sans Bold"/>
                <a:ea typeface="Open Sans Bold"/>
                <a:cs typeface="Open Sans Bold"/>
                <a:sym typeface="Open Sans Bold"/>
              </a:rPr>
              <a:t>Typical Indemnity Goals</a:t>
            </a:r>
          </a:p>
        </p:txBody>
      </p:sp>
      <p:sp>
        <p:nvSpPr>
          <p:cNvPr id="10" name="TextBox 10"/>
          <p:cNvSpPr txBox="1"/>
          <p:nvPr/>
        </p:nvSpPr>
        <p:spPr>
          <a:xfrm>
            <a:off x="0" y="1430720"/>
            <a:ext cx="18292958" cy="434647"/>
          </a:xfrm>
          <a:prstGeom prst="rect">
            <a:avLst/>
          </a:prstGeom>
        </p:spPr>
        <p:txBody>
          <a:bodyPr lIns="0" tIns="0" rIns="0" bIns="0" rtlCol="0" anchor="t">
            <a:spAutoFit/>
          </a:bodyPr>
          <a:lstStyle/>
          <a:p>
            <a:pPr algn="ctr">
              <a:lnSpc>
                <a:spcPts val="3150"/>
              </a:lnSpc>
            </a:pPr>
            <a:r>
              <a:rPr lang="en-US" sz="3602" dirty="0">
                <a:solidFill>
                  <a:srgbClr val="231F20">
                    <a:alpha val="60000"/>
                  </a:srgbClr>
                </a:solidFill>
                <a:latin typeface="Open Sans"/>
                <a:ea typeface="Open Sans"/>
                <a:cs typeface="Open Sans"/>
                <a:sym typeface="Open Sans"/>
              </a:rPr>
              <a:t>Which side of the table are you on?</a:t>
            </a:r>
          </a:p>
        </p:txBody>
      </p:sp>
      <p:sp>
        <p:nvSpPr>
          <p:cNvPr id="11" name="TextBox 11"/>
          <p:cNvSpPr txBox="1"/>
          <p:nvPr/>
        </p:nvSpPr>
        <p:spPr>
          <a:xfrm>
            <a:off x="701650" y="6353006"/>
            <a:ext cx="7680350" cy="803086"/>
          </a:xfrm>
          <a:prstGeom prst="rect">
            <a:avLst/>
          </a:prstGeom>
        </p:spPr>
        <p:txBody>
          <a:bodyPr lIns="0" tIns="0" rIns="0" bIns="0" rtlCol="0" anchor="t">
            <a:spAutoFit/>
          </a:bodyPr>
          <a:lstStyle/>
          <a:p>
            <a:pPr algn="ctr">
              <a:lnSpc>
                <a:spcPts val="3024"/>
              </a:lnSpc>
            </a:pPr>
            <a:r>
              <a:rPr lang="en-US" sz="3602" dirty="0">
                <a:solidFill>
                  <a:srgbClr val="20295B"/>
                </a:solidFill>
                <a:latin typeface="Open Sans"/>
                <a:ea typeface="Open Sans"/>
                <a:cs typeface="Open Sans"/>
                <a:sym typeface="Open Sans"/>
              </a:rPr>
              <a:t>If you are the</a:t>
            </a:r>
            <a:r>
              <a:rPr lang="en-US" sz="3602" b="1" dirty="0">
                <a:solidFill>
                  <a:srgbClr val="20295B"/>
                </a:solidFill>
                <a:latin typeface="Open Sans Bold"/>
                <a:ea typeface="Open Sans Bold"/>
                <a:cs typeface="Open Sans Bold"/>
                <a:sym typeface="Open Sans Bold"/>
              </a:rPr>
              <a:t> indemnitee, you may want</a:t>
            </a:r>
          </a:p>
        </p:txBody>
      </p:sp>
      <p:sp>
        <p:nvSpPr>
          <p:cNvPr id="12" name="TextBox 12"/>
          <p:cNvSpPr txBox="1"/>
          <p:nvPr/>
        </p:nvSpPr>
        <p:spPr>
          <a:xfrm>
            <a:off x="452841" y="7276776"/>
            <a:ext cx="8555301" cy="2217915"/>
          </a:xfrm>
          <a:prstGeom prst="rect">
            <a:avLst/>
          </a:prstGeom>
        </p:spPr>
        <p:txBody>
          <a:bodyPr lIns="0" tIns="0" rIns="0" bIns="0" rtlCol="0" anchor="t">
            <a:spAutoFit/>
          </a:bodyPr>
          <a:lstStyle/>
          <a:p>
            <a:pPr marL="560409" lvl="1" indent="-342900" algn="l">
              <a:lnSpc>
                <a:spcPts val="2882"/>
              </a:lnSpc>
              <a:buFont typeface="Wingdings" panose="05000000000000000000" pitchFamily="2" charset="2"/>
              <a:buChar char="§"/>
            </a:pPr>
            <a:r>
              <a:rPr lang="en-US" sz="2401" dirty="0">
                <a:solidFill>
                  <a:srgbClr val="20295B"/>
                </a:solidFill>
                <a:latin typeface="Open Sans"/>
                <a:ea typeface="Open Sans"/>
                <a:cs typeface="Open Sans"/>
                <a:sym typeface="Open Sans"/>
              </a:rPr>
              <a:t>Indemnitor to</a:t>
            </a:r>
            <a:r>
              <a:rPr lang="en-US" sz="2401" b="1" dirty="0">
                <a:solidFill>
                  <a:srgbClr val="20295B"/>
                </a:solidFill>
                <a:latin typeface="Open Sans Bold"/>
                <a:ea typeface="Open Sans Bold"/>
                <a:cs typeface="Open Sans Bold"/>
                <a:sym typeface="Open Sans Bold"/>
              </a:rPr>
              <a:t> fully</a:t>
            </a:r>
            <a:r>
              <a:rPr lang="en-US" sz="2401" dirty="0">
                <a:solidFill>
                  <a:srgbClr val="20295B"/>
                </a:solidFill>
                <a:latin typeface="Open Sans"/>
                <a:ea typeface="Open Sans"/>
                <a:cs typeface="Open Sans"/>
                <a:sym typeface="Open Sans"/>
              </a:rPr>
              <a:t> </a:t>
            </a:r>
            <a:r>
              <a:rPr lang="en-US" sz="2401" b="1" dirty="0">
                <a:solidFill>
                  <a:srgbClr val="20295B"/>
                </a:solidFill>
                <a:latin typeface="Open Sans Bold"/>
                <a:ea typeface="Open Sans Bold"/>
                <a:cs typeface="Open Sans Bold"/>
                <a:sym typeface="Open Sans Bold"/>
              </a:rPr>
              <a:t>indemnify you regardless of who was at fault</a:t>
            </a:r>
          </a:p>
          <a:p>
            <a:pPr marL="560409" lvl="1" indent="-342900" algn="l">
              <a:lnSpc>
                <a:spcPts val="2882"/>
              </a:lnSpc>
              <a:buFont typeface="Wingdings" panose="05000000000000000000" pitchFamily="2" charset="2"/>
              <a:buChar char="§"/>
            </a:pPr>
            <a:r>
              <a:rPr lang="en-US" sz="2401" b="1" dirty="0">
                <a:solidFill>
                  <a:srgbClr val="20295B"/>
                </a:solidFill>
                <a:latin typeface="Open Sans"/>
                <a:ea typeface="Open Sans"/>
                <a:cs typeface="Open Sans"/>
                <a:sym typeface="Open Sans"/>
              </a:rPr>
              <a:t>Protection</a:t>
            </a:r>
            <a:r>
              <a:rPr lang="en-US" sz="2401" dirty="0">
                <a:solidFill>
                  <a:srgbClr val="20295B"/>
                </a:solidFill>
                <a:latin typeface="Open Sans"/>
                <a:ea typeface="Open Sans"/>
                <a:cs typeface="Open Sans"/>
                <a:sym typeface="Open Sans"/>
              </a:rPr>
              <a:t> </a:t>
            </a:r>
            <a:r>
              <a:rPr lang="en-US" sz="2401" b="1" dirty="0">
                <a:solidFill>
                  <a:srgbClr val="20295B"/>
                </a:solidFill>
                <a:latin typeface="Open Sans Bold"/>
                <a:ea typeface="Open Sans Bold"/>
                <a:cs typeface="Open Sans Bold"/>
                <a:sym typeface="Open Sans Bold"/>
              </a:rPr>
              <a:t>to the fullest extent legally possible</a:t>
            </a:r>
          </a:p>
          <a:p>
            <a:pPr marL="560409" lvl="1" indent="-342900" algn="l">
              <a:lnSpc>
                <a:spcPts val="2882"/>
              </a:lnSpc>
              <a:buFont typeface="Wingdings" panose="05000000000000000000" pitchFamily="2" charset="2"/>
              <a:buChar char="§"/>
            </a:pPr>
            <a:r>
              <a:rPr lang="en-US" sz="2401" b="1" dirty="0">
                <a:solidFill>
                  <a:srgbClr val="20295B"/>
                </a:solidFill>
                <a:latin typeface="Open Sans Bold"/>
                <a:ea typeface="Open Sans Bold"/>
                <a:cs typeface="Open Sans Bold"/>
                <a:sym typeface="Open Sans Bold"/>
              </a:rPr>
              <a:t>Limitation of Liability cap only in your favor </a:t>
            </a:r>
            <a:r>
              <a:rPr lang="en-US" sz="2401" dirty="0">
                <a:solidFill>
                  <a:srgbClr val="20295B"/>
                </a:solidFill>
                <a:latin typeface="Open Sans"/>
                <a:ea typeface="Open Sans"/>
                <a:cs typeface="Open Sans"/>
                <a:sym typeface="Open Sans"/>
              </a:rPr>
              <a:t>and </a:t>
            </a:r>
            <a:r>
              <a:rPr lang="en-US" sz="2401" b="1" dirty="0">
                <a:solidFill>
                  <a:srgbClr val="20295B"/>
                </a:solidFill>
                <a:latin typeface="Open Sans Bold"/>
                <a:ea typeface="Open Sans Bold"/>
                <a:cs typeface="Open Sans Bold"/>
                <a:sym typeface="Open Sans Bold"/>
              </a:rPr>
              <a:t>none for indemnitor</a:t>
            </a:r>
            <a:r>
              <a:rPr lang="en-US" sz="2401" b="1" dirty="0">
                <a:solidFill>
                  <a:srgbClr val="20295B"/>
                </a:solidFill>
                <a:latin typeface="Open Sans" panose="020B0606030504020204" pitchFamily="34" charset="0"/>
                <a:ea typeface="Open Sans" panose="020B0606030504020204" pitchFamily="34" charset="0"/>
                <a:cs typeface="Open Sans" panose="020B0606030504020204" pitchFamily="34" charset="0"/>
                <a:sym typeface="Open Sans Bold"/>
              </a:rPr>
              <a:t>—</a:t>
            </a:r>
            <a:r>
              <a:rPr lang="en-US" sz="2401" b="1" dirty="0">
                <a:solidFill>
                  <a:srgbClr val="20295B"/>
                </a:solidFill>
                <a:latin typeface="Open Sans Bold"/>
                <a:ea typeface="Open Sans Bold"/>
                <a:cs typeface="Open Sans Bold"/>
                <a:sym typeface="Open Sans Bold"/>
              </a:rPr>
              <a:t>no limit on indemnity &amp; insurance paid to/for you</a:t>
            </a:r>
          </a:p>
        </p:txBody>
      </p:sp>
      <p:sp>
        <p:nvSpPr>
          <p:cNvPr id="13" name="TextBox 13"/>
          <p:cNvSpPr txBox="1"/>
          <p:nvPr/>
        </p:nvSpPr>
        <p:spPr>
          <a:xfrm>
            <a:off x="9289391" y="6353006"/>
            <a:ext cx="7680350" cy="803086"/>
          </a:xfrm>
          <a:prstGeom prst="rect">
            <a:avLst/>
          </a:prstGeom>
        </p:spPr>
        <p:txBody>
          <a:bodyPr lIns="0" tIns="0" rIns="0" bIns="0" rtlCol="0" anchor="t">
            <a:spAutoFit/>
          </a:bodyPr>
          <a:lstStyle/>
          <a:p>
            <a:pPr algn="ctr">
              <a:lnSpc>
                <a:spcPts val="3024"/>
              </a:lnSpc>
            </a:pPr>
            <a:r>
              <a:rPr lang="en-US" sz="3602">
                <a:solidFill>
                  <a:srgbClr val="20295B"/>
                </a:solidFill>
                <a:latin typeface="Open Sans"/>
                <a:ea typeface="Open Sans"/>
                <a:cs typeface="Open Sans"/>
                <a:sym typeface="Open Sans"/>
              </a:rPr>
              <a:t>If you are the </a:t>
            </a:r>
            <a:r>
              <a:rPr lang="en-US" sz="3602" b="1">
                <a:solidFill>
                  <a:srgbClr val="20295B"/>
                </a:solidFill>
                <a:latin typeface="Open Sans Bold"/>
                <a:ea typeface="Open Sans Bold"/>
                <a:cs typeface="Open Sans Bold"/>
                <a:sym typeface="Open Sans Bold"/>
              </a:rPr>
              <a:t>indemnitor, you may want</a:t>
            </a:r>
          </a:p>
        </p:txBody>
      </p:sp>
      <p:sp>
        <p:nvSpPr>
          <p:cNvPr id="14" name="TextBox 14"/>
          <p:cNvSpPr txBox="1"/>
          <p:nvPr/>
        </p:nvSpPr>
        <p:spPr>
          <a:xfrm>
            <a:off x="9289391" y="7276776"/>
            <a:ext cx="8146084" cy="2217915"/>
          </a:xfrm>
          <a:prstGeom prst="rect">
            <a:avLst/>
          </a:prstGeom>
        </p:spPr>
        <p:txBody>
          <a:bodyPr lIns="0" tIns="0" rIns="0" bIns="0" rtlCol="0" anchor="t">
            <a:spAutoFit/>
          </a:bodyPr>
          <a:lstStyle/>
          <a:p>
            <a:pPr marL="560409" lvl="1" indent="-342900" algn="l">
              <a:lnSpc>
                <a:spcPts val="2882"/>
              </a:lnSpc>
              <a:buFont typeface="Wingdings" panose="05000000000000000000" pitchFamily="2" charset="2"/>
              <a:buChar char="§"/>
            </a:pPr>
            <a:r>
              <a:rPr lang="en-US" sz="2401" dirty="0">
                <a:solidFill>
                  <a:srgbClr val="002060"/>
                </a:solidFill>
                <a:latin typeface="Open Sans"/>
                <a:ea typeface="Open Sans"/>
                <a:cs typeface="Open Sans"/>
                <a:sym typeface="Open Sans"/>
              </a:rPr>
              <a:t>Indemnity agreement that </a:t>
            </a:r>
            <a:r>
              <a:rPr lang="en-US" sz="2401" b="1" dirty="0">
                <a:solidFill>
                  <a:srgbClr val="002060"/>
                </a:solidFill>
                <a:latin typeface="Open Sans Bold"/>
                <a:ea typeface="Open Sans Bold"/>
                <a:cs typeface="Open Sans Bold"/>
                <a:sym typeface="Open Sans Bold"/>
              </a:rPr>
              <a:t>only holds you liable for </a:t>
            </a:r>
            <a:r>
              <a:rPr lang="en-US" sz="2401" b="1" u="sng" dirty="0">
                <a:solidFill>
                  <a:srgbClr val="002060"/>
                </a:solidFill>
                <a:latin typeface="Open Sans Bold"/>
                <a:ea typeface="Open Sans Bold"/>
                <a:cs typeface="Open Sans Bold"/>
                <a:sym typeface="Open Sans Bold"/>
              </a:rPr>
              <a:t>your own</a:t>
            </a:r>
            <a:r>
              <a:rPr lang="en-US" sz="2401" b="1" dirty="0">
                <a:solidFill>
                  <a:srgbClr val="002060"/>
                </a:solidFill>
                <a:latin typeface="Open Sans Bold"/>
                <a:ea typeface="Open Sans Bold"/>
                <a:cs typeface="Open Sans Bold"/>
                <a:sym typeface="Open Sans Bold"/>
              </a:rPr>
              <a:t> negligent acts for third party claims &amp; breach of contract</a:t>
            </a:r>
          </a:p>
          <a:p>
            <a:pPr marL="560409" lvl="1" indent="-342900">
              <a:lnSpc>
                <a:spcPts val="2882"/>
              </a:lnSpc>
              <a:buFont typeface="Wingdings" panose="05000000000000000000" pitchFamily="2" charset="2"/>
              <a:buChar char="§"/>
            </a:pPr>
            <a:r>
              <a:rPr lang="en-US" sz="2401" b="1" dirty="0">
                <a:solidFill>
                  <a:srgbClr val="002060"/>
                </a:solidFill>
                <a:latin typeface="Open Sans Bold"/>
                <a:ea typeface="Open Sans Bold"/>
                <a:cs typeface="Open Sans Bold"/>
                <a:sym typeface="Open Sans Bold"/>
              </a:rPr>
              <a:t>Limitation of Liability cap in your favor, without carve out for insurance</a:t>
            </a:r>
            <a:r>
              <a:rPr lang="en-US" sz="2401" b="1" dirty="0">
                <a:solidFill>
                  <a:srgbClr val="20295B"/>
                </a:solidFill>
                <a:latin typeface="Open Sans" panose="020B0606030504020204" pitchFamily="34" charset="0"/>
                <a:ea typeface="Open Sans" panose="020B0606030504020204" pitchFamily="34" charset="0"/>
                <a:cs typeface="Open Sans" panose="020B0606030504020204" pitchFamily="34" charset="0"/>
                <a:sym typeface="Open Sans Bold"/>
              </a:rPr>
              <a:t>—</a:t>
            </a:r>
            <a:r>
              <a:rPr lang="en-US" sz="2401" b="1" dirty="0">
                <a:solidFill>
                  <a:srgbClr val="002060"/>
                </a:solidFill>
                <a:latin typeface="Open Sans Bold"/>
                <a:ea typeface="Open Sans Bold"/>
                <a:cs typeface="Open Sans Bold"/>
                <a:sym typeface="Open Sans Bold"/>
              </a:rPr>
              <a:t>caps indemnity &amp; insurance limits paid to indemnitee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382"/>
            <a:ext cx="5021972" cy="10292661"/>
            <a:chOff x="0" y="0"/>
            <a:chExt cx="6695963" cy="13723548"/>
          </a:xfrm>
        </p:grpSpPr>
        <p:sp>
          <p:nvSpPr>
            <p:cNvPr id="3" name="Freeform 3" descr="Front steps and columns of a majestic city building"/>
            <p:cNvSpPr/>
            <p:nvPr/>
          </p:nvSpPr>
          <p:spPr>
            <a:xfrm>
              <a:off x="0" y="0"/>
              <a:ext cx="6695948" cy="13723493"/>
            </a:xfrm>
            <a:custGeom>
              <a:avLst/>
              <a:gdLst/>
              <a:ahLst/>
              <a:cxnLst/>
              <a:rect l="l" t="t" r="r" b="b"/>
              <a:pathLst>
                <a:path w="6695948" h="13723493">
                  <a:moveTo>
                    <a:pt x="0" y="0"/>
                  </a:moveTo>
                  <a:lnTo>
                    <a:pt x="6695948" y="0"/>
                  </a:lnTo>
                  <a:lnTo>
                    <a:pt x="6695948" y="13723493"/>
                  </a:lnTo>
                  <a:lnTo>
                    <a:pt x="0" y="13723493"/>
                  </a:lnTo>
                  <a:lnTo>
                    <a:pt x="0" y="0"/>
                  </a:lnTo>
                  <a:close/>
                </a:path>
              </a:pathLst>
            </a:custGeom>
            <a:blipFill>
              <a:blip r:embed="rId2"/>
              <a:stretch>
                <a:fillRect l="-75177" r="-132321" b="1"/>
              </a:stretch>
            </a:blipFill>
          </p:spPr>
          <p:txBody>
            <a:bodyPr/>
            <a:lstStyle/>
            <a:p>
              <a:endParaRPr lang="en-US"/>
            </a:p>
          </p:txBody>
        </p:sp>
      </p:grpSp>
      <p:sp>
        <p:nvSpPr>
          <p:cNvPr id="4" name="TextBox 4"/>
          <p:cNvSpPr txBox="1"/>
          <p:nvPr/>
        </p:nvSpPr>
        <p:spPr>
          <a:xfrm>
            <a:off x="5297551" y="991001"/>
            <a:ext cx="12184263" cy="7899598"/>
          </a:xfrm>
          <a:prstGeom prst="rect">
            <a:avLst/>
          </a:prstGeom>
        </p:spPr>
        <p:txBody>
          <a:bodyPr lIns="0" tIns="0" rIns="0" bIns="0" rtlCol="0" anchor="t">
            <a:spAutoFit/>
          </a:bodyPr>
          <a:lstStyle/>
          <a:p>
            <a:pPr algn="ctr">
              <a:lnSpc>
                <a:spcPts val="5043"/>
              </a:lnSpc>
            </a:pPr>
            <a:r>
              <a:rPr lang="en-US" sz="4203" b="1" dirty="0">
                <a:solidFill>
                  <a:srgbClr val="000000"/>
                </a:solidFill>
                <a:latin typeface="Open Sans Bold"/>
                <a:ea typeface="Open Sans Bold"/>
                <a:cs typeface="Open Sans Bold"/>
                <a:sym typeface="Open Sans Bold"/>
              </a:rPr>
              <a:t>Some Additional Indemnity Goals</a:t>
            </a:r>
          </a:p>
          <a:p>
            <a:pPr algn="ctr">
              <a:lnSpc>
                <a:spcPts val="5043"/>
              </a:lnSpc>
            </a:pPr>
            <a:endParaRPr lang="en-US" sz="4203" b="1" dirty="0">
              <a:solidFill>
                <a:srgbClr val="000000"/>
              </a:solidFill>
              <a:latin typeface="Open Sans Bold"/>
              <a:ea typeface="Open Sans Bold"/>
              <a:cs typeface="Open Sans Bold"/>
              <a:sym typeface="Open Sans Bold"/>
            </a:endParaRPr>
          </a:p>
          <a:p>
            <a:pPr marL="983480" lvl="1" indent="-571500" algn="l">
              <a:lnSpc>
                <a:spcPts val="4323"/>
              </a:lnSpc>
              <a:buFont typeface="Wingdings" panose="05000000000000000000" pitchFamily="2" charset="2"/>
              <a:buChar char="§"/>
            </a:pPr>
            <a:r>
              <a:rPr lang="en-US" sz="3602" b="1" dirty="0">
                <a:solidFill>
                  <a:srgbClr val="000000"/>
                </a:solidFill>
                <a:latin typeface="Open Sans Bold"/>
                <a:ea typeface="Open Sans Bold"/>
                <a:cs typeface="Open Sans Bold"/>
                <a:sym typeface="Open Sans Bold"/>
              </a:rPr>
              <a:t>Use clear language </a:t>
            </a:r>
            <a:r>
              <a:rPr lang="en-US" sz="3602" dirty="0">
                <a:solidFill>
                  <a:srgbClr val="000000"/>
                </a:solidFill>
                <a:latin typeface="Open Sans"/>
                <a:ea typeface="Open Sans"/>
                <a:cs typeface="Open Sans"/>
                <a:sym typeface="Open Sans"/>
              </a:rPr>
              <a:t>and avoid any ambiguity</a:t>
            </a:r>
          </a:p>
          <a:p>
            <a:pPr marL="983480" lvl="1" indent="-571500" algn="l">
              <a:lnSpc>
                <a:spcPts val="4323"/>
              </a:lnSpc>
              <a:buFont typeface="Wingdings" panose="05000000000000000000" pitchFamily="2" charset="2"/>
              <a:buChar char="§"/>
            </a:pPr>
            <a:r>
              <a:rPr lang="en-US" sz="3602" b="1" dirty="0">
                <a:solidFill>
                  <a:srgbClr val="000000"/>
                </a:solidFill>
                <a:latin typeface="Open Sans Bold"/>
                <a:ea typeface="Open Sans Bold"/>
                <a:cs typeface="Open Sans Bold"/>
                <a:sym typeface="Open Sans Bold"/>
              </a:rPr>
              <a:t>Consider the scope of work</a:t>
            </a:r>
            <a:r>
              <a:rPr lang="en-US" sz="3602" dirty="0">
                <a:solidFill>
                  <a:srgbClr val="000000"/>
                </a:solidFill>
                <a:latin typeface="Open Sans"/>
                <a:ea typeface="Open Sans"/>
                <a:cs typeface="Open Sans"/>
                <a:sym typeface="Open Sans"/>
              </a:rPr>
              <a:t>. Draft indemnity requirements to specifically cover anticipated losses without being overly broad</a:t>
            </a:r>
          </a:p>
          <a:p>
            <a:pPr marL="983480" lvl="1" indent="-571500" algn="l">
              <a:lnSpc>
                <a:spcPts val="4323"/>
              </a:lnSpc>
              <a:buFont typeface="Wingdings" panose="05000000000000000000" pitchFamily="2" charset="2"/>
              <a:buChar char="§"/>
            </a:pPr>
            <a:r>
              <a:rPr lang="en-US" sz="3602" dirty="0">
                <a:solidFill>
                  <a:srgbClr val="000000"/>
                </a:solidFill>
                <a:latin typeface="Open Sans"/>
                <a:ea typeface="Open Sans"/>
                <a:cs typeface="Open Sans"/>
                <a:sym typeface="Open Sans"/>
              </a:rPr>
              <a:t>Try to avoid agreeing to indemnify others for </a:t>
            </a:r>
            <a:r>
              <a:rPr lang="en-US" sz="3602" b="1" dirty="0">
                <a:solidFill>
                  <a:srgbClr val="000000"/>
                </a:solidFill>
                <a:latin typeface="Open Sans Bold"/>
                <a:ea typeface="Open Sans Bold"/>
                <a:cs typeface="Open Sans Bold"/>
                <a:sym typeface="Open Sans Bold"/>
              </a:rPr>
              <a:t>uninsurable losses</a:t>
            </a:r>
          </a:p>
          <a:p>
            <a:pPr marL="983480" lvl="1" indent="-571500" algn="l">
              <a:lnSpc>
                <a:spcPts val="4323"/>
              </a:lnSpc>
              <a:buFont typeface="Wingdings" panose="05000000000000000000" pitchFamily="2" charset="2"/>
              <a:buChar char="§"/>
            </a:pPr>
            <a:r>
              <a:rPr lang="en-US" sz="3602" b="1" dirty="0">
                <a:solidFill>
                  <a:srgbClr val="000000"/>
                </a:solidFill>
                <a:latin typeface="Open Sans Bold"/>
                <a:ea typeface="Open Sans Bold"/>
                <a:cs typeface="Open Sans Bold"/>
                <a:sym typeface="Open Sans Bold"/>
              </a:rPr>
              <a:t>Beware of “unlimited” indemnity clauses </a:t>
            </a:r>
            <a:r>
              <a:rPr lang="en-US" sz="3602" dirty="0">
                <a:solidFill>
                  <a:srgbClr val="000000"/>
                </a:solidFill>
                <a:latin typeface="Open Sans"/>
                <a:ea typeface="Open Sans"/>
                <a:cs typeface="Open Sans"/>
                <a:sym typeface="Open Sans"/>
              </a:rPr>
              <a:t>that can put your company at significant legal risk</a:t>
            </a:r>
          </a:p>
          <a:p>
            <a:pPr marL="983480" lvl="1" indent="-571500" algn="l">
              <a:lnSpc>
                <a:spcPts val="4323"/>
              </a:lnSpc>
              <a:buFont typeface="Wingdings" panose="05000000000000000000" pitchFamily="2" charset="2"/>
              <a:buChar char="§"/>
            </a:pPr>
            <a:r>
              <a:rPr lang="en-US" sz="3602" dirty="0">
                <a:solidFill>
                  <a:srgbClr val="000000"/>
                </a:solidFill>
                <a:latin typeface="Open Sans"/>
                <a:ea typeface="Open Sans"/>
                <a:cs typeface="Open Sans"/>
                <a:sym typeface="Open Sans"/>
              </a:rPr>
              <a:t>Consider adding a </a:t>
            </a:r>
            <a:r>
              <a:rPr lang="en-US" sz="3602" b="1" dirty="0">
                <a:solidFill>
                  <a:srgbClr val="000000"/>
                </a:solidFill>
                <a:latin typeface="Open Sans Bold"/>
                <a:ea typeface="Open Sans Bold"/>
                <a:cs typeface="Open Sans Bold"/>
                <a:sym typeface="Open Sans Bold"/>
              </a:rPr>
              <a:t>Limitation of Liability </a:t>
            </a:r>
            <a:r>
              <a:rPr lang="en-US" sz="3602" dirty="0">
                <a:solidFill>
                  <a:srgbClr val="000000"/>
                </a:solidFill>
                <a:latin typeface="Open Sans"/>
                <a:ea typeface="Open Sans"/>
                <a:cs typeface="Open Sans"/>
                <a:sym typeface="Open Sans"/>
              </a:rPr>
              <a:t>cap in your favor</a:t>
            </a:r>
          </a:p>
          <a:p>
            <a:pPr marL="983480" lvl="1" indent="-571500" algn="l">
              <a:lnSpc>
                <a:spcPts val="4323"/>
              </a:lnSpc>
              <a:buFont typeface="Wingdings" panose="05000000000000000000" pitchFamily="2" charset="2"/>
              <a:buChar char="§"/>
            </a:pPr>
            <a:r>
              <a:rPr lang="en-US" sz="3602" b="1" dirty="0">
                <a:solidFill>
                  <a:srgbClr val="000000"/>
                </a:solidFill>
                <a:latin typeface="Open Sans Bold"/>
                <a:ea typeface="Open Sans Bold"/>
                <a:cs typeface="Open Sans Bold"/>
                <a:sym typeface="Open Sans Bold"/>
              </a:rPr>
              <a:t>Clarify the trigger </a:t>
            </a:r>
            <a:r>
              <a:rPr lang="en-US" sz="3602" dirty="0">
                <a:solidFill>
                  <a:srgbClr val="000000"/>
                </a:solidFill>
                <a:latin typeface="Open Sans"/>
                <a:ea typeface="Open Sans"/>
                <a:cs typeface="Open Sans"/>
                <a:sym typeface="Open Sans"/>
              </a:rPr>
              <a:t>for indemnification</a:t>
            </a:r>
          </a:p>
          <a:p>
            <a:pPr marL="823959" lvl="1" indent="-411979" algn="l">
              <a:lnSpc>
                <a:spcPts val="4323"/>
              </a:lnSpc>
            </a:pPr>
            <a:endParaRPr lang="en-US" sz="3602" dirty="0">
              <a:solidFill>
                <a:srgbClr val="000000"/>
              </a:solidFill>
              <a:latin typeface="Open Sans"/>
              <a:ea typeface="Open Sans"/>
              <a:cs typeface="Open Sans"/>
              <a:sym typeface="Open Sans"/>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958562" y="15"/>
            <a:ext cx="6338971" cy="10295028"/>
            <a:chOff x="0" y="0"/>
            <a:chExt cx="8451961" cy="13726704"/>
          </a:xfrm>
        </p:grpSpPr>
        <p:sp>
          <p:nvSpPr>
            <p:cNvPr id="3" name="Freeform 3" descr="Sunset silhouette of scaffolding in construction site"/>
            <p:cNvSpPr/>
            <p:nvPr/>
          </p:nvSpPr>
          <p:spPr>
            <a:xfrm>
              <a:off x="0" y="0"/>
              <a:ext cx="8451977" cy="13726668"/>
            </a:xfrm>
            <a:custGeom>
              <a:avLst/>
              <a:gdLst/>
              <a:ahLst/>
              <a:cxnLst/>
              <a:rect l="l" t="t" r="r" b="b"/>
              <a:pathLst>
                <a:path w="8451977" h="13726668">
                  <a:moveTo>
                    <a:pt x="0" y="0"/>
                  </a:moveTo>
                  <a:lnTo>
                    <a:pt x="8451977" y="0"/>
                  </a:lnTo>
                  <a:lnTo>
                    <a:pt x="8451977" y="13726668"/>
                  </a:lnTo>
                  <a:lnTo>
                    <a:pt x="0" y="13726668"/>
                  </a:lnTo>
                  <a:lnTo>
                    <a:pt x="0" y="0"/>
                  </a:lnTo>
                  <a:close/>
                </a:path>
              </a:pathLst>
            </a:custGeom>
            <a:blipFill>
              <a:blip r:embed="rId2"/>
              <a:stretch>
                <a:fillRect l="-81419" r="-61893"/>
              </a:stretch>
            </a:blipFill>
          </p:spPr>
          <p:txBody>
            <a:bodyPr/>
            <a:lstStyle/>
            <a:p>
              <a:endParaRPr lang="en-US"/>
            </a:p>
          </p:txBody>
        </p:sp>
      </p:grpSp>
      <p:sp>
        <p:nvSpPr>
          <p:cNvPr id="4" name="TextBox 4"/>
          <p:cNvSpPr txBox="1"/>
          <p:nvPr/>
        </p:nvSpPr>
        <p:spPr>
          <a:xfrm>
            <a:off x="744366" y="991601"/>
            <a:ext cx="10633382" cy="6886501"/>
          </a:xfrm>
          <a:prstGeom prst="rect">
            <a:avLst/>
          </a:prstGeom>
        </p:spPr>
        <p:txBody>
          <a:bodyPr lIns="0" tIns="0" rIns="0" bIns="0" rtlCol="0" anchor="t">
            <a:spAutoFit/>
          </a:bodyPr>
          <a:lstStyle/>
          <a:p>
            <a:pPr algn="ctr">
              <a:lnSpc>
                <a:spcPts val="5043"/>
              </a:lnSpc>
            </a:pPr>
            <a:r>
              <a:rPr lang="en-US" sz="4203" b="1" dirty="0">
                <a:solidFill>
                  <a:srgbClr val="000000"/>
                </a:solidFill>
                <a:latin typeface="Open Sans Bold"/>
                <a:ea typeface="Open Sans Bold"/>
                <a:cs typeface="Open Sans Bold"/>
                <a:sym typeface="Open Sans Bold"/>
              </a:rPr>
              <a:t>Impact of Law on Indemnity</a:t>
            </a:r>
          </a:p>
          <a:p>
            <a:pPr algn="ctr">
              <a:lnSpc>
                <a:spcPts val="4323"/>
              </a:lnSpc>
            </a:pPr>
            <a:endParaRPr lang="en-US" sz="4203" b="1" dirty="0">
              <a:solidFill>
                <a:srgbClr val="000000"/>
              </a:solidFill>
              <a:latin typeface="Open Sans Bold"/>
              <a:ea typeface="Open Sans Bold"/>
              <a:cs typeface="Open Sans Bold"/>
              <a:sym typeface="Open Sans Bold"/>
            </a:endParaRPr>
          </a:p>
          <a:p>
            <a:pPr marL="952142" lvl="1" indent="-571500" algn="l">
              <a:lnSpc>
                <a:spcPts val="5043"/>
              </a:lnSpc>
              <a:buFont typeface="Wingdings" panose="05000000000000000000" pitchFamily="2" charset="2"/>
              <a:buChar char="§"/>
            </a:pPr>
            <a:r>
              <a:rPr lang="en-US" sz="4203" b="1" dirty="0">
                <a:solidFill>
                  <a:srgbClr val="000000"/>
                </a:solidFill>
                <a:latin typeface="Open Sans Bold"/>
                <a:ea typeface="Open Sans Bold"/>
                <a:cs typeface="Open Sans Bold"/>
                <a:sym typeface="Open Sans Bold"/>
              </a:rPr>
              <a:t>State laws impact if, and how, indemnity may apply</a:t>
            </a:r>
          </a:p>
          <a:p>
            <a:pPr marL="1424323" lvl="2" indent="-474774" algn="l">
              <a:lnSpc>
                <a:spcPts val="4323"/>
              </a:lnSpc>
              <a:buFont typeface="Arial"/>
              <a:buChar char="⚬"/>
            </a:pPr>
            <a:r>
              <a:rPr lang="en-US" sz="3602" dirty="0">
                <a:solidFill>
                  <a:srgbClr val="000000"/>
                </a:solidFill>
                <a:latin typeface="Open Sans"/>
                <a:ea typeface="Open Sans"/>
                <a:cs typeface="Open Sans"/>
                <a:sym typeface="Open Sans"/>
              </a:rPr>
              <a:t>Well-drafted indemnity agreements may supersede common law, allowing indemnification from indemnitors, sometimes even </a:t>
            </a:r>
            <a:r>
              <a:rPr lang="en-US" sz="3602" b="1" dirty="0">
                <a:solidFill>
                  <a:srgbClr val="000000"/>
                </a:solidFill>
                <a:latin typeface="Open Sans Bold"/>
                <a:ea typeface="Open Sans Bold"/>
                <a:cs typeface="Open Sans Bold"/>
                <a:sym typeface="Open Sans Bold"/>
              </a:rPr>
              <a:t>for indemnitee's sole negligence</a:t>
            </a:r>
            <a:r>
              <a:rPr lang="en-US" sz="3602" dirty="0">
                <a:solidFill>
                  <a:srgbClr val="000000"/>
                </a:solidFill>
                <a:latin typeface="Open Sans"/>
                <a:ea typeface="Open Sans"/>
                <a:cs typeface="Open Sans"/>
                <a:sym typeface="Open Sans"/>
              </a:rPr>
              <a:t>. </a:t>
            </a:r>
          </a:p>
          <a:p>
            <a:pPr marL="1424323" lvl="2" indent="-474774" algn="l">
              <a:lnSpc>
                <a:spcPts val="4323"/>
              </a:lnSpc>
              <a:buFont typeface="Arial"/>
              <a:buChar char="⚬"/>
            </a:pPr>
            <a:r>
              <a:rPr lang="en-US" sz="3602" b="1" dirty="0">
                <a:solidFill>
                  <a:srgbClr val="000000"/>
                </a:solidFill>
                <a:latin typeface="Open Sans Bold"/>
                <a:ea typeface="Open Sans Bold"/>
                <a:cs typeface="Open Sans Bold"/>
                <a:sym typeface="Open Sans Bold"/>
              </a:rPr>
              <a:t>Don’t assume all indemnity provisions are void </a:t>
            </a:r>
            <a:r>
              <a:rPr lang="en-US" sz="3602" dirty="0">
                <a:solidFill>
                  <a:srgbClr val="000000"/>
                </a:solidFill>
                <a:latin typeface="Open Sans"/>
                <a:ea typeface="Open Sans"/>
                <a:cs typeface="Open Sans"/>
                <a:sym typeface="Open Sans"/>
              </a:rPr>
              <a:t>when assuming liability for another's </a:t>
            </a:r>
            <a:r>
              <a:rPr lang="en-US" sz="3602" b="1" dirty="0">
                <a:solidFill>
                  <a:srgbClr val="000000"/>
                </a:solidFill>
                <a:latin typeface="Open Sans Bold"/>
                <a:ea typeface="Open Sans Bold"/>
                <a:cs typeface="Open Sans Bold"/>
                <a:sym typeface="Open Sans Bold"/>
              </a:rPr>
              <a:t>sole negligence.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958562" y="15"/>
            <a:ext cx="6338971" cy="10295028"/>
            <a:chOff x="0" y="0"/>
            <a:chExt cx="8451961" cy="13726704"/>
          </a:xfrm>
        </p:grpSpPr>
        <p:sp>
          <p:nvSpPr>
            <p:cNvPr id="3" name="Freeform 3" descr="Sunset silhouette of scaffolding in construction site"/>
            <p:cNvSpPr/>
            <p:nvPr/>
          </p:nvSpPr>
          <p:spPr>
            <a:xfrm>
              <a:off x="0" y="0"/>
              <a:ext cx="8451977" cy="13726668"/>
            </a:xfrm>
            <a:custGeom>
              <a:avLst/>
              <a:gdLst/>
              <a:ahLst/>
              <a:cxnLst/>
              <a:rect l="l" t="t" r="r" b="b"/>
              <a:pathLst>
                <a:path w="8451977" h="13726668">
                  <a:moveTo>
                    <a:pt x="0" y="0"/>
                  </a:moveTo>
                  <a:lnTo>
                    <a:pt x="8451977" y="0"/>
                  </a:lnTo>
                  <a:lnTo>
                    <a:pt x="8451977" y="13726668"/>
                  </a:lnTo>
                  <a:lnTo>
                    <a:pt x="0" y="13726668"/>
                  </a:lnTo>
                  <a:lnTo>
                    <a:pt x="0" y="0"/>
                  </a:lnTo>
                  <a:close/>
                </a:path>
              </a:pathLst>
            </a:custGeom>
            <a:blipFill>
              <a:blip r:embed="rId2"/>
              <a:stretch>
                <a:fillRect l="-81419" r="-61893"/>
              </a:stretch>
            </a:blipFill>
          </p:spPr>
          <p:txBody>
            <a:bodyPr/>
            <a:lstStyle/>
            <a:p>
              <a:endParaRPr lang="en-US"/>
            </a:p>
          </p:txBody>
        </p:sp>
      </p:grpSp>
      <p:sp>
        <p:nvSpPr>
          <p:cNvPr id="4" name="TextBox 4"/>
          <p:cNvSpPr txBox="1"/>
          <p:nvPr/>
        </p:nvSpPr>
        <p:spPr>
          <a:xfrm>
            <a:off x="744366" y="991601"/>
            <a:ext cx="10633382" cy="6976269"/>
          </a:xfrm>
          <a:prstGeom prst="rect">
            <a:avLst/>
          </a:prstGeom>
        </p:spPr>
        <p:txBody>
          <a:bodyPr lIns="0" tIns="0" rIns="0" bIns="0" rtlCol="0" anchor="t">
            <a:spAutoFit/>
          </a:bodyPr>
          <a:lstStyle/>
          <a:p>
            <a:pPr algn="l">
              <a:lnSpc>
                <a:spcPts val="5043"/>
              </a:lnSpc>
            </a:pPr>
            <a:r>
              <a:rPr lang="en-US" sz="4203" b="1" dirty="0">
                <a:solidFill>
                  <a:srgbClr val="000000"/>
                </a:solidFill>
                <a:latin typeface="Open Sans Bold"/>
                <a:ea typeface="Open Sans Bold"/>
                <a:cs typeface="Open Sans Bold"/>
                <a:sym typeface="Open Sans Bold"/>
              </a:rPr>
              <a:t>For construction contracts</a:t>
            </a:r>
            <a:r>
              <a:rPr lang="en-US" sz="4203" dirty="0">
                <a:solidFill>
                  <a:srgbClr val="000000"/>
                </a:solidFill>
                <a:latin typeface="Open Sans"/>
                <a:ea typeface="Open Sans"/>
                <a:cs typeface="Open Sans"/>
                <a:sym typeface="Open Sans"/>
              </a:rPr>
              <a:t>, most states do not allow indemnification for indemnitee’s </a:t>
            </a:r>
            <a:r>
              <a:rPr lang="en-US" sz="4203" b="1" dirty="0">
                <a:solidFill>
                  <a:srgbClr val="000000"/>
                </a:solidFill>
                <a:latin typeface="Open Sans Bold"/>
                <a:ea typeface="Open Sans Bold"/>
                <a:cs typeface="Open Sans Bold"/>
                <a:sym typeface="Open Sans Bold"/>
              </a:rPr>
              <a:t>sole negligence</a:t>
            </a:r>
          </a:p>
          <a:p>
            <a:pPr algn="l">
              <a:lnSpc>
                <a:spcPts val="5043"/>
              </a:lnSpc>
            </a:pPr>
            <a:endParaRPr lang="en-US" sz="4203" b="1" dirty="0">
              <a:solidFill>
                <a:srgbClr val="000000"/>
              </a:solidFill>
              <a:latin typeface="Open Sans Bold"/>
              <a:ea typeface="Open Sans Bold"/>
              <a:cs typeface="Open Sans Bold"/>
              <a:sym typeface="Open Sans Bold"/>
            </a:endParaRPr>
          </a:p>
          <a:p>
            <a:pPr marL="1175615" lvl="1" indent="-571500">
              <a:lnSpc>
                <a:spcPts val="4323"/>
              </a:lnSpc>
              <a:buFont typeface="Wingdings" panose="05000000000000000000" pitchFamily="2" charset="2"/>
              <a:buChar char="§"/>
            </a:pPr>
            <a:r>
              <a:rPr lang="en-US" sz="3602"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Many states consider this </a:t>
            </a:r>
            <a:r>
              <a:rPr lang="en-US" sz="3602"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against public policy</a:t>
            </a:r>
            <a:r>
              <a:rPr lang="en-US" sz="3602"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as indemnitees may not be as careful if they know they can transfer financial risk of their sole negligence to an indemnitor</a:t>
            </a:r>
          </a:p>
          <a:p>
            <a:pPr marL="1175615" lvl="1" indent="-571500">
              <a:lnSpc>
                <a:spcPts val="4323"/>
              </a:lnSpc>
              <a:buFont typeface="Wingdings" panose="05000000000000000000" pitchFamily="2" charset="2"/>
              <a:buChar char="§"/>
            </a:pPr>
            <a:r>
              <a:rPr lang="en-US" sz="3602"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If written </a:t>
            </a:r>
            <a:r>
              <a:rPr lang="en-US" sz="3602"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broader than law allows</a:t>
            </a:r>
            <a:r>
              <a:rPr lang="en-US" sz="3602"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3602"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courts may throw out indemnity clause </a:t>
            </a:r>
            <a:r>
              <a:rPr lang="en-US" sz="3602"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altogether </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99BDD"/>
        </a:solidFill>
        <a:effectLst/>
      </p:bgPr>
    </p:bg>
    <p:spTree>
      <p:nvGrpSpPr>
        <p:cNvPr id="1" name=""/>
        <p:cNvGrpSpPr/>
        <p:nvPr/>
      </p:nvGrpSpPr>
      <p:grpSpPr>
        <a:xfrm>
          <a:off x="0" y="0"/>
          <a:ext cx="0" cy="0"/>
          <a:chOff x="0" y="0"/>
          <a:chExt cx="0" cy="0"/>
        </a:xfrm>
      </p:grpSpPr>
      <p:sp>
        <p:nvSpPr>
          <p:cNvPr id="2" name="Freeform 2"/>
          <p:cNvSpPr/>
          <p:nvPr/>
        </p:nvSpPr>
        <p:spPr>
          <a:xfrm>
            <a:off x="71917" y="-77855"/>
            <a:ext cx="18144166" cy="10364855"/>
          </a:xfrm>
          <a:custGeom>
            <a:avLst/>
            <a:gdLst/>
            <a:ahLst/>
            <a:cxnLst/>
            <a:rect l="l" t="t" r="r" b="b"/>
            <a:pathLst>
              <a:path w="18144166" h="10364855">
                <a:moveTo>
                  <a:pt x="0" y="0"/>
                </a:moveTo>
                <a:lnTo>
                  <a:pt x="18144166" y="0"/>
                </a:lnTo>
                <a:lnTo>
                  <a:pt x="18144166" y="10364855"/>
                </a:lnTo>
                <a:lnTo>
                  <a:pt x="0" y="10364855"/>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725" y="264370"/>
            <a:ext cx="18292958" cy="2470809"/>
            <a:chOff x="0" y="0"/>
            <a:chExt cx="24390611" cy="3294412"/>
          </a:xfrm>
        </p:grpSpPr>
        <p:grpSp>
          <p:nvGrpSpPr>
            <p:cNvPr id="4" name="Group 4"/>
            <p:cNvGrpSpPr/>
            <p:nvPr/>
          </p:nvGrpSpPr>
          <p:grpSpPr>
            <a:xfrm>
              <a:off x="0" y="0"/>
              <a:ext cx="24390611" cy="3294412"/>
              <a:chOff x="0" y="0"/>
              <a:chExt cx="24390611" cy="3294412"/>
            </a:xfrm>
          </p:grpSpPr>
          <p:sp>
            <p:nvSpPr>
              <p:cNvPr id="5" name="Freeform 5"/>
              <p:cNvSpPr/>
              <p:nvPr/>
            </p:nvSpPr>
            <p:spPr>
              <a:xfrm>
                <a:off x="0" y="0"/>
                <a:ext cx="24390604" cy="3294380"/>
              </a:xfrm>
              <a:custGeom>
                <a:avLst/>
                <a:gdLst/>
                <a:ahLst/>
                <a:cxnLst/>
                <a:rect l="l" t="t" r="r" b="b"/>
                <a:pathLst>
                  <a:path w="24390604" h="3294380">
                    <a:moveTo>
                      <a:pt x="0" y="0"/>
                    </a:moveTo>
                    <a:lnTo>
                      <a:pt x="24390604" y="0"/>
                    </a:lnTo>
                    <a:lnTo>
                      <a:pt x="24390604" y="3294380"/>
                    </a:lnTo>
                    <a:lnTo>
                      <a:pt x="0" y="3294380"/>
                    </a:lnTo>
                    <a:close/>
                  </a:path>
                </a:pathLst>
              </a:custGeom>
              <a:solidFill>
                <a:srgbClr val="FFFFFF"/>
              </a:solidFill>
            </p:spPr>
            <p:txBody>
              <a:bodyPr/>
              <a:lstStyle/>
              <a:p>
                <a:endParaRPr lang="en-US"/>
              </a:p>
            </p:txBody>
          </p:sp>
        </p:grpSp>
        <p:grpSp>
          <p:nvGrpSpPr>
            <p:cNvPr id="6" name="Group 6"/>
            <p:cNvGrpSpPr/>
            <p:nvPr/>
          </p:nvGrpSpPr>
          <p:grpSpPr>
            <a:xfrm>
              <a:off x="2406126" y="216303"/>
              <a:ext cx="19578360" cy="3019879"/>
              <a:chOff x="0" y="0"/>
              <a:chExt cx="19578360" cy="3019879"/>
            </a:xfrm>
          </p:grpSpPr>
          <p:sp>
            <p:nvSpPr>
              <p:cNvPr id="7" name="Freeform 7"/>
              <p:cNvSpPr/>
              <p:nvPr/>
            </p:nvSpPr>
            <p:spPr>
              <a:xfrm>
                <a:off x="0" y="0"/>
                <a:ext cx="19578360" cy="3019879"/>
              </a:xfrm>
              <a:custGeom>
                <a:avLst/>
                <a:gdLst/>
                <a:ahLst/>
                <a:cxnLst/>
                <a:rect l="l" t="t" r="r" b="b"/>
                <a:pathLst>
                  <a:path w="19578360" h="3019879">
                    <a:moveTo>
                      <a:pt x="0" y="0"/>
                    </a:moveTo>
                    <a:lnTo>
                      <a:pt x="19578360" y="0"/>
                    </a:lnTo>
                    <a:lnTo>
                      <a:pt x="19578360" y="3019879"/>
                    </a:lnTo>
                    <a:lnTo>
                      <a:pt x="0" y="3019879"/>
                    </a:lnTo>
                    <a:close/>
                  </a:path>
                </a:pathLst>
              </a:custGeom>
              <a:solidFill>
                <a:srgbClr val="000000">
                  <a:alpha val="0"/>
                </a:srgbClr>
              </a:solidFill>
            </p:spPr>
            <p:txBody>
              <a:bodyPr/>
              <a:lstStyle/>
              <a:p>
                <a:endParaRPr lang="en-US"/>
              </a:p>
            </p:txBody>
          </p:sp>
          <p:sp>
            <p:nvSpPr>
              <p:cNvPr id="8" name="TextBox 8"/>
              <p:cNvSpPr txBox="1"/>
              <p:nvPr/>
            </p:nvSpPr>
            <p:spPr>
              <a:xfrm>
                <a:off x="0" y="104775"/>
                <a:ext cx="19578360" cy="2915104"/>
              </a:xfrm>
              <a:prstGeom prst="rect">
                <a:avLst/>
              </a:prstGeom>
            </p:spPr>
            <p:txBody>
              <a:bodyPr lIns="0" tIns="0" rIns="0" bIns="0" rtlCol="0" anchor="ctr"/>
              <a:lstStyle/>
              <a:p>
                <a:pPr algn="ctr">
                  <a:lnSpc>
                    <a:spcPts val="6123"/>
                  </a:lnSpc>
                </a:pPr>
                <a:r>
                  <a:rPr lang="en-US" sz="6003" b="1">
                    <a:solidFill>
                      <a:srgbClr val="099BDD"/>
                    </a:solidFill>
                    <a:latin typeface="Open Sans Bold"/>
                    <a:ea typeface="Open Sans Bold"/>
                    <a:cs typeface="Open Sans Bold"/>
                    <a:sym typeface="Open Sans Bold"/>
                  </a:rPr>
                  <a:t>OBJECTIVE #2</a:t>
                </a:r>
              </a:p>
            </p:txBody>
          </p:sp>
        </p:grpSp>
      </p:grpSp>
      <p:sp>
        <p:nvSpPr>
          <p:cNvPr id="9" name="TextBox 9"/>
          <p:cNvSpPr txBox="1"/>
          <p:nvPr/>
        </p:nvSpPr>
        <p:spPr>
          <a:xfrm>
            <a:off x="1269173" y="3475572"/>
            <a:ext cx="9054714" cy="2274516"/>
          </a:xfrm>
          <a:prstGeom prst="rect">
            <a:avLst/>
          </a:prstGeom>
        </p:spPr>
        <p:txBody>
          <a:bodyPr lIns="0" tIns="0" rIns="0" bIns="0" rtlCol="0" anchor="t">
            <a:spAutoFit/>
          </a:bodyPr>
          <a:lstStyle/>
          <a:p>
            <a:pPr algn="l">
              <a:lnSpc>
                <a:spcPts val="6340"/>
              </a:lnSpc>
            </a:pPr>
            <a:r>
              <a:rPr lang="en-US" sz="4803" b="1" spc="-6" dirty="0">
                <a:solidFill>
                  <a:srgbClr val="2C2C2C"/>
                </a:solidFill>
                <a:latin typeface="Open Sans Bold"/>
                <a:ea typeface="Open Sans Bold"/>
                <a:cs typeface="Open Sans Bold"/>
                <a:sym typeface="Open Sans Bold"/>
              </a:rPr>
              <a:t>2. Additional Insured Coverage</a:t>
            </a:r>
          </a:p>
          <a:p>
            <a:pPr marL="1307664" lvl="2" indent="-571500" algn="l">
              <a:lnSpc>
                <a:spcPts val="5548"/>
              </a:lnSpc>
              <a:buFont typeface="Wingdings" panose="05000000000000000000" pitchFamily="2" charset="2"/>
              <a:buChar char="§"/>
            </a:pPr>
            <a:r>
              <a:rPr lang="en-US" sz="4203" spc="-5" dirty="0">
                <a:solidFill>
                  <a:srgbClr val="2C2C2C"/>
                </a:solidFill>
                <a:latin typeface="Open Sans"/>
                <a:ea typeface="Open Sans"/>
                <a:cs typeface="Open Sans"/>
                <a:sym typeface="Open Sans"/>
              </a:rPr>
              <a:t>Definitions and Uses</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F6F7"/>
        </a:solidFill>
        <a:effectLst/>
      </p:bgPr>
    </p:bg>
    <p:spTree>
      <p:nvGrpSpPr>
        <p:cNvPr id="1" name=""/>
        <p:cNvGrpSpPr/>
        <p:nvPr/>
      </p:nvGrpSpPr>
      <p:grpSpPr>
        <a:xfrm>
          <a:off x="0" y="0"/>
          <a:ext cx="0" cy="0"/>
          <a:chOff x="0" y="0"/>
          <a:chExt cx="0" cy="0"/>
        </a:xfrm>
      </p:grpSpPr>
      <p:sp>
        <p:nvSpPr>
          <p:cNvPr id="2" name="TextBox 2"/>
          <p:cNvSpPr txBox="1"/>
          <p:nvPr/>
        </p:nvSpPr>
        <p:spPr>
          <a:xfrm>
            <a:off x="219390" y="784875"/>
            <a:ext cx="10893922" cy="840076"/>
          </a:xfrm>
          <a:prstGeom prst="rect">
            <a:avLst/>
          </a:prstGeom>
        </p:spPr>
        <p:txBody>
          <a:bodyPr lIns="0" tIns="0" rIns="0" bIns="0" rtlCol="0" anchor="t">
            <a:spAutoFit/>
          </a:bodyPr>
          <a:lstStyle/>
          <a:p>
            <a:pPr algn="ctr">
              <a:lnSpc>
                <a:spcPts val="6663"/>
              </a:lnSpc>
            </a:pPr>
            <a:r>
              <a:rPr lang="en-US" sz="5627" b="1">
                <a:solidFill>
                  <a:srgbClr val="333333"/>
                </a:solidFill>
                <a:latin typeface="Open Sans Bold"/>
                <a:ea typeface="Open Sans Bold"/>
                <a:cs typeface="Open Sans Bold"/>
                <a:sym typeface="Open Sans Bold"/>
              </a:rPr>
              <a:t>Presenter</a:t>
            </a:r>
          </a:p>
        </p:txBody>
      </p:sp>
      <p:grpSp>
        <p:nvGrpSpPr>
          <p:cNvPr id="3" name="Group 3"/>
          <p:cNvGrpSpPr/>
          <p:nvPr/>
        </p:nvGrpSpPr>
        <p:grpSpPr>
          <a:xfrm>
            <a:off x="11475697" y="144255"/>
            <a:ext cx="6674346" cy="10003961"/>
            <a:chOff x="0" y="0"/>
            <a:chExt cx="8899128" cy="13338615"/>
          </a:xfrm>
        </p:grpSpPr>
        <p:sp>
          <p:nvSpPr>
            <p:cNvPr id="4" name="Freeform 4"/>
            <p:cNvSpPr/>
            <p:nvPr/>
          </p:nvSpPr>
          <p:spPr>
            <a:xfrm>
              <a:off x="0" y="0"/>
              <a:ext cx="8899144" cy="13338556"/>
            </a:xfrm>
            <a:custGeom>
              <a:avLst/>
              <a:gdLst/>
              <a:ahLst/>
              <a:cxnLst/>
              <a:rect l="l" t="t" r="r" b="b"/>
              <a:pathLst>
                <a:path w="8899144" h="13338556">
                  <a:moveTo>
                    <a:pt x="0" y="0"/>
                  </a:moveTo>
                  <a:lnTo>
                    <a:pt x="8899144" y="0"/>
                  </a:lnTo>
                  <a:lnTo>
                    <a:pt x="8899144" y="13338556"/>
                  </a:lnTo>
                  <a:lnTo>
                    <a:pt x="0" y="13338556"/>
                  </a:lnTo>
                  <a:close/>
                </a:path>
              </a:pathLst>
            </a:custGeom>
            <a:solidFill>
              <a:srgbClr val="E6F6F7"/>
            </a:solidFill>
          </p:spPr>
          <p:txBody>
            <a:bodyPr/>
            <a:lstStyle/>
            <a:p>
              <a:endParaRPr lang="en-US"/>
            </a:p>
          </p:txBody>
        </p:sp>
      </p:grpSp>
      <p:grpSp>
        <p:nvGrpSpPr>
          <p:cNvPr id="5" name="Group 5"/>
          <p:cNvGrpSpPr>
            <a:grpSpLocks noChangeAspect="1"/>
          </p:cNvGrpSpPr>
          <p:nvPr/>
        </p:nvGrpSpPr>
        <p:grpSpPr>
          <a:xfrm>
            <a:off x="11475697" y="144255"/>
            <a:ext cx="6674346" cy="10003961"/>
            <a:chOff x="0" y="0"/>
            <a:chExt cx="8899128" cy="13338615"/>
          </a:xfrm>
        </p:grpSpPr>
        <p:sp>
          <p:nvSpPr>
            <p:cNvPr id="6" name="Freeform 6" descr="preencoded.png"/>
            <p:cNvSpPr/>
            <p:nvPr/>
          </p:nvSpPr>
          <p:spPr>
            <a:xfrm>
              <a:off x="0" y="0"/>
              <a:ext cx="8899144" cy="13338556"/>
            </a:xfrm>
            <a:custGeom>
              <a:avLst/>
              <a:gdLst/>
              <a:ahLst/>
              <a:cxnLst/>
              <a:rect l="l" t="t" r="r" b="b"/>
              <a:pathLst>
                <a:path w="8899144" h="13338556">
                  <a:moveTo>
                    <a:pt x="0" y="0"/>
                  </a:moveTo>
                  <a:lnTo>
                    <a:pt x="8899144" y="0"/>
                  </a:lnTo>
                  <a:lnTo>
                    <a:pt x="8899144" y="13338556"/>
                  </a:lnTo>
                  <a:lnTo>
                    <a:pt x="0" y="13338556"/>
                  </a:lnTo>
                  <a:lnTo>
                    <a:pt x="0" y="0"/>
                  </a:lnTo>
                  <a:close/>
                </a:path>
              </a:pathLst>
            </a:custGeom>
            <a:blipFill>
              <a:blip r:embed="rId3"/>
              <a:stretch>
                <a:fillRect l="-3513" r="-3514"/>
              </a:stretch>
            </a:blipFill>
          </p:spPr>
          <p:txBody>
            <a:bodyPr/>
            <a:lstStyle/>
            <a:p>
              <a:endParaRPr lang="en-US"/>
            </a:p>
          </p:txBody>
        </p:sp>
      </p:grpSp>
      <p:sp>
        <p:nvSpPr>
          <p:cNvPr id="7" name="TextBox 7"/>
          <p:cNvSpPr txBox="1"/>
          <p:nvPr/>
        </p:nvSpPr>
        <p:spPr>
          <a:xfrm>
            <a:off x="1028700" y="1858441"/>
            <a:ext cx="9612998" cy="7149393"/>
          </a:xfrm>
          <a:prstGeom prst="rect">
            <a:avLst/>
          </a:prstGeom>
        </p:spPr>
        <p:txBody>
          <a:bodyPr lIns="0" tIns="0" rIns="0" bIns="0" rtlCol="0" anchor="t">
            <a:spAutoFit/>
          </a:bodyPr>
          <a:lstStyle/>
          <a:p>
            <a:pPr algn="l">
              <a:lnSpc>
                <a:spcPts val="3781"/>
              </a:lnSpc>
            </a:pPr>
            <a:endParaRPr dirty="0"/>
          </a:p>
          <a:p>
            <a:pPr algn="l">
              <a:lnSpc>
                <a:spcPts val="7129"/>
              </a:lnSpc>
            </a:pPr>
            <a:r>
              <a:rPr lang="en-US" sz="5703" b="1" dirty="0">
                <a:solidFill>
                  <a:srgbClr val="333333">
                    <a:alpha val="60000"/>
                  </a:srgbClr>
                </a:solidFill>
                <a:latin typeface="Open Sans Bold"/>
                <a:ea typeface="Open Sans Bold"/>
                <a:cs typeface="Open Sans Bold"/>
                <a:sym typeface="Open Sans Bold"/>
              </a:rPr>
              <a:t>Noelle McCall, CIC, CRM, CCIP, ACRA, CISR</a:t>
            </a:r>
          </a:p>
          <a:p>
            <a:pPr marL="605533" lvl="1" indent="-457200">
              <a:lnSpc>
                <a:spcPts val="2898"/>
              </a:lnSpc>
              <a:buFont typeface="Wingdings" panose="05000000000000000000" pitchFamily="2" charset="2"/>
              <a:buChar char="§"/>
            </a:pPr>
            <a:r>
              <a:rPr lang="en-US" sz="3002" dirty="0">
                <a:solidFill>
                  <a:srgbClr val="000000">
                    <a:alpha val="60000"/>
                  </a:srgbClr>
                </a:solidFill>
                <a:latin typeface="Open Sans"/>
                <a:ea typeface="Open Sans"/>
                <a:cs typeface="Open Sans"/>
                <a:sym typeface="Open Sans"/>
              </a:rPr>
              <a:t>Co-founder of Contract Risk Academy</a:t>
            </a:r>
          </a:p>
          <a:p>
            <a:pPr marL="605533" lvl="1" indent="-457200">
              <a:lnSpc>
                <a:spcPts val="2898"/>
              </a:lnSpc>
              <a:buFont typeface="Wingdings" panose="05000000000000000000" pitchFamily="2" charset="2"/>
              <a:buChar char="§"/>
            </a:pPr>
            <a:r>
              <a:rPr lang="en-US" sz="3002" dirty="0">
                <a:solidFill>
                  <a:srgbClr val="000000">
                    <a:alpha val="60000"/>
                  </a:srgbClr>
                </a:solidFill>
                <a:latin typeface="Open Sans"/>
                <a:ea typeface="Open Sans"/>
                <a:cs typeface="Open Sans"/>
                <a:sym typeface="Open Sans"/>
              </a:rPr>
              <a:t>Director of Contract Risk Management, Peoples First Insurance, Rock Hill, SC</a:t>
            </a:r>
          </a:p>
          <a:p>
            <a:pPr marL="605533" lvl="1" indent="-457200">
              <a:lnSpc>
                <a:spcPts val="2898"/>
              </a:lnSpc>
              <a:buFont typeface="Wingdings" panose="05000000000000000000" pitchFamily="2" charset="2"/>
              <a:buChar char="§"/>
            </a:pPr>
            <a:r>
              <a:rPr lang="en-US" sz="3002" dirty="0">
                <a:solidFill>
                  <a:srgbClr val="000000">
                    <a:alpha val="60000"/>
                  </a:srgbClr>
                </a:solidFill>
                <a:latin typeface="Open Sans"/>
                <a:ea typeface="Open Sans"/>
                <a:cs typeface="Open Sans"/>
                <a:sym typeface="Open Sans"/>
              </a:rPr>
              <a:t>Former National Practice Leader for Contract Review at Marsh &amp; Aon</a:t>
            </a:r>
          </a:p>
          <a:p>
            <a:pPr marL="605533" lvl="1" indent="-457200">
              <a:lnSpc>
                <a:spcPts val="2898"/>
              </a:lnSpc>
              <a:buFont typeface="Wingdings" panose="05000000000000000000" pitchFamily="2" charset="2"/>
              <a:buChar char="§"/>
            </a:pPr>
            <a:r>
              <a:rPr lang="en-US" sz="3002" dirty="0">
                <a:solidFill>
                  <a:srgbClr val="000000">
                    <a:alpha val="60000"/>
                  </a:srgbClr>
                </a:solidFill>
                <a:latin typeface="Open Sans"/>
                <a:ea typeface="Open Sans"/>
                <a:cs typeface="Open Sans"/>
                <a:sym typeface="Open Sans"/>
              </a:rPr>
              <a:t>29 years of insurance industry experience</a:t>
            </a:r>
          </a:p>
          <a:p>
            <a:pPr marL="605533" lvl="1" indent="-457200">
              <a:lnSpc>
                <a:spcPts val="2898"/>
              </a:lnSpc>
              <a:buFont typeface="Wingdings" panose="05000000000000000000" pitchFamily="2" charset="2"/>
              <a:buChar char="§"/>
            </a:pPr>
            <a:r>
              <a:rPr lang="en-US" sz="3002" dirty="0">
                <a:solidFill>
                  <a:srgbClr val="000000">
                    <a:alpha val="60000"/>
                  </a:srgbClr>
                </a:solidFill>
                <a:latin typeface="Open Sans"/>
                <a:ea typeface="Open Sans"/>
                <a:cs typeface="Open Sans"/>
                <a:sym typeface="Open Sans"/>
              </a:rPr>
              <a:t>24 years of contract review consulting experience</a:t>
            </a:r>
          </a:p>
          <a:p>
            <a:pPr marL="605533" lvl="1" indent="-457200">
              <a:lnSpc>
                <a:spcPts val="2898"/>
              </a:lnSpc>
              <a:buFont typeface="Wingdings" panose="05000000000000000000" pitchFamily="2" charset="2"/>
              <a:buChar char="§"/>
            </a:pPr>
            <a:r>
              <a:rPr lang="en-US" sz="3002" dirty="0">
                <a:solidFill>
                  <a:srgbClr val="000000">
                    <a:alpha val="60000"/>
                  </a:srgbClr>
                </a:solidFill>
                <a:latin typeface="Open Sans"/>
                <a:ea typeface="Open Sans"/>
                <a:cs typeface="Open Sans"/>
                <a:sym typeface="Open Sans"/>
              </a:rPr>
              <a:t>Bachelor's Degree - Contracts &amp; Acquisitions Major, International Business Minor</a:t>
            </a:r>
          </a:p>
          <a:p>
            <a:pPr marL="605533" lvl="1" indent="-457200">
              <a:lnSpc>
                <a:spcPts val="2898"/>
              </a:lnSpc>
              <a:buFont typeface="Wingdings" panose="05000000000000000000" pitchFamily="2" charset="2"/>
              <a:buChar char="§"/>
            </a:pPr>
            <a:r>
              <a:rPr lang="en-US" sz="3002" dirty="0">
                <a:solidFill>
                  <a:srgbClr val="000000">
                    <a:alpha val="60000"/>
                  </a:srgbClr>
                </a:solidFill>
                <a:latin typeface="Open Sans"/>
                <a:ea typeface="Open Sans"/>
                <a:cs typeface="Open Sans"/>
                <a:sym typeface="Open Sans"/>
              </a:rPr>
              <a:t>Developer of client-customized tools, insurance requirement templates, and training presentations to simplify and streamline contract review process and reduce clients' contractual risk.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5A4DA"/>
        </a:solidFill>
        <a:effectLst/>
      </p:bgPr>
    </p:bg>
    <p:spTree>
      <p:nvGrpSpPr>
        <p:cNvPr id="1" name=""/>
        <p:cNvGrpSpPr/>
        <p:nvPr/>
      </p:nvGrpSpPr>
      <p:grpSpPr>
        <a:xfrm>
          <a:off x="0" y="0"/>
          <a:ext cx="0" cy="0"/>
          <a:chOff x="0" y="0"/>
          <a:chExt cx="0" cy="0"/>
        </a:xfrm>
      </p:grpSpPr>
      <p:sp>
        <p:nvSpPr>
          <p:cNvPr id="2" name="TextBox 2"/>
          <p:cNvSpPr txBox="1"/>
          <p:nvPr/>
        </p:nvSpPr>
        <p:spPr>
          <a:xfrm>
            <a:off x="7186326" y="832652"/>
            <a:ext cx="10208508" cy="1643848"/>
          </a:xfrm>
          <a:prstGeom prst="rect">
            <a:avLst/>
          </a:prstGeom>
        </p:spPr>
        <p:txBody>
          <a:bodyPr lIns="0" tIns="0" rIns="0" bIns="0" rtlCol="0" anchor="t">
            <a:spAutoFit/>
          </a:bodyPr>
          <a:lstStyle/>
          <a:p>
            <a:pPr algn="ctr">
              <a:lnSpc>
                <a:spcPts val="6663"/>
              </a:lnSpc>
            </a:pPr>
            <a:r>
              <a:rPr lang="en-US" sz="4803" b="1" dirty="0">
                <a:solidFill>
                  <a:srgbClr val="FFFFFF"/>
                </a:solidFill>
                <a:latin typeface="Arial"/>
                <a:ea typeface="Arial"/>
                <a:cs typeface="Arial"/>
                <a:sym typeface="Arial"/>
              </a:rPr>
              <a:t>How to Support Indemnity with Insurance</a:t>
            </a:r>
          </a:p>
        </p:txBody>
      </p:sp>
      <p:grpSp>
        <p:nvGrpSpPr>
          <p:cNvPr id="3" name="Group 3"/>
          <p:cNvGrpSpPr/>
          <p:nvPr/>
        </p:nvGrpSpPr>
        <p:grpSpPr>
          <a:xfrm>
            <a:off x="0" y="1341"/>
            <a:ext cx="6302495" cy="10304080"/>
            <a:chOff x="0" y="0"/>
            <a:chExt cx="8403327" cy="13738773"/>
          </a:xfrm>
        </p:grpSpPr>
        <p:sp>
          <p:nvSpPr>
            <p:cNvPr id="4" name="Freeform 4"/>
            <p:cNvSpPr/>
            <p:nvPr/>
          </p:nvSpPr>
          <p:spPr>
            <a:xfrm>
              <a:off x="0" y="0"/>
              <a:ext cx="8403336" cy="13738733"/>
            </a:xfrm>
            <a:custGeom>
              <a:avLst/>
              <a:gdLst/>
              <a:ahLst/>
              <a:cxnLst/>
              <a:rect l="l" t="t" r="r" b="b"/>
              <a:pathLst>
                <a:path w="8403336" h="13738733">
                  <a:moveTo>
                    <a:pt x="0" y="0"/>
                  </a:moveTo>
                  <a:lnTo>
                    <a:pt x="8403336" y="0"/>
                  </a:lnTo>
                  <a:lnTo>
                    <a:pt x="8403336" y="13738733"/>
                  </a:lnTo>
                  <a:lnTo>
                    <a:pt x="0" y="13738733"/>
                  </a:lnTo>
                  <a:close/>
                </a:path>
              </a:pathLst>
            </a:custGeom>
            <a:solidFill>
              <a:srgbClr val="231F20"/>
            </a:solidFill>
          </p:spPr>
          <p:txBody>
            <a:bodyPr/>
            <a:lstStyle/>
            <a:p>
              <a:endParaRPr lang="en-US"/>
            </a:p>
          </p:txBody>
        </p:sp>
      </p:grpSp>
      <p:grpSp>
        <p:nvGrpSpPr>
          <p:cNvPr id="5" name="Group 5"/>
          <p:cNvGrpSpPr/>
          <p:nvPr/>
        </p:nvGrpSpPr>
        <p:grpSpPr>
          <a:xfrm>
            <a:off x="7002771" y="6482480"/>
            <a:ext cx="5216352" cy="3094082"/>
            <a:chOff x="0" y="0"/>
            <a:chExt cx="6955136" cy="4125443"/>
          </a:xfrm>
          <a:solidFill>
            <a:schemeClr val="accent1"/>
          </a:solidFill>
        </p:grpSpPr>
        <p:sp>
          <p:nvSpPr>
            <p:cNvPr id="6" name="Freeform 6"/>
            <p:cNvSpPr/>
            <p:nvPr/>
          </p:nvSpPr>
          <p:spPr>
            <a:xfrm>
              <a:off x="0" y="0"/>
              <a:ext cx="6955155" cy="4125468"/>
            </a:xfrm>
            <a:custGeom>
              <a:avLst/>
              <a:gdLst/>
              <a:ahLst/>
              <a:cxnLst/>
              <a:rect l="l" t="t" r="r" b="b"/>
              <a:pathLst>
                <a:path w="6955155" h="4125468">
                  <a:moveTo>
                    <a:pt x="0" y="0"/>
                  </a:moveTo>
                  <a:lnTo>
                    <a:pt x="6955155" y="0"/>
                  </a:lnTo>
                  <a:lnTo>
                    <a:pt x="6955155" y="4125468"/>
                  </a:lnTo>
                  <a:lnTo>
                    <a:pt x="0" y="4125468"/>
                  </a:lnTo>
                  <a:close/>
                </a:path>
              </a:pathLst>
            </a:custGeom>
            <a:grpFill/>
          </p:spPr>
          <p:txBody>
            <a:bodyPr/>
            <a:lstStyle/>
            <a:p>
              <a:endParaRPr lang="en-US"/>
            </a:p>
          </p:txBody>
        </p:sp>
      </p:grpSp>
      <p:sp>
        <p:nvSpPr>
          <p:cNvPr id="7" name="TextBox 7"/>
          <p:cNvSpPr txBox="1"/>
          <p:nvPr/>
        </p:nvSpPr>
        <p:spPr>
          <a:xfrm>
            <a:off x="7543700" y="7201570"/>
            <a:ext cx="4134496" cy="1682573"/>
          </a:xfrm>
          <a:prstGeom prst="rect">
            <a:avLst/>
          </a:prstGeom>
          <a:solidFill>
            <a:schemeClr val="accent6">
              <a:lumMod val="60000"/>
              <a:lumOff val="40000"/>
            </a:schemeClr>
          </a:solidFill>
        </p:spPr>
        <p:txBody>
          <a:bodyPr lIns="0" tIns="0" rIns="0" bIns="0" rtlCol="0" anchor="t">
            <a:spAutoFit/>
          </a:bodyPr>
          <a:lstStyle/>
          <a:p>
            <a:pPr algn="ctr">
              <a:lnSpc>
                <a:spcPts val="6663"/>
              </a:lnSpc>
            </a:pPr>
            <a:r>
              <a:rPr lang="en-US" sz="5627" dirty="0">
                <a:solidFill>
                  <a:srgbClr val="FFFFFF"/>
                </a:solidFill>
                <a:latin typeface="Trocchi"/>
                <a:ea typeface="Trocchi"/>
                <a:cs typeface="Trocchi"/>
                <a:sym typeface="Trocchi"/>
              </a:rPr>
              <a:t>Additional Insured</a:t>
            </a:r>
          </a:p>
        </p:txBody>
      </p:sp>
      <p:grpSp>
        <p:nvGrpSpPr>
          <p:cNvPr id="8" name="Group 8"/>
          <p:cNvGrpSpPr/>
          <p:nvPr/>
        </p:nvGrpSpPr>
        <p:grpSpPr>
          <a:xfrm>
            <a:off x="12362036" y="6482480"/>
            <a:ext cx="5216352" cy="3094082"/>
            <a:chOff x="0" y="0"/>
            <a:chExt cx="6955136" cy="4125443"/>
          </a:xfrm>
        </p:grpSpPr>
        <p:sp>
          <p:nvSpPr>
            <p:cNvPr id="9" name="Freeform 9"/>
            <p:cNvSpPr/>
            <p:nvPr/>
          </p:nvSpPr>
          <p:spPr>
            <a:xfrm>
              <a:off x="0" y="0"/>
              <a:ext cx="6955155" cy="4125468"/>
            </a:xfrm>
            <a:custGeom>
              <a:avLst/>
              <a:gdLst/>
              <a:ahLst/>
              <a:cxnLst/>
              <a:rect l="l" t="t" r="r" b="b"/>
              <a:pathLst>
                <a:path w="6955155" h="4125468">
                  <a:moveTo>
                    <a:pt x="0" y="0"/>
                  </a:moveTo>
                  <a:lnTo>
                    <a:pt x="6955155" y="0"/>
                  </a:lnTo>
                  <a:lnTo>
                    <a:pt x="6955155" y="4125468"/>
                  </a:lnTo>
                  <a:lnTo>
                    <a:pt x="0" y="4125468"/>
                  </a:lnTo>
                  <a:close/>
                </a:path>
              </a:pathLst>
            </a:custGeom>
            <a:solidFill>
              <a:srgbClr val="231F20"/>
            </a:solidFill>
          </p:spPr>
          <p:txBody>
            <a:bodyPr/>
            <a:lstStyle/>
            <a:p>
              <a:endParaRPr lang="en-US"/>
            </a:p>
          </p:txBody>
        </p:sp>
      </p:grpSp>
      <p:sp>
        <p:nvSpPr>
          <p:cNvPr id="10" name="TextBox 10"/>
          <p:cNvSpPr txBox="1"/>
          <p:nvPr/>
        </p:nvSpPr>
        <p:spPr>
          <a:xfrm>
            <a:off x="12588557" y="7201570"/>
            <a:ext cx="4763314" cy="1682573"/>
          </a:xfrm>
          <a:prstGeom prst="rect">
            <a:avLst/>
          </a:prstGeom>
          <a:solidFill>
            <a:schemeClr val="accent3"/>
          </a:solidFill>
        </p:spPr>
        <p:txBody>
          <a:bodyPr lIns="0" tIns="0" rIns="0" bIns="0" rtlCol="0" anchor="t">
            <a:spAutoFit/>
          </a:bodyPr>
          <a:lstStyle/>
          <a:p>
            <a:pPr algn="ctr">
              <a:lnSpc>
                <a:spcPts val="6663"/>
              </a:lnSpc>
            </a:pPr>
            <a:r>
              <a:rPr lang="en-US" sz="5627" dirty="0">
                <a:solidFill>
                  <a:srgbClr val="FFFFFF"/>
                </a:solidFill>
                <a:latin typeface="Trocchi"/>
                <a:ea typeface="Trocchi"/>
                <a:cs typeface="Trocchi"/>
                <a:sym typeface="Trocchi"/>
              </a:rPr>
              <a:t>Contractual Liability</a:t>
            </a:r>
          </a:p>
        </p:txBody>
      </p:sp>
      <p:grpSp>
        <p:nvGrpSpPr>
          <p:cNvPr id="11" name="Group 11"/>
          <p:cNvGrpSpPr/>
          <p:nvPr/>
        </p:nvGrpSpPr>
        <p:grpSpPr>
          <a:xfrm>
            <a:off x="7002771" y="3245483"/>
            <a:ext cx="10575617" cy="3094082"/>
            <a:chOff x="0" y="0"/>
            <a:chExt cx="14100822" cy="4125443"/>
          </a:xfrm>
          <a:solidFill>
            <a:schemeClr val="accent1"/>
          </a:solidFill>
        </p:grpSpPr>
        <p:sp>
          <p:nvSpPr>
            <p:cNvPr id="12" name="Freeform 12"/>
            <p:cNvSpPr/>
            <p:nvPr/>
          </p:nvSpPr>
          <p:spPr>
            <a:xfrm>
              <a:off x="0" y="0"/>
              <a:ext cx="14100811" cy="4125468"/>
            </a:xfrm>
            <a:custGeom>
              <a:avLst/>
              <a:gdLst/>
              <a:ahLst/>
              <a:cxnLst/>
              <a:rect l="l" t="t" r="r" b="b"/>
              <a:pathLst>
                <a:path w="14100811" h="4125468">
                  <a:moveTo>
                    <a:pt x="0" y="0"/>
                  </a:moveTo>
                  <a:lnTo>
                    <a:pt x="14100811" y="0"/>
                  </a:lnTo>
                  <a:lnTo>
                    <a:pt x="14100811" y="4125468"/>
                  </a:lnTo>
                  <a:lnTo>
                    <a:pt x="0" y="4125468"/>
                  </a:lnTo>
                  <a:close/>
                </a:path>
              </a:pathLst>
            </a:custGeom>
            <a:grpFill/>
          </p:spPr>
          <p:txBody>
            <a:bodyPr/>
            <a:lstStyle/>
            <a:p>
              <a:endParaRPr lang="en-US"/>
            </a:p>
          </p:txBody>
        </p:sp>
      </p:grpSp>
      <p:sp>
        <p:nvSpPr>
          <p:cNvPr id="13" name="TextBox 13"/>
          <p:cNvSpPr txBox="1"/>
          <p:nvPr/>
        </p:nvSpPr>
        <p:spPr>
          <a:xfrm>
            <a:off x="10254774" y="4386170"/>
            <a:ext cx="4071611" cy="836524"/>
          </a:xfrm>
          <a:prstGeom prst="rect">
            <a:avLst/>
          </a:prstGeom>
        </p:spPr>
        <p:txBody>
          <a:bodyPr lIns="0" tIns="0" rIns="0" bIns="0" rtlCol="0" anchor="t">
            <a:spAutoFit/>
          </a:bodyPr>
          <a:lstStyle/>
          <a:p>
            <a:pPr algn="ctr">
              <a:lnSpc>
                <a:spcPts val="6663"/>
              </a:lnSpc>
            </a:pPr>
            <a:r>
              <a:rPr lang="en-US" sz="5627" dirty="0">
                <a:solidFill>
                  <a:srgbClr val="F0F6FB"/>
                </a:solidFill>
                <a:latin typeface="Trocchi"/>
                <a:ea typeface="Trocchi"/>
                <a:cs typeface="Trocchi"/>
                <a:sym typeface="Trocchi"/>
              </a:rPr>
              <a:t>Indemnity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323" y="669748"/>
            <a:ext cx="16226827" cy="1152042"/>
            <a:chOff x="0" y="0"/>
            <a:chExt cx="21635769" cy="1536056"/>
          </a:xfrm>
        </p:grpSpPr>
        <p:sp>
          <p:nvSpPr>
            <p:cNvPr id="3" name="Freeform 3"/>
            <p:cNvSpPr/>
            <p:nvPr/>
          </p:nvSpPr>
          <p:spPr>
            <a:xfrm>
              <a:off x="25400" y="25400"/>
              <a:ext cx="21584920" cy="1485265"/>
            </a:xfrm>
            <a:custGeom>
              <a:avLst/>
              <a:gdLst/>
              <a:ahLst/>
              <a:cxnLst/>
              <a:rect l="l" t="t" r="r" b="b"/>
              <a:pathLst>
                <a:path w="21584920" h="1485265">
                  <a:moveTo>
                    <a:pt x="0" y="247523"/>
                  </a:moveTo>
                  <a:cubicBezTo>
                    <a:pt x="0" y="110871"/>
                    <a:pt x="114427" y="0"/>
                    <a:pt x="255397" y="0"/>
                  </a:cubicBezTo>
                  <a:lnTo>
                    <a:pt x="21329523" y="0"/>
                  </a:lnTo>
                  <a:cubicBezTo>
                    <a:pt x="21470620" y="0"/>
                    <a:pt x="21584920" y="110871"/>
                    <a:pt x="21584920" y="247523"/>
                  </a:cubicBezTo>
                  <a:lnTo>
                    <a:pt x="21584920" y="1237742"/>
                  </a:lnTo>
                  <a:cubicBezTo>
                    <a:pt x="21584920" y="1374394"/>
                    <a:pt x="21470620" y="1485265"/>
                    <a:pt x="21329523" y="1485265"/>
                  </a:cubicBezTo>
                  <a:lnTo>
                    <a:pt x="255397" y="1485265"/>
                  </a:lnTo>
                  <a:cubicBezTo>
                    <a:pt x="114427" y="1485265"/>
                    <a:pt x="0" y="1374394"/>
                    <a:pt x="0" y="1237742"/>
                  </a:cubicBezTo>
                  <a:close/>
                </a:path>
              </a:pathLst>
            </a:custGeom>
            <a:solidFill>
              <a:srgbClr val="55A4DA"/>
            </a:solidFill>
          </p:spPr>
          <p:txBody>
            <a:bodyPr/>
            <a:lstStyle/>
            <a:p>
              <a:endParaRPr lang="en-US"/>
            </a:p>
          </p:txBody>
        </p:sp>
        <p:sp>
          <p:nvSpPr>
            <p:cNvPr id="4" name="Freeform 4"/>
            <p:cNvSpPr/>
            <p:nvPr/>
          </p:nvSpPr>
          <p:spPr>
            <a:xfrm>
              <a:off x="0" y="0"/>
              <a:ext cx="21635720" cy="1536065"/>
            </a:xfrm>
            <a:custGeom>
              <a:avLst/>
              <a:gdLst/>
              <a:ahLst/>
              <a:cxnLst/>
              <a:rect l="l" t="t" r="r" b="b"/>
              <a:pathLst>
                <a:path w="21635720" h="1536065">
                  <a:moveTo>
                    <a:pt x="0" y="272923"/>
                  </a:moveTo>
                  <a:cubicBezTo>
                    <a:pt x="0" y="121412"/>
                    <a:pt x="126492" y="0"/>
                    <a:pt x="280797" y="0"/>
                  </a:cubicBezTo>
                  <a:lnTo>
                    <a:pt x="21354923" y="0"/>
                  </a:lnTo>
                  <a:lnTo>
                    <a:pt x="21354923" y="25400"/>
                  </a:lnTo>
                  <a:lnTo>
                    <a:pt x="21354923" y="0"/>
                  </a:lnTo>
                  <a:cubicBezTo>
                    <a:pt x="21509228" y="0"/>
                    <a:pt x="21635720" y="121412"/>
                    <a:pt x="21635720" y="272923"/>
                  </a:cubicBezTo>
                  <a:lnTo>
                    <a:pt x="21610320" y="272923"/>
                  </a:lnTo>
                  <a:lnTo>
                    <a:pt x="21635720" y="272923"/>
                  </a:lnTo>
                  <a:lnTo>
                    <a:pt x="21635720" y="1263142"/>
                  </a:lnTo>
                  <a:lnTo>
                    <a:pt x="21610320" y="1263142"/>
                  </a:lnTo>
                  <a:lnTo>
                    <a:pt x="21635720" y="1263142"/>
                  </a:lnTo>
                  <a:cubicBezTo>
                    <a:pt x="21635720" y="1414653"/>
                    <a:pt x="21509228" y="1536065"/>
                    <a:pt x="21354923" y="1536065"/>
                  </a:cubicBezTo>
                  <a:lnTo>
                    <a:pt x="21354923" y="1510665"/>
                  </a:lnTo>
                  <a:lnTo>
                    <a:pt x="21354923" y="1536065"/>
                  </a:lnTo>
                  <a:lnTo>
                    <a:pt x="280797" y="1536065"/>
                  </a:lnTo>
                  <a:lnTo>
                    <a:pt x="280797" y="1510665"/>
                  </a:lnTo>
                  <a:lnTo>
                    <a:pt x="280797" y="1536065"/>
                  </a:lnTo>
                  <a:cubicBezTo>
                    <a:pt x="126492" y="1536065"/>
                    <a:pt x="0" y="1414653"/>
                    <a:pt x="0" y="1263142"/>
                  </a:cubicBezTo>
                  <a:lnTo>
                    <a:pt x="0" y="272923"/>
                  </a:lnTo>
                  <a:lnTo>
                    <a:pt x="25400" y="272923"/>
                  </a:lnTo>
                  <a:lnTo>
                    <a:pt x="0" y="272923"/>
                  </a:lnTo>
                  <a:moveTo>
                    <a:pt x="50800" y="272923"/>
                  </a:moveTo>
                  <a:lnTo>
                    <a:pt x="50800" y="1263142"/>
                  </a:lnTo>
                  <a:lnTo>
                    <a:pt x="25400" y="1263142"/>
                  </a:lnTo>
                  <a:lnTo>
                    <a:pt x="50800" y="1263142"/>
                  </a:lnTo>
                  <a:cubicBezTo>
                    <a:pt x="50800" y="1385062"/>
                    <a:pt x="153035" y="1485265"/>
                    <a:pt x="280797" y="1485265"/>
                  </a:cubicBezTo>
                  <a:lnTo>
                    <a:pt x="21354923" y="1485265"/>
                  </a:lnTo>
                  <a:cubicBezTo>
                    <a:pt x="21482686" y="1485265"/>
                    <a:pt x="21584920" y="1385062"/>
                    <a:pt x="21584920" y="1263142"/>
                  </a:cubicBezTo>
                  <a:lnTo>
                    <a:pt x="21584920" y="272923"/>
                  </a:lnTo>
                  <a:cubicBezTo>
                    <a:pt x="21584920" y="151003"/>
                    <a:pt x="21482686" y="50800"/>
                    <a:pt x="21354923" y="50800"/>
                  </a:cubicBezTo>
                  <a:lnTo>
                    <a:pt x="280797" y="50800"/>
                  </a:lnTo>
                  <a:lnTo>
                    <a:pt x="280797" y="25400"/>
                  </a:lnTo>
                  <a:lnTo>
                    <a:pt x="280797" y="50800"/>
                  </a:lnTo>
                  <a:cubicBezTo>
                    <a:pt x="153035" y="50800"/>
                    <a:pt x="50800" y="151003"/>
                    <a:pt x="50800" y="272923"/>
                  </a:cubicBezTo>
                  <a:close/>
                </a:path>
              </a:pathLst>
            </a:custGeom>
            <a:solidFill>
              <a:srgbClr val="FFFFFF"/>
            </a:solidFill>
          </p:spPr>
          <p:txBody>
            <a:bodyPr/>
            <a:lstStyle/>
            <a:p>
              <a:endParaRPr lang="en-US"/>
            </a:p>
          </p:txBody>
        </p:sp>
      </p:grpSp>
      <p:grpSp>
        <p:nvGrpSpPr>
          <p:cNvPr id="5" name="Group 5"/>
          <p:cNvGrpSpPr/>
          <p:nvPr/>
        </p:nvGrpSpPr>
        <p:grpSpPr>
          <a:xfrm>
            <a:off x="1068700" y="724125"/>
            <a:ext cx="16118073" cy="1043288"/>
            <a:chOff x="0" y="0"/>
            <a:chExt cx="21490764" cy="1391051"/>
          </a:xfrm>
        </p:grpSpPr>
        <p:sp>
          <p:nvSpPr>
            <p:cNvPr id="6" name="Freeform 6"/>
            <p:cNvSpPr/>
            <p:nvPr/>
          </p:nvSpPr>
          <p:spPr>
            <a:xfrm>
              <a:off x="0" y="0"/>
              <a:ext cx="21490764" cy="1391051"/>
            </a:xfrm>
            <a:custGeom>
              <a:avLst/>
              <a:gdLst/>
              <a:ahLst/>
              <a:cxnLst/>
              <a:rect l="l" t="t" r="r" b="b"/>
              <a:pathLst>
                <a:path w="21490764" h="1391051">
                  <a:moveTo>
                    <a:pt x="0" y="0"/>
                  </a:moveTo>
                  <a:lnTo>
                    <a:pt x="21490764" y="0"/>
                  </a:lnTo>
                  <a:lnTo>
                    <a:pt x="21490764" y="1391051"/>
                  </a:lnTo>
                  <a:lnTo>
                    <a:pt x="0" y="1391051"/>
                  </a:lnTo>
                  <a:close/>
                </a:path>
              </a:pathLst>
            </a:custGeom>
            <a:solidFill>
              <a:srgbClr val="000000">
                <a:alpha val="0"/>
              </a:srgbClr>
            </a:solidFill>
          </p:spPr>
          <p:txBody>
            <a:bodyPr/>
            <a:lstStyle/>
            <a:p>
              <a:endParaRPr lang="en-US"/>
            </a:p>
          </p:txBody>
        </p:sp>
        <p:sp>
          <p:nvSpPr>
            <p:cNvPr id="7" name="TextBox 7"/>
            <p:cNvSpPr txBox="1"/>
            <p:nvPr/>
          </p:nvSpPr>
          <p:spPr>
            <a:xfrm>
              <a:off x="0" y="66675"/>
              <a:ext cx="21490764" cy="1324376"/>
            </a:xfrm>
            <a:prstGeom prst="rect">
              <a:avLst/>
            </a:prstGeom>
          </p:spPr>
          <p:txBody>
            <a:bodyPr lIns="0" tIns="0" rIns="0" bIns="0" rtlCol="0" anchor="ctr"/>
            <a:lstStyle/>
            <a:p>
              <a:pPr algn="ctr">
                <a:lnSpc>
                  <a:spcPts val="5188"/>
                </a:lnSpc>
              </a:pPr>
              <a:r>
                <a:rPr lang="en-US" sz="4803" b="1">
                  <a:solidFill>
                    <a:srgbClr val="FFFFFF"/>
                  </a:solidFill>
                  <a:latin typeface="Open Sans Bold"/>
                  <a:ea typeface="Open Sans Bold"/>
                  <a:cs typeface="Open Sans Bold"/>
                  <a:sym typeface="Open Sans Bold"/>
                </a:rPr>
                <a:t>Definitions</a:t>
              </a:r>
            </a:p>
          </p:txBody>
        </p:sp>
      </p:grpSp>
      <p:sp>
        <p:nvSpPr>
          <p:cNvPr id="8" name="TextBox 8"/>
          <p:cNvSpPr txBox="1"/>
          <p:nvPr/>
        </p:nvSpPr>
        <p:spPr>
          <a:xfrm>
            <a:off x="1368631" y="1873681"/>
            <a:ext cx="15689915" cy="6014467"/>
          </a:xfrm>
          <a:prstGeom prst="rect">
            <a:avLst/>
          </a:prstGeom>
        </p:spPr>
        <p:txBody>
          <a:bodyPr lIns="0" tIns="0" rIns="0" bIns="0" rtlCol="0" anchor="t">
            <a:spAutoFit/>
          </a:bodyPr>
          <a:lstStyle/>
          <a:p>
            <a:pPr algn="l">
              <a:lnSpc>
                <a:spcPts val="3891"/>
              </a:lnSpc>
            </a:pPr>
            <a:endParaRPr dirty="0"/>
          </a:p>
          <a:p>
            <a:pPr marL="1006475" lvl="2" indent="-571500" algn="l">
              <a:lnSpc>
                <a:spcPts val="4323"/>
              </a:lnSpc>
              <a:buFont typeface="Wingdings" panose="05000000000000000000" pitchFamily="2" charset="2"/>
              <a:buChar char="§"/>
            </a:pPr>
            <a:r>
              <a:rPr lang="en-US" sz="3602"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Named Insured </a:t>
            </a:r>
            <a:r>
              <a:rPr lang="en-US" sz="3602"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persons or entities to whom the policy is issued</a:t>
            </a:r>
          </a:p>
          <a:p>
            <a:pPr marL="1006475" lvl="2" indent="-571500" algn="l">
              <a:lnSpc>
                <a:spcPts val="4323"/>
              </a:lnSpc>
              <a:buFont typeface="Wingdings" panose="05000000000000000000" pitchFamily="2" charset="2"/>
              <a:buChar char="§"/>
            </a:pPr>
            <a:r>
              <a:rPr lang="en-US" sz="3602"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Automatic Insured </a:t>
            </a:r>
            <a:r>
              <a:rPr lang="en-US" sz="3602"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persons or entities who are automatically provided with insured status in the policy because they are members of a group with close ties to the named insured, such as the named insured's directors and officers</a:t>
            </a:r>
          </a:p>
          <a:p>
            <a:pPr marL="1006475" lvl="2" indent="-571500" algn="l">
              <a:lnSpc>
                <a:spcPts val="4323"/>
              </a:lnSpc>
              <a:buFont typeface="Wingdings" panose="05000000000000000000" pitchFamily="2" charset="2"/>
              <a:buChar char="§"/>
            </a:pPr>
            <a:r>
              <a:rPr lang="en-US" sz="3602"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Additional Insured (AI) </a:t>
            </a:r>
            <a:r>
              <a:rPr lang="en-US" sz="3602"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persons or entities who are granted insured status in conjunction with business relationship and/or contract requirement</a:t>
            </a:r>
          </a:p>
          <a:p>
            <a:pPr marL="1006475" lvl="2" indent="-571500" algn="l">
              <a:lnSpc>
                <a:spcPts val="4323"/>
              </a:lnSpc>
              <a:buFont typeface="Wingdings" panose="05000000000000000000" pitchFamily="2" charset="2"/>
              <a:buChar char="§"/>
            </a:pPr>
            <a:r>
              <a:rPr lang="en-US" sz="3602" b="1"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Pro Tip! – </a:t>
            </a:r>
            <a:r>
              <a:rPr lang="en-US" sz="3602"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an AI is not an </a:t>
            </a:r>
            <a:r>
              <a:rPr lang="en-US" sz="3602"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Additional </a:t>
            </a:r>
            <a:r>
              <a:rPr lang="en-US" sz="3602" b="1"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Named</a:t>
            </a:r>
            <a:r>
              <a:rPr lang="en-US" sz="3602"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 Insured</a:t>
            </a:r>
            <a:r>
              <a:rPr lang="en-US" sz="3602"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even if the AI is </a:t>
            </a:r>
            <a:r>
              <a:rPr lang="en-US" sz="3602" i="1"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Italics"/>
              </a:rPr>
              <a:t>named</a:t>
            </a:r>
            <a:r>
              <a:rPr lang="en-US" sz="3602"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on the AI endorsement</a:t>
            </a:r>
            <a:endParaRPr lang="en-US" sz="3602" dirty="0">
              <a:solidFill>
                <a:srgbClr val="000000"/>
              </a:solidFill>
              <a:latin typeface="Open Sans"/>
              <a:ea typeface="Open Sans"/>
              <a:cs typeface="Open Sans"/>
              <a:sym typeface="Open Sans"/>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1321" y="561137"/>
            <a:ext cx="16670353" cy="1994107"/>
            <a:chOff x="0" y="0"/>
            <a:chExt cx="22227137" cy="2658809"/>
          </a:xfrm>
        </p:grpSpPr>
        <p:sp>
          <p:nvSpPr>
            <p:cNvPr id="3" name="Freeform 3"/>
            <p:cNvSpPr/>
            <p:nvPr/>
          </p:nvSpPr>
          <p:spPr>
            <a:xfrm>
              <a:off x="25400" y="25400"/>
              <a:ext cx="22176232" cy="2608072"/>
            </a:xfrm>
            <a:custGeom>
              <a:avLst/>
              <a:gdLst/>
              <a:ahLst/>
              <a:cxnLst/>
              <a:rect l="l" t="t" r="r" b="b"/>
              <a:pathLst>
                <a:path w="22176232" h="2608072">
                  <a:moveTo>
                    <a:pt x="0" y="434721"/>
                  </a:moveTo>
                  <a:cubicBezTo>
                    <a:pt x="0" y="194691"/>
                    <a:pt x="197993" y="0"/>
                    <a:pt x="442087" y="0"/>
                  </a:cubicBezTo>
                  <a:lnTo>
                    <a:pt x="21734145" y="0"/>
                  </a:lnTo>
                  <a:cubicBezTo>
                    <a:pt x="21978365" y="0"/>
                    <a:pt x="22176232" y="194564"/>
                    <a:pt x="22176232" y="434721"/>
                  </a:cubicBezTo>
                  <a:lnTo>
                    <a:pt x="22176232" y="2173351"/>
                  </a:lnTo>
                  <a:cubicBezTo>
                    <a:pt x="22176232" y="2413381"/>
                    <a:pt x="21978238" y="2608072"/>
                    <a:pt x="21734145" y="2608072"/>
                  </a:cubicBezTo>
                  <a:lnTo>
                    <a:pt x="442087" y="2608072"/>
                  </a:lnTo>
                  <a:cubicBezTo>
                    <a:pt x="197993" y="2607945"/>
                    <a:pt x="0" y="2413381"/>
                    <a:pt x="0" y="2173351"/>
                  </a:cubicBezTo>
                  <a:close/>
                </a:path>
              </a:pathLst>
            </a:custGeom>
            <a:solidFill>
              <a:srgbClr val="5A98E1"/>
            </a:solidFill>
          </p:spPr>
          <p:txBody>
            <a:bodyPr/>
            <a:lstStyle/>
            <a:p>
              <a:endParaRPr lang="en-US"/>
            </a:p>
          </p:txBody>
        </p:sp>
        <p:sp>
          <p:nvSpPr>
            <p:cNvPr id="4" name="Freeform 4"/>
            <p:cNvSpPr/>
            <p:nvPr/>
          </p:nvSpPr>
          <p:spPr>
            <a:xfrm>
              <a:off x="0" y="0"/>
              <a:ext cx="22227032" cy="2658872"/>
            </a:xfrm>
            <a:custGeom>
              <a:avLst/>
              <a:gdLst/>
              <a:ahLst/>
              <a:cxnLst/>
              <a:rect l="l" t="t" r="r" b="b"/>
              <a:pathLst>
                <a:path w="22227032" h="2658872">
                  <a:moveTo>
                    <a:pt x="0" y="460121"/>
                  </a:moveTo>
                  <a:cubicBezTo>
                    <a:pt x="0" y="205613"/>
                    <a:pt x="209677" y="0"/>
                    <a:pt x="467487" y="0"/>
                  </a:cubicBezTo>
                  <a:lnTo>
                    <a:pt x="21759545" y="0"/>
                  </a:lnTo>
                  <a:lnTo>
                    <a:pt x="21759545" y="25400"/>
                  </a:lnTo>
                  <a:lnTo>
                    <a:pt x="21759545" y="0"/>
                  </a:lnTo>
                  <a:cubicBezTo>
                    <a:pt x="22017355" y="0"/>
                    <a:pt x="22227032" y="205613"/>
                    <a:pt x="22227032" y="460121"/>
                  </a:cubicBezTo>
                  <a:lnTo>
                    <a:pt x="22201632" y="460121"/>
                  </a:lnTo>
                  <a:lnTo>
                    <a:pt x="22227032" y="460121"/>
                  </a:lnTo>
                  <a:lnTo>
                    <a:pt x="22227032" y="2198751"/>
                  </a:lnTo>
                  <a:lnTo>
                    <a:pt x="22201632" y="2198751"/>
                  </a:lnTo>
                  <a:lnTo>
                    <a:pt x="22227032" y="2198751"/>
                  </a:lnTo>
                  <a:cubicBezTo>
                    <a:pt x="22227032" y="2453259"/>
                    <a:pt x="22017355" y="2658872"/>
                    <a:pt x="21759545" y="2658872"/>
                  </a:cubicBezTo>
                  <a:lnTo>
                    <a:pt x="21759545" y="2633472"/>
                  </a:lnTo>
                  <a:lnTo>
                    <a:pt x="21759545" y="2658872"/>
                  </a:lnTo>
                  <a:lnTo>
                    <a:pt x="467487" y="2658872"/>
                  </a:lnTo>
                  <a:lnTo>
                    <a:pt x="467487" y="2633472"/>
                  </a:lnTo>
                  <a:lnTo>
                    <a:pt x="467487" y="2658872"/>
                  </a:lnTo>
                  <a:cubicBezTo>
                    <a:pt x="209677" y="2658872"/>
                    <a:pt x="0" y="2453259"/>
                    <a:pt x="0" y="2198751"/>
                  </a:cubicBezTo>
                  <a:lnTo>
                    <a:pt x="0" y="460121"/>
                  </a:lnTo>
                  <a:lnTo>
                    <a:pt x="25400" y="460121"/>
                  </a:lnTo>
                  <a:lnTo>
                    <a:pt x="0" y="460121"/>
                  </a:lnTo>
                  <a:moveTo>
                    <a:pt x="50800" y="460121"/>
                  </a:moveTo>
                  <a:lnTo>
                    <a:pt x="50800" y="2198751"/>
                  </a:lnTo>
                  <a:lnTo>
                    <a:pt x="25400" y="2198751"/>
                  </a:lnTo>
                  <a:lnTo>
                    <a:pt x="50800" y="2198751"/>
                  </a:lnTo>
                  <a:cubicBezTo>
                    <a:pt x="50800" y="2424430"/>
                    <a:pt x="236982" y="2607945"/>
                    <a:pt x="467487" y="2607945"/>
                  </a:cubicBezTo>
                  <a:lnTo>
                    <a:pt x="21759545" y="2607945"/>
                  </a:lnTo>
                  <a:cubicBezTo>
                    <a:pt x="21990050" y="2607945"/>
                    <a:pt x="22176232" y="2424303"/>
                    <a:pt x="22176232" y="2198751"/>
                  </a:cubicBezTo>
                  <a:lnTo>
                    <a:pt x="22176232" y="460121"/>
                  </a:lnTo>
                  <a:cubicBezTo>
                    <a:pt x="22176232" y="234442"/>
                    <a:pt x="21990050" y="50927"/>
                    <a:pt x="21759545" y="50927"/>
                  </a:cubicBezTo>
                  <a:lnTo>
                    <a:pt x="467487" y="50927"/>
                  </a:lnTo>
                  <a:lnTo>
                    <a:pt x="467487" y="25400"/>
                  </a:lnTo>
                  <a:lnTo>
                    <a:pt x="467487" y="50800"/>
                  </a:lnTo>
                  <a:cubicBezTo>
                    <a:pt x="236982" y="50800"/>
                    <a:pt x="50800" y="234442"/>
                    <a:pt x="50800" y="460121"/>
                  </a:cubicBezTo>
                  <a:close/>
                </a:path>
              </a:pathLst>
            </a:custGeom>
            <a:solidFill>
              <a:srgbClr val="FFFFFF"/>
            </a:solidFill>
          </p:spPr>
          <p:txBody>
            <a:bodyPr/>
            <a:lstStyle/>
            <a:p>
              <a:endParaRPr lang="en-US"/>
            </a:p>
          </p:txBody>
        </p:sp>
      </p:grpSp>
      <p:grpSp>
        <p:nvGrpSpPr>
          <p:cNvPr id="5" name="Group 5"/>
          <p:cNvGrpSpPr/>
          <p:nvPr/>
        </p:nvGrpSpPr>
        <p:grpSpPr>
          <a:xfrm>
            <a:off x="745486" y="656620"/>
            <a:ext cx="16211180" cy="1803140"/>
            <a:chOff x="0" y="0"/>
            <a:chExt cx="21614906" cy="2404186"/>
          </a:xfrm>
        </p:grpSpPr>
        <p:sp>
          <p:nvSpPr>
            <p:cNvPr id="6" name="Freeform 6"/>
            <p:cNvSpPr/>
            <p:nvPr/>
          </p:nvSpPr>
          <p:spPr>
            <a:xfrm>
              <a:off x="0" y="0"/>
              <a:ext cx="21614907" cy="2404186"/>
            </a:xfrm>
            <a:custGeom>
              <a:avLst/>
              <a:gdLst/>
              <a:ahLst/>
              <a:cxnLst/>
              <a:rect l="l" t="t" r="r" b="b"/>
              <a:pathLst>
                <a:path w="21614907" h="2404186">
                  <a:moveTo>
                    <a:pt x="0" y="0"/>
                  </a:moveTo>
                  <a:lnTo>
                    <a:pt x="21614907" y="0"/>
                  </a:lnTo>
                  <a:lnTo>
                    <a:pt x="21614907" y="2404186"/>
                  </a:lnTo>
                  <a:lnTo>
                    <a:pt x="0" y="2404186"/>
                  </a:lnTo>
                  <a:close/>
                </a:path>
              </a:pathLst>
            </a:custGeom>
            <a:solidFill>
              <a:srgbClr val="000000">
                <a:alpha val="0"/>
              </a:srgbClr>
            </a:solidFill>
          </p:spPr>
          <p:txBody>
            <a:bodyPr/>
            <a:lstStyle/>
            <a:p>
              <a:endParaRPr lang="en-US"/>
            </a:p>
          </p:txBody>
        </p:sp>
        <p:sp>
          <p:nvSpPr>
            <p:cNvPr id="7" name="TextBox 7"/>
            <p:cNvSpPr txBox="1"/>
            <p:nvPr/>
          </p:nvSpPr>
          <p:spPr>
            <a:xfrm>
              <a:off x="0" y="47625"/>
              <a:ext cx="21614906" cy="2356561"/>
            </a:xfrm>
            <a:prstGeom prst="rect">
              <a:avLst/>
            </a:prstGeom>
          </p:spPr>
          <p:txBody>
            <a:bodyPr lIns="0" tIns="0" rIns="0" bIns="0" rtlCol="0" anchor="ctr"/>
            <a:lstStyle/>
            <a:p>
              <a:pPr algn="ctr">
                <a:lnSpc>
                  <a:spcPts val="4539"/>
                </a:lnSpc>
              </a:pPr>
              <a:r>
                <a:rPr lang="en-US" sz="4203" b="1">
                  <a:solidFill>
                    <a:srgbClr val="FFFFFF"/>
                  </a:solidFill>
                  <a:latin typeface="Open Sans Bold"/>
                  <a:ea typeface="Open Sans Bold"/>
                  <a:cs typeface="Open Sans Bold"/>
                  <a:sym typeface="Open Sans Bold"/>
                </a:rPr>
                <a:t>Why Add Additional Insureds?</a:t>
              </a:r>
            </a:p>
          </p:txBody>
        </p:sp>
      </p:grpSp>
      <p:sp>
        <p:nvSpPr>
          <p:cNvPr id="8" name="TextBox 8"/>
          <p:cNvSpPr txBox="1"/>
          <p:nvPr/>
        </p:nvSpPr>
        <p:spPr>
          <a:xfrm>
            <a:off x="755011" y="2638155"/>
            <a:ext cx="16124060" cy="6181179"/>
          </a:xfrm>
          <a:prstGeom prst="rect">
            <a:avLst/>
          </a:prstGeom>
        </p:spPr>
        <p:txBody>
          <a:bodyPr lIns="0" tIns="0" rIns="0" bIns="0" rtlCol="0" anchor="t">
            <a:spAutoFit/>
          </a:bodyPr>
          <a:lstStyle/>
          <a:p>
            <a:pPr algn="l">
              <a:lnSpc>
                <a:spcPts val="3891"/>
              </a:lnSpc>
            </a:pPr>
            <a:endParaRPr dirty="0"/>
          </a:p>
          <a:p>
            <a:pPr marL="1006475" lvl="2" indent="-571500" algn="l">
              <a:lnSpc>
                <a:spcPts val="4323"/>
              </a:lnSpc>
              <a:buFont typeface="Wingdings" panose="05000000000000000000" pitchFamily="2" charset="2"/>
              <a:buChar char="§"/>
            </a:pPr>
            <a:r>
              <a:rPr lang="en-US" sz="3602" dirty="0">
                <a:solidFill>
                  <a:srgbClr val="000000"/>
                </a:solidFill>
                <a:latin typeface="Open Sans"/>
                <a:ea typeface="Open Sans"/>
                <a:cs typeface="Open Sans"/>
                <a:sym typeface="Open Sans"/>
              </a:rPr>
              <a:t>One company may have a desire to </a:t>
            </a:r>
            <a:r>
              <a:rPr lang="en-US" sz="3602" b="1" dirty="0">
                <a:solidFill>
                  <a:srgbClr val="000000"/>
                </a:solidFill>
                <a:latin typeface="Open Sans Bold"/>
                <a:ea typeface="Open Sans Bold"/>
                <a:cs typeface="Open Sans Bold"/>
                <a:sym typeface="Open Sans Bold"/>
              </a:rPr>
              <a:t>protect another party because of close relationship with that party.</a:t>
            </a:r>
          </a:p>
          <a:p>
            <a:pPr marL="1162050" lvl="3" indent="-457200" algn="l">
              <a:lnSpc>
                <a:spcPts val="3963"/>
              </a:lnSpc>
              <a:buFont typeface="Courier New" panose="02070309020205020404" pitchFamily="49" charset="0"/>
              <a:buChar char="o"/>
            </a:pPr>
            <a:r>
              <a:rPr lang="en-US" sz="3302" dirty="0">
                <a:solidFill>
                  <a:srgbClr val="000000"/>
                </a:solidFill>
                <a:latin typeface="Open Sans"/>
                <a:ea typeface="Open Sans"/>
                <a:cs typeface="Open Sans"/>
                <a:sym typeface="Open Sans"/>
              </a:rPr>
              <a:t>For example:</a:t>
            </a:r>
          </a:p>
          <a:p>
            <a:pPr marL="1441450" lvl="4" indent="-457200" algn="l">
              <a:lnSpc>
                <a:spcPts val="3602"/>
              </a:lnSpc>
              <a:buFont typeface="Wingdings" panose="05000000000000000000" pitchFamily="2" charset="2"/>
              <a:buChar char="§"/>
            </a:pPr>
            <a:r>
              <a:rPr lang="en-US" sz="3002" dirty="0">
                <a:solidFill>
                  <a:srgbClr val="000000"/>
                </a:solidFill>
                <a:latin typeface="Open Sans"/>
                <a:ea typeface="Open Sans"/>
                <a:cs typeface="Open Sans"/>
                <a:sym typeface="Open Sans"/>
              </a:rPr>
              <a:t>Wanting to protect church members performing services for the insured church </a:t>
            </a:r>
          </a:p>
          <a:p>
            <a:pPr marL="1025525" lvl="2" indent="-590550" algn="l">
              <a:lnSpc>
                <a:spcPts val="4323"/>
              </a:lnSpc>
              <a:buFont typeface="Wingdings" panose="05000000000000000000" pitchFamily="2" charset="2"/>
              <a:buChar char="§"/>
            </a:pPr>
            <a:r>
              <a:rPr lang="en-US" sz="3602" dirty="0">
                <a:solidFill>
                  <a:srgbClr val="000000"/>
                </a:solidFill>
                <a:latin typeface="Open Sans"/>
                <a:ea typeface="Open Sans"/>
                <a:cs typeface="Open Sans"/>
                <a:sym typeface="Open Sans"/>
              </a:rPr>
              <a:t>A company (named insured) may need to </a:t>
            </a:r>
            <a:r>
              <a:rPr lang="en-US" sz="3602" b="1" dirty="0">
                <a:solidFill>
                  <a:srgbClr val="000000"/>
                </a:solidFill>
                <a:latin typeface="Open Sans Bold"/>
                <a:ea typeface="Open Sans Bold"/>
                <a:cs typeface="Open Sans Bold"/>
                <a:sym typeface="Open Sans Bold"/>
              </a:rPr>
              <a:t>comply with a contractual agreement </a:t>
            </a:r>
            <a:r>
              <a:rPr lang="en-US" sz="3602" dirty="0">
                <a:solidFill>
                  <a:srgbClr val="000000"/>
                </a:solidFill>
                <a:latin typeface="Open Sans"/>
                <a:ea typeface="Open Sans"/>
                <a:cs typeface="Open Sans"/>
                <a:sym typeface="Open Sans"/>
              </a:rPr>
              <a:t>requiring the named insured to add an additional insured to their liability policy.</a:t>
            </a:r>
          </a:p>
          <a:p>
            <a:pPr marL="1162050" lvl="3" indent="-457200" algn="l">
              <a:lnSpc>
                <a:spcPts val="3963"/>
              </a:lnSpc>
              <a:buFont typeface="Courier New" panose="02070309020205020404" pitchFamily="49" charset="0"/>
              <a:buChar char="o"/>
            </a:pPr>
            <a:r>
              <a:rPr lang="en-US" sz="3302" dirty="0">
                <a:solidFill>
                  <a:srgbClr val="000000"/>
                </a:solidFill>
                <a:latin typeface="Open Sans"/>
                <a:ea typeface="Open Sans"/>
                <a:cs typeface="Open Sans"/>
                <a:sym typeface="Open Sans"/>
              </a:rPr>
              <a:t>For example:</a:t>
            </a:r>
          </a:p>
          <a:p>
            <a:pPr marL="1441450" lvl="4" indent="-457200" algn="l">
              <a:lnSpc>
                <a:spcPts val="3602"/>
              </a:lnSpc>
              <a:buFont typeface="Wingdings" panose="05000000000000000000" pitchFamily="2" charset="2"/>
              <a:buChar char="§"/>
            </a:pPr>
            <a:r>
              <a:rPr lang="en-US" sz="3002" dirty="0">
                <a:solidFill>
                  <a:srgbClr val="000000"/>
                </a:solidFill>
                <a:latin typeface="Open Sans"/>
                <a:ea typeface="Open Sans"/>
                <a:cs typeface="Open Sans"/>
                <a:sym typeface="Open Sans"/>
              </a:rPr>
              <a:t>Project owners, customers, or owners of property leased by the named insured</a:t>
            </a:r>
          </a:p>
          <a:p>
            <a:pPr marL="1476133" lvl="4" indent="-295227" algn="l">
              <a:lnSpc>
                <a:spcPts val="3891"/>
              </a:lnSpc>
            </a:pPr>
            <a:endParaRPr lang="en-US" sz="3002" dirty="0">
              <a:solidFill>
                <a:srgbClr val="000000"/>
              </a:solidFill>
              <a:latin typeface="Open Sans"/>
              <a:ea typeface="Open Sans"/>
              <a:cs typeface="Open Sans"/>
              <a:sym typeface="Open Sans"/>
            </a:endParaRPr>
          </a:p>
          <a:p>
            <a:pPr marL="1476133" lvl="4" indent="-295227" algn="l">
              <a:lnSpc>
                <a:spcPts val="3891"/>
              </a:lnSpc>
            </a:pPr>
            <a:endParaRPr lang="en-US" sz="3002" dirty="0">
              <a:solidFill>
                <a:srgbClr val="000000"/>
              </a:solidFill>
              <a:latin typeface="Open Sans"/>
              <a:ea typeface="Open Sans"/>
              <a:cs typeface="Open Sans"/>
              <a:sym typeface="Open Sans"/>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6045" y="497450"/>
            <a:ext cx="16368685" cy="1464745"/>
            <a:chOff x="0" y="0"/>
            <a:chExt cx="21824913" cy="1952994"/>
          </a:xfrm>
        </p:grpSpPr>
        <p:sp>
          <p:nvSpPr>
            <p:cNvPr id="3" name="Freeform 3"/>
            <p:cNvSpPr/>
            <p:nvPr/>
          </p:nvSpPr>
          <p:spPr>
            <a:xfrm>
              <a:off x="25400" y="25400"/>
              <a:ext cx="21774023" cy="1902206"/>
            </a:xfrm>
            <a:custGeom>
              <a:avLst/>
              <a:gdLst/>
              <a:ahLst/>
              <a:cxnLst/>
              <a:rect l="l" t="t" r="r" b="b"/>
              <a:pathLst>
                <a:path w="21774023" h="1902206">
                  <a:moveTo>
                    <a:pt x="0" y="316992"/>
                  </a:moveTo>
                  <a:cubicBezTo>
                    <a:pt x="0" y="141986"/>
                    <a:pt x="145415" y="0"/>
                    <a:pt x="324739" y="0"/>
                  </a:cubicBezTo>
                  <a:lnTo>
                    <a:pt x="21449285" y="0"/>
                  </a:lnTo>
                  <a:cubicBezTo>
                    <a:pt x="21628608" y="0"/>
                    <a:pt x="21774023" y="141986"/>
                    <a:pt x="21774023" y="316992"/>
                  </a:cubicBezTo>
                  <a:lnTo>
                    <a:pt x="21774023" y="1585087"/>
                  </a:lnTo>
                  <a:cubicBezTo>
                    <a:pt x="21774023" y="1760220"/>
                    <a:pt x="21628608" y="1902079"/>
                    <a:pt x="21449285" y="1902079"/>
                  </a:cubicBezTo>
                  <a:lnTo>
                    <a:pt x="324739" y="1902079"/>
                  </a:lnTo>
                  <a:cubicBezTo>
                    <a:pt x="145415" y="1902206"/>
                    <a:pt x="0" y="1760220"/>
                    <a:pt x="0" y="1585087"/>
                  </a:cubicBezTo>
                  <a:close/>
                </a:path>
              </a:pathLst>
            </a:custGeom>
            <a:solidFill>
              <a:srgbClr val="5A98E1"/>
            </a:solidFill>
          </p:spPr>
          <p:txBody>
            <a:bodyPr/>
            <a:lstStyle/>
            <a:p>
              <a:endParaRPr lang="en-US"/>
            </a:p>
          </p:txBody>
        </p:sp>
        <p:sp>
          <p:nvSpPr>
            <p:cNvPr id="4" name="Freeform 4"/>
            <p:cNvSpPr/>
            <p:nvPr/>
          </p:nvSpPr>
          <p:spPr>
            <a:xfrm>
              <a:off x="0" y="0"/>
              <a:ext cx="21824823" cy="1953006"/>
            </a:xfrm>
            <a:custGeom>
              <a:avLst/>
              <a:gdLst/>
              <a:ahLst/>
              <a:cxnLst/>
              <a:rect l="l" t="t" r="r" b="b"/>
              <a:pathLst>
                <a:path w="21824823" h="1953006">
                  <a:moveTo>
                    <a:pt x="0" y="342392"/>
                  </a:moveTo>
                  <a:cubicBezTo>
                    <a:pt x="0" y="152781"/>
                    <a:pt x="157353" y="0"/>
                    <a:pt x="350139" y="0"/>
                  </a:cubicBezTo>
                  <a:lnTo>
                    <a:pt x="21474685" y="0"/>
                  </a:lnTo>
                  <a:lnTo>
                    <a:pt x="21474685" y="25400"/>
                  </a:lnTo>
                  <a:lnTo>
                    <a:pt x="21474685" y="0"/>
                  </a:lnTo>
                  <a:cubicBezTo>
                    <a:pt x="21667471" y="0"/>
                    <a:pt x="21824823" y="152781"/>
                    <a:pt x="21824823" y="342392"/>
                  </a:cubicBezTo>
                  <a:lnTo>
                    <a:pt x="21799423" y="342392"/>
                  </a:lnTo>
                  <a:lnTo>
                    <a:pt x="21824823" y="342392"/>
                  </a:lnTo>
                  <a:lnTo>
                    <a:pt x="21824823" y="1610487"/>
                  </a:lnTo>
                  <a:lnTo>
                    <a:pt x="21799423" y="1610487"/>
                  </a:lnTo>
                  <a:lnTo>
                    <a:pt x="21824823" y="1610487"/>
                  </a:lnTo>
                  <a:cubicBezTo>
                    <a:pt x="21824823" y="1800225"/>
                    <a:pt x="21667471" y="1952879"/>
                    <a:pt x="21474685" y="1952879"/>
                  </a:cubicBezTo>
                  <a:lnTo>
                    <a:pt x="21474685" y="1927479"/>
                  </a:lnTo>
                  <a:lnTo>
                    <a:pt x="21474685" y="1952879"/>
                  </a:lnTo>
                  <a:lnTo>
                    <a:pt x="350139" y="1952879"/>
                  </a:lnTo>
                  <a:lnTo>
                    <a:pt x="350139" y="1927479"/>
                  </a:lnTo>
                  <a:lnTo>
                    <a:pt x="350139" y="1952879"/>
                  </a:lnTo>
                  <a:cubicBezTo>
                    <a:pt x="157353" y="1953006"/>
                    <a:pt x="0" y="1800225"/>
                    <a:pt x="0" y="1610487"/>
                  </a:cubicBezTo>
                  <a:lnTo>
                    <a:pt x="0" y="342392"/>
                  </a:lnTo>
                  <a:lnTo>
                    <a:pt x="25400" y="342392"/>
                  </a:lnTo>
                  <a:lnTo>
                    <a:pt x="0" y="342392"/>
                  </a:lnTo>
                  <a:moveTo>
                    <a:pt x="50800" y="342392"/>
                  </a:moveTo>
                  <a:lnTo>
                    <a:pt x="50800" y="1610487"/>
                  </a:lnTo>
                  <a:lnTo>
                    <a:pt x="25400" y="1610487"/>
                  </a:lnTo>
                  <a:lnTo>
                    <a:pt x="50800" y="1610487"/>
                  </a:lnTo>
                  <a:cubicBezTo>
                    <a:pt x="50800" y="1771015"/>
                    <a:pt x="184277" y="1902079"/>
                    <a:pt x="350139" y="1902079"/>
                  </a:cubicBezTo>
                  <a:lnTo>
                    <a:pt x="21474685" y="1902079"/>
                  </a:lnTo>
                  <a:cubicBezTo>
                    <a:pt x="21640547" y="1902079"/>
                    <a:pt x="21774023" y="1770888"/>
                    <a:pt x="21774023" y="1610487"/>
                  </a:cubicBezTo>
                  <a:lnTo>
                    <a:pt x="21774023" y="342392"/>
                  </a:lnTo>
                  <a:cubicBezTo>
                    <a:pt x="21774023" y="181864"/>
                    <a:pt x="21640547" y="50800"/>
                    <a:pt x="21474685" y="50800"/>
                  </a:cubicBezTo>
                  <a:lnTo>
                    <a:pt x="350139" y="50800"/>
                  </a:lnTo>
                  <a:lnTo>
                    <a:pt x="350139" y="25400"/>
                  </a:lnTo>
                  <a:lnTo>
                    <a:pt x="350139" y="50800"/>
                  </a:lnTo>
                  <a:cubicBezTo>
                    <a:pt x="184277" y="50800"/>
                    <a:pt x="50800" y="181991"/>
                    <a:pt x="50800" y="342392"/>
                  </a:cubicBezTo>
                  <a:close/>
                </a:path>
              </a:pathLst>
            </a:custGeom>
            <a:solidFill>
              <a:srgbClr val="FFFFFF"/>
            </a:solidFill>
          </p:spPr>
          <p:txBody>
            <a:bodyPr/>
            <a:lstStyle/>
            <a:p>
              <a:endParaRPr lang="en-US"/>
            </a:p>
          </p:txBody>
        </p:sp>
      </p:grpSp>
      <p:grpSp>
        <p:nvGrpSpPr>
          <p:cNvPr id="5" name="Group 5"/>
          <p:cNvGrpSpPr/>
          <p:nvPr/>
        </p:nvGrpSpPr>
        <p:grpSpPr>
          <a:xfrm>
            <a:off x="955728" y="567091"/>
            <a:ext cx="15941735" cy="1325464"/>
            <a:chOff x="0" y="0"/>
            <a:chExt cx="21255647" cy="1767285"/>
          </a:xfrm>
        </p:grpSpPr>
        <p:sp>
          <p:nvSpPr>
            <p:cNvPr id="6" name="Freeform 6"/>
            <p:cNvSpPr/>
            <p:nvPr/>
          </p:nvSpPr>
          <p:spPr>
            <a:xfrm>
              <a:off x="0" y="0"/>
              <a:ext cx="21255647" cy="1767285"/>
            </a:xfrm>
            <a:custGeom>
              <a:avLst/>
              <a:gdLst/>
              <a:ahLst/>
              <a:cxnLst/>
              <a:rect l="l" t="t" r="r" b="b"/>
              <a:pathLst>
                <a:path w="21255647" h="1767285">
                  <a:moveTo>
                    <a:pt x="0" y="0"/>
                  </a:moveTo>
                  <a:lnTo>
                    <a:pt x="21255647" y="0"/>
                  </a:lnTo>
                  <a:lnTo>
                    <a:pt x="21255647" y="1767285"/>
                  </a:lnTo>
                  <a:lnTo>
                    <a:pt x="0" y="1767285"/>
                  </a:lnTo>
                  <a:close/>
                </a:path>
              </a:pathLst>
            </a:custGeom>
            <a:solidFill>
              <a:srgbClr val="55A4DA">
                <a:alpha val="0"/>
              </a:srgbClr>
            </a:solidFill>
          </p:spPr>
          <p:txBody>
            <a:bodyPr/>
            <a:lstStyle/>
            <a:p>
              <a:endParaRPr lang="en-US"/>
            </a:p>
          </p:txBody>
        </p:sp>
        <p:sp>
          <p:nvSpPr>
            <p:cNvPr id="7" name="TextBox 7"/>
            <p:cNvSpPr txBox="1"/>
            <p:nvPr/>
          </p:nvSpPr>
          <p:spPr>
            <a:xfrm>
              <a:off x="0" y="47625"/>
              <a:ext cx="21255647" cy="1719660"/>
            </a:xfrm>
            <a:prstGeom prst="rect">
              <a:avLst/>
            </a:prstGeom>
          </p:spPr>
          <p:txBody>
            <a:bodyPr lIns="0" tIns="0" rIns="0" bIns="0" rtlCol="0" anchor="ctr"/>
            <a:lstStyle/>
            <a:p>
              <a:pPr algn="ctr">
                <a:lnSpc>
                  <a:spcPts val="4539"/>
                </a:lnSpc>
              </a:pPr>
              <a:r>
                <a:rPr lang="en-US" sz="4203" b="1">
                  <a:solidFill>
                    <a:srgbClr val="FFFFFF"/>
                  </a:solidFill>
                  <a:latin typeface="Open Sans Bold"/>
                  <a:ea typeface="Open Sans Bold"/>
                  <a:cs typeface="Open Sans Bold"/>
                  <a:sym typeface="Open Sans Bold"/>
                </a:rPr>
                <a:t>Common Uses for AI Coverage</a:t>
              </a:r>
            </a:p>
          </p:txBody>
        </p:sp>
      </p:grpSp>
      <p:sp>
        <p:nvSpPr>
          <p:cNvPr id="8" name="TextBox 8"/>
          <p:cNvSpPr txBox="1"/>
          <p:nvPr/>
        </p:nvSpPr>
        <p:spPr>
          <a:xfrm>
            <a:off x="1003353" y="2014086"/>
            <a:ext cx="15828772" cy="6514604"/>
          </a:xfrm>
          <a:prstGeom prst="rect">
            <a:avLst/>
          </a:prstGeom>
        </p:spPr>
        <p:txBody>
          <a:bodyPr lIns="0" tIns="0" rIns="0" bIns="0" rtlCol="0" anchor="t">
            <a:spAutoFit/>
          </a:bodyPr>
          <a:lstStyle/>
          <a:p>
            <a:pPr algn="l">
              <a:lnSpc>
                <a:spcPts val="3891"/>
              </a:lnSpc>
            </a:pPr>
            <a:endParaRPr dirty="0"/>
          </a:p>
          <a:p>
            <a:pPr marL="1006475" lvl="2" indent="-571500" algn="l">
              <a:lnSpc>
                <a:spcPts val="4323"/>
              </a:lnSpc>
              <a:buFont typeface="Wingdings" panose="05000000000000000000" pitchFamily="2" charset="2"/>
              <a:buChar char="§"/>
            </a:pPr>
            <a:r>
              <a:rPr lang="en-US" sz="3602" b="1" dirty="0">
                <a:solidFill>
                  <a:srgbClr val="000000"/>
                </a:solidFill>
                <a:latin typeface="Open Sans Bold"/>
                <a:ea typeface="Open Sans Bold"/>
                <a:cs typeface="Open Sans Bold"/>
                <a:sym typeface="Open Sans Bold"/>
              </a:rPr>
              <a:t>Often used in coordination with indemnity agreement </a:t>
            </a:r>
            <a:r>
              <a:rPr lang="en-US" sz="3602" dirty="0">
                <a:solidFill>
                  <a:srgbClr val="000000"/>
                </a:solidFill>
                <a:latin typeface="Open Sans"/>
                <a:ea typeface="Open Sans"/>
                <a:cs typeface="Open Sans"/>
                <a:sym typeface="Open Sans"/>
              </a:rPr>
              <a:t>between named insured (indemnitor) &amp; AI (indemnitee) </a:t>
            </a:r>
          </a:p>
          <a:p>
            <a:pPr marL="1006475" lvl="2" indent="-571500" algn="l">
              <a:lnSpc>
                <a:spcPts val="4323"/>
              </a:lnSpc>
              <a:buFont typeface="Wingdings" panose="05000000000000000000" pitchFamily="2" charset="2"/>
              <a:buChar char="§"/>
            </a:pPr>
            <a:r>
              <a:rPr lang="en-US" sz="3602" b="1" dirty="0">
                <a:solidFill>
                  <a:srgbClr val="000000"/>
                </a:solidFill>
                <a:latin typeface="Open Sans Bold"/>
                <a:ea typeface="Open Sans Bold"/>
                <a:cs typeface="Open Sans Bold"/>
                <a:sym typeface="Open Sans Bold"/>
              </a:rPr>
              <a:t>Transfers contractual risk</a:t>
            </a:r>
          </a:p>
          <a:p>
            <a:pPr marL="1319212" lvl="3" indent="-571500" algn="l">
              <a:lnSpc>
                <a:spcPts val="4323"/>
              </a:lnSpc>
              <a:buFont typeface="Courier New" panose="02070309020205020404" pitchFamily="49" charset="0"/>
              <a:buChar char="o"/>
            </a:pPr>
            <a:r>
              <a:rPr lang="en-US" sz="3602" dirty="0">
                <a:solidFill>
                  <a:srgbClr val="000000"/>
                </a:solidFill>
                <a:latin typeface="Open Sans"/>
                <a:ea typeface="Open Sans"/>
                <a:cs typeface="Open Sans"/>
                <a:sym typeface="Open Sans"/>
              </a:rPr>
              <a:t>Contracts require add upstream parties as AI on downstream parties’ policies.</a:t>
            </a:r>
          </a:p>
          <a:p>
            <a:pPr marL="1642592" lvl="4" indent="-571500" algn="l">
              <a:lnSpc>
                <a:spcPts val="4323"/>
              </a:lnSpc>
              <a:buFont typeface="Wingdings" panose="05000000000000000000" pitchFamily="2" charset="2"/>
              <a:buChar char="§"/>
            </a:pPr>
            <a:r>
              <a:rPr lang="en-US" sz="3602" dirty="0">
                <a:solidFill>
                  <a:srgbClr val="000000"/>
                </a:solidFill>
                <a:latin typeface="Open Sans"/>
                <a:ea typeface="Open Sans"/>
                <a:cs typeface="Open Sans"/>
                <a:sym typeface="Open Sans"/>
              </a:rPr>
              <a:t>E.g., general contractor added as AI on Contractor’s policies</a:t>
            </a:r>
          </a:p>
          <a:p>
            <a:pPr marL="1006475" lvl="2" indent="-571500" algn="l">
              <a:lnSpc>
                <a:spcPts val="4323"/>
              </a:lnSpc>
              <a:buFont typeface="Wingdings" panose="05000000000000000000" pitchFamily="2" charset="2"/>
              <a:buChar char="§"/>
              <a:tabLst>
                <a:tab pos="1025525" algn="l"/>
              </a:tabLst>
            </a:pPr>
            <a:r>
              <a:rPr lang="en-US" sz="3602" b="1" dirty="0">
                <a:solidFill>
                  <a:srgbClr val="000000"/>
                </a:solidFill>
                <a:latin typeface="Open Sans Bold"/>
                <a:ea typeface="Open Sans Bold"/>
                <a:cs typeface="Open Sans Bold"/>
                <a:sym typeface="Open Sans Bold"/>
              </a:rPr>
              <a:t>Helps support indemnity obligations</a:t>
            </a:r>
          </a:p>
          <a:p>
            <a:pPr marL="1319213" lvl="3" indent="-571500" algn="l">
              <a:lnSpc>
                <a:spcPts val="4323"/>
              </a:lnSpc>
              <a:buFont typeface="Courier New" panose="02070309020205020404" pitchFamily="49" charset="0"/>
              <a:buChar char="o"/>
            </a:pPr>
            <a:r>
              <a:rPr lang="en-US" sz="3602" dirty="0">
                <a:solidFill>
                  <a:srgbClr val="000000"/>
                </a:solidFill>
                <a:latin typeface="Open Sans"/>
                <a:ea typeface="Open Sans"/>
                <a:cs typeface="Open Sans"/>
                <a:sym typeface="Open Sans"/>
              </a:rPr>
              <a:t>“Belt &amp; Suspenders”</a:t>
            </a:r>
          </a:p>
          <a:p>
            <a:pPr marL="1642592" lvl="4" indent="-571500" algn="l">
              <a:lnSpc>
                <a:spcPts val="4323"/>
              </a:lnSpc>
              <a:buFont typeface="Wingdings" panose="05000000000000000000" pitchFamily="2" charset="2"/>
              <a:buChar char="§"/>
            </a:pPr>
            <a:r>
              <a:rPr lang="en-US" sz="3602" dirty="0">
                <a:solidFill>
                  <a:srgbClr val="000000"/>
                </a:solidFill>
                <a:latin typeface="Open Sans"/>
                <a:ea typeface="Open Sans"/>
                <a:cs typeface="Open Sans"/>
                <a:sym typeface="Open Sans"/>
              </a:rPr>
              <a:t>Backup option if indemnity is unenforceable</a:t>
            </a:r>
          </a:p>
          <a:p>
            <a:pPr marL="1642592" lvl="4" indent="-571500" algn="l">
              <a:lnSpc>
                <a:spcPts val="4323"/>
              </a:lnSpc>
              <a:buFont typeface="Wingdings" panose="05000000000000000000" pitchFamily="2" charset="2"/>
              <a:buChar char="§"/>
            </a:pPr>
            <a:r>
              <a:rPr lang="en-US" sz="3602" dirty="0">
                <a:solidFill>
                  <a:srgbClr val="000000"/>
                </a:solidFill>
                <a:latin typeface="Open Sans"/>
                <a:ea typeface="Open Sans"/>
                <a:cs typeface="Open Sans"/>
                <a:sym typeface="Open Sans"/>
              </a:rPr>
              <a:t>Another source of money if indemnitor does not (or cannot) pay</a:t>
            </a:r>
          </a:p>
          <a:p>
            <a:pPr marL="1338865" lvl="4" indent="-267773" algn="l">
              <a:lnSpc>
                <a:spcPts val="3891"/>
              </a:lnSpc>
            </a:pPr>
            <a:endParaRPr lang="en-US" sz="3602" dirty="0">
              <a:solidFill>
                <a:srgbClr val="000000"/>
              </a:solidFill>
              <a:latin typeface="Open Sans"/>
              <a:ea typeface="Open Sans"/>
              <a:cs typeface="Open Sans"/>
              <a:sym typeface="Open Sans"/>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99BDD"/>
        </a:solidFill>
        <a:effectLst/>
      </p:bgPr>
    </p:bg>
    <p:spTree>
      <p:nvGrpSpPr>
        <p:cNvPr id="1" name=""/>
        <p:cNvGrpSpPr/>
        <p:nvPr/>
      </p:nvGrpSpPr>
      <p:grpSpPr>
        <a:xfrm>
          <a:off x="0" y="0"/>
          <a:ext cx="0" cy="0"/>
          <a:chOff x="0" y="0"/>
          <a:chExt cx="0" cy="0"/>
        </a:xfrm>
      </p:grpSpPr>
      <p:sp>
        <p:nvSpPr>
          <p:cNvPr id="2" name="Freeform 2"/>
          <p:cNvSpPr/>
          <p:nvPr/>
        </p:nvSpPr>
        <p:spPr>
          <a:xfrm>
            <a:off x="71917" y="-77855"/>
            <a:ext cx="18144166" cy="10364855"/>
          </a:xfrm>
          <a:custGeom>
            <a:avLst/>
            <a:gdLst/>
            <a:ahLst/>
            <a:cxnLst/>
            <a:rect l="l" t="t" r="r" b="b"/>
            <a:pathLst>
              <a:path w="18144166" h="10364855">
                <a:moveTo>
                  <a:pt x="0" y="0"/>
                </a:moveTo>
                <a:lnTo>
                  <a:pt x="18144166" y="0"/>
                </a:lnTo>
                <a:lnTo>
                  <a:pt x="18144166" y="10364855"/>
                </a:lnTo>
                <a:lnTo>
                  <a:pt x="0" y="10364855"/>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725" y="264370"/>
            <a:ext cx="18292958" cy="2470809"/>
            <a:chOff x="0" y="0"/>
            <a:chExt cx="24390611" cy="3294412"/>
          </a:xfrm>
        </p:grpSpPr>
        <p:grpSp>
          <p:nvGrpSpPr>
            <p:cNvPr id="4" name="Group 4"/>
            <p:cNvGrpSpPr/>
            <p:nvPr/>
          </p:nvGrpSpPr>
          <p:grpSpPr>
            <a:xfrm>
              <a:off x="0" y="0"/>
              <a:ext cx="24390611" cy="3294412"/>
              <a:chOff x="0" y="0"/>
              <a:chExt cx="24390611" cy="3294412"/>
            </a:xfrm>
          </p:grpSpPr>
          <p:sp>
            <p:nvSpPr>
              <p:cNvPr id="5" name="Freeform 5"/>
              <p:cNvSpPr/>
              <p:nvPr/>
            </p:nvSpPr>
            <p:spPr>
              <a:xfrm>
                <a:off x="0" y="0"/>
                <a:ext cx="24390604" cy="3294380"/>
              </a:xfrm>
              <a:custGeom>
                <a:avLst/>
                <a:gdLst/>
                <a:ahLst/>
                <a:cxnLst/>
                <a:rect l="l" t="t" r="r" b="b"/>
                <a:pathLst>
                  <a:path w="24390604" h="3294380">
                    <a:moveTo>
                      <a:pt x="0" y="0"/>
                    </a:moveTo>
                    <a:lnTo>
                      <a:pt x="24390604" y="0"/>
                    </a:lnTo>
                    <a:lnTo>
                      <a:pt x="24390604" y="3294380"/>
                    </a:lnTo>
                    <a:lnTo>
                      <a:pt x="0" y="3294380"/>
                    </a:lnTo>
                    <a:close/>
                  </a:path>
                </a:pathLst>
              </a:custGeom>
              <a:solidFill>
                <a:srgbClr val="FFFFFF"/>
              </a:solidFill>
            </p:spPr>
            <p:txBody>
              <a:bodyPr/>
              <a:lstStyle/>
              <a:p>
                <a:endParaRPr lang="en-US"/>
              </a:p>
            </p:txBody>
          </p:sp>
        </p:grpSp>
        <p:grpSp>
          <p:nvGrpSpPr>
            <p:cNvPr id="6" name="Group 6"/>
            <p:cNvGrpSpPr/>
            <p:nvPr/>
          </p:nvGrpSpPr>
          <p:grpSpPr>
            <a:xfrm>
              <a:off x="2406126" y="216303"/>
              <a:ext cx="19578360" cy="3019879"/>
              <a:chOff x="0" y="0"/>
              <a:chExt cx="19578360" cy="3019879"/>
            </a:xfrm>
          </p:grpSpPr>
          <p:sp>
            <p:nvSpPr>
              <p:cNvPr id="7" name="Freeform 7"/>
              <p:cNvSpPr/>
              <p:nvPr/>
            </p:nvSpPr>
            <p:spPr>
              <a:xfrm>
                <a:off x="0" y="0"/>
                <a:ext cx="19578360" cy="3019879"/>
              </a:xfrm>
              <a:custGeom>
                <a:avLst/>
                <a:gdLst/>
                <a:ahLst/>
                <a:cxnLst/>
                <a:rect l="l" t="t" r="r" b="b"/>
                <a:pathLst>
                  <a:path w="19578360" h="3019879">
                    <a:moveTo>
                      <a:pt x="0" y="0"/>
                    </a:moveTo>
                    <a:lnTo>
                      <a:pt x="19578360" y="0"/>
                    </a:lnTo>
                    <a:lnTo>
                      <a:pt x="19578360" y="3019879"/>
                    </a:lnTo>
                    <a:lnTo>
                      <a:pt x="0" y="3019879"/>
                    </a:lnTo>
                    <a:close/>
                  </a:path>
                </a:pathLst>
              </a:custGeom>
              <a:solidFill>
                <a:srgbClr val="000000">
                  <a:alpha val="0"/>
                </a:srgbClr>
              </a:solidFill>
            </p:spPr>
            <p:txBody>
              <a:bodyPr/>
              <a:lstStyle/>
              <a:p>
                <a:endParaRPr lang="en-US"/>
              </a:p>
            </p:txBody>
          </p:sp>
          <p:sp>
            <p:nvSpPr>
              <p:cNvPr id="8" name="TextBox 8"/>
              <p:cNvSpPr txBox="1"/>
              <p:nvPr/>
            </p:nvSpPr>
            <p:spPr>
              <a:xfrm>
                <a:off x="0" y="104775"/>
                <a:ext cx="19578360" cy="2915104"/>
              </a:xfrm>
              <a:prstGeom prst="rect">
                <a:avLst/>
              </a:prstGeom>
            </p:spPr>
            <p:txBody>
              <a:bodyPr lIns="0" tIns="0" rIns="0" bIns="0" rtlCol="0" anchor="ctr"/>
              <a:lstStyle/>
              <a:p>
                <a:pPr algn="ctr">
                  <a:lnSpc>
                    <a:spcPts val="6123"/>
                  </a:lnSpc>
                </a:pPr>
                <a:r>
                  <a:rPr lang="en-US" sz="6003" b="1">
                    <a:solidFill>
                      <a:srgbClr val="099BDD"/>
                    </a:solidFill>
                    <a:latin typeface="Open Sans Bold"/>
                    <a:ea typeface="Open Sans Bold"/>
                    <a:cs typeface="Open Sans Bold"/>
                    <a:sym typeface="Open Sans Bold"/>
                  </a:rPr>
                  <a:t>OBJECTIVE #3</a:t>
                </a:r>
              </a:p>
            </p:txBody>
          </p:sp>
        </p:grpSp>
      </p:grpSp>
      <p:sp>
        <p:nvSpPr>
          <p:cNvPr id="9" name="TextBox 9"/>
          <p:cNvSpPr txBox="1"/>
          <p:nvPr/>
        </p:nvSpPr>
        <p:spPr>
          <a:xfrm>
            <a:off x="1269173" y="3475572"/>
            <a:ext cx="9054714" cy="2969841"/>
          </a:xfrm>
          <a:prstGeom prst="rect">
            <a:avLst/>
          </a:prstGeom>
        </p:spPr>
        <p:txBody>
          <a:bodyPr lIns="0" tIns="0" rIns="0" bIns="0" rtlCol="0" anchor="t">
            <a:spAutoFit/>
          </a:bodyPr>
          <a:lstStyle/>
          <a:p>
            <a:pPr algn="l">
              <a:lnSpc>
                <a:spcPts val="6340"/>
              </a:lnSpc>
            </a:pPr>
            <a:r>
              <a:rPr lang="en-US" sz="4803" b="1" spc="-6" dirty="0">
                <a:solidFill>
                  <a:srgbClr val="2C2C2C"/>
                </a:solidFill>
                <a:latin typeface="Open Sans Bold"/>
                <a:ea typeface="Open Sans Bold"/>
                <a:cs typeface="Open Sans Bold"/>
                <a:sym typeface="Open Sans Bold"/>
              </a:rPr>
              <a:t>3. Indemnity vs. Additional 	Insured</a:t>
            </a:r>
          </a:p>
          <a:p>
            <a:pPr marL="1263650" lvl="2" indent="-571500" algn="l">
              <a:lnSpc>
                <a:spcPts val="5548"/>
              </a:lnSpc>
              <a:buFont typeface="Wingdings" panose="05000000000000000000" pitchFamily="2" charset="2"/>
              <a:buChar char="§"/>
            </a:pPr>
            <a:r>
              <a:rPr lang="en-US" sz="4203" spc="-5" dirty="0">
                <a:solidFill>
                  <a:srgbClr val="2C2C2C"/>
                </a:solidFill>
                <a:latin typeface="Open Sans"/>
                <a:ea typeface="Open Sans"/>
                <a:cs typeface="Open Sans"/>
                <a:sym typeface="Open Sans"/>
              </a:rPr>
              <a:t>Scope Comparison</a:t>
            </a:r>
          </a:p>
          <a:p>
            <a:pPr marL="1263650" lvl="2" indent="-571500" algn="l">
              <a:lnSpc>
                <a:spcPts val="5548"/>
              </a:lnSpc>
              <a:buFont typeface="Wingdings" panose="05000000000000000000" pitchFamily="2" charset="2"/>
              <a:buChar char="§"/>
            </a:pPr>
            <a:r>
              <a:rPr lang="en-US" sz="4203" spc="-5" dirty="0">
                <a:solidFill>
                  <a:srgbClr val="2C2C2C"/>
                </a:solidFill>
                <a:latin typeface="Open Sans"/>
                <a:ea typeface="Open Sans"/>
                <a:cs typeface="Open Sans"/>
                <a:sym typeface="Open Sans"/>
              </a:rPr>
              <a:t>Sample Wording to Watch</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5" y="264370"/>
            <a:ext cx="18292958" cy="2470809"/>
            <a:chOff x="0" y="0"/>
            <a:chExt cx="24390611" cy="3294412"/>
          </a:xfrm>
        </p:grpSpPr>
        <p:sp>
          <p:nvSpPr>
            <p:cNvPr id="3" name="Freeform 3"/>
            <p:cNvSpPr/>
            <p:nvPr/>
          </p:nvSpPr>
          <p:spPr>
            <a:xfrm>
              <a:off x="0" y="0"/>
              <a:ext cx="24390604" cy="3294380"/>
            </a:xfrm>
            <a:custGeom>
              <a:avLst/>
              <a:gdLst/>
              <a:ahLst/>
              <a:cxnLst/>
              <a:rect l="l" t="t" r="r" b="b"/>
              <a:pathLst>
                <a:path w="24390604" h="3294380">
                  <a:moveTo>
                    <a:pt x="0" y="0"/>
                  </a:moveTo>
                  <a:lnTo>
                    <a:pt x="24390604" y="0"/>
                  </a:lnTo>
                  <a:lnTo>
                    <a:pt x="24390604" y="3294380"/>
                  </a:lnTo>
                  <a:lnTo>
                    <a:pt x="0" y="3294380"/>
                  </a:lnTo>
                  <a:close/>
                </a:path>
              </a:pathLst>
            </a:custGeom>
            <a:solidFill>
              <a:srgbClr val="FFFFFF"/>
            </a:solidFill>
          </p:spPr>
          <p:txBody>
            <a:bodyPr/>
            <a:lstStyle/>
            <a:p>
              <a:endParaRPr lang="en-US"/>
            </a:p>
          </p:txBody>
        </p:sp>
      </p:grpSp>
      <p:grpSp>
        <p:nvGrpSpPr>
          <p:cNvPr id="4" name="Group 4"/>
          <p:cNvGrpSpPr/>
          <p:nvPr/>
        </p:nvGrpSpPr>
        <p:grpSpPr>
          <a:xfrm>
            <a:off x="4574" y="3090933"/>
            <a:ext cx="18292958" cy="2745345"/>
            <a:chOff x="0" y="0"/>
            <a:chExt cx="24390611" cy="3660460"/>
          </a:xfrm>
        </p:grpSpPr>
        <p:sp>
          <p:nvSpPr>
            <p:cNvPr id="5" name="Freeform 5"/>
            <p:cNvSpPr/>
            <p:nvPr/>
          </p:nvSpPr>
          <p:spPr>
            <a:xfrm>
              <a:off x="0" y="0"/>
              <a:ext cx="24390604" cy="3660521"/>
            </a:xfrm>
            <a:custGeom>
              <a:avLst/>
              <a:gdLst/>
              <a:ahLst/>
              <a:cxnLst/>
              <a:rect l="l" t="t" r="r" b="b"/>
              <a:pathLst>
                <a:path w="24390604" h="3660521">
                  <a:moveTo>
                    <a:pt x="0" y="0"/>
                  </a:moveTo>
                  <a:lnTo>
                    <a:pt x="24390604" y="0"/>
                  </a:lnTo>
                  <a:lnTo>
                    <a:pt x="24390604" y="3660521"/>
                  </a:lnTo>
                  <a:lnTo>
                    <a:pt x="0" y="3660521"/>
                  </a:lnTo>
                  <a:close/>
                </a:path>
              </a:pathLst>
            </a:custGeom>
            <a:solidFill>
              <a:srgbClr val="2C2C2C"/>
            </a:solidFill>
          </p:spPr>
          <p:txBody>
            <a:bodyPr/>
            <a:lstStyle/>
            <a:p>
              <a:endParaRPr lang="en-US"/>
            </a:p>
          </p:txBody>
        </p:sp>
      </p:grpSp>
      <p:grpSp>
        <p:nvGrpSpPr>
          <p:cNvPr id="6" name="Group 6"/>
          <p:cNvGrpSpPr/>
          <p:nvPr/>
        </p:nvGrpSpPr>
        <p:grpSpPr>
          <a:xfrm>
            <a:off x="0" y="0"/>
            <a:ext cx="18297532" cy="10295043"/>
            <a:chOff x="0" y="0"/>
            <a:chExt cx="24396710" cy="13726724"/>
          </a:xfrm>
        </p:grpSpPr>
        <p:sp>
          <p:nvSpPr>
            <p:cNvPr id="7" name="Freeform 7"/>
            <p:cNvSpPr/>
            <p:nvPr/>
          </p:nvSpPr>
          <p:spPr>
            <a:xfrm>
              <a:off x="0" y="0"/>
              <a:ext cx="24396700" cy="13726668"/>
            </a:xfrm>
            <a:custGeom>
              <a:avLst/>
              <a:gdLst/>
              <a:ahLst/>
              <a:cxnLst/>
              <a:rect l="l" t="t" r="r" b="b"/>
              <a:pathLst>
                <a:path w="24396700" h="13726668">
                  <a:moveTo>
                    <a:pt x="0" y="0"/>
                  </a:moveTo>
                  <a:lnTo>
                    <a:pt x="24396700" y="0"/>
                  </a:lnTo>
                  <a:lnTo>
                    <a:pt x="24396700" y="13726668"/>
                  </a:lnTo>
                  <a:lnTo>
                    <a:pt x="0" y="13726668"/>
                  </a:lnTo>
                  <a:close/>
                </a:path>
              </a:pathLst>
            </a:custGeom>
            <a:solidFill>
              <a:srgbClr val="FFFFFF"/>
            </a:solidFill>
          </p:spPr>
          <p:txBody>
            <a:bodyPr/>
            <a:lstStyle/>
            <a:p>
              <a:endParaRPr lang="en-US"/>
            </a:p>
          </p:txBody>
        </p:sp>
      </p:grpSp>
      <p:grpSp>
        <p:nvGrpSpPr>
          <p:cNvPr id="8" name="Group 8"/>
          <p:cNvGrpSpPr/>
          <p:nvPr/>
        </p:nvGrpSpPr>
        <p:grpSpPr>
          <a:xfrm>
            <a:off x="965698" y="8431468"/>
            <a:ext cx="16366124" cy="994785"/>
            <a:chOff x="0" y="0"/>
            <a:chExt cx="21821498" cy="1326380"/>
          </a:xfrm>
        </p:grpSpPr>
        <p:sp>
          <p:nvSpPr>
            <p:cNvPr id="9" name="Freeform 9"/>
            <p:cNvSpPr/>
            <p:nvPr/>
          </p:nvSpPr>
          <p:spPr>
            <a:xfrm>
              <a:off x="0" y="0"/>
              <a:ext cx="21821497" cy="1326380"/>
            </a:xfrm>
            <a:custGeom>
              <a:avLst/>
              <a:gdLst/>
              <a:ahLst/>
              <a:cxnLst/>
              <a:rect l="l" t="t" r="r" b="b"/>
              <a:pathLst>
                <a:path w="21821497" h="1326380">
                  <a:moveTo>
                    <a:pt x="0" y="0"/>
                  </a:moveTo>
                  <a:lnTo>
                    <a:pt x="21821497" y="0"/>
                  </a:lnTo>
                  <a:lnTo>
                    <a:pt x="21821497" y="1326380"/>
                  </a:lnTo>
                  <a:lnTo>
                    <a:pt x="0" y="1326380"/>
                  </a:lnTo>
                  <a:close/>
                </a:path>
              </a:pathLst>
            </a:custGeom>
            <a:solidFill>
              <a:srgbClr val="000000">
                <a:alpha val="0"/>
              </a:srgbClr>
            </a:solidFill>
          </p:spPr>
          <p:txBody>
            <a:bodyPr/>
            <a:lstStyle/>
            <a:p>
              <a:endParaRPr lang="en-US"/>
            </a:p>
          </p:txBody>
        </p:sp>
        <p:sp>
          <p:nvSpPr>
            <p:cNvPr id="10" name="TextBox 10"/>
            <p:cNvSpPr txBox="1"/>
            <p:nvPr/>
          </p:nvSpPr>
          <p:spPr>
            <a:xfrm>
              <a:off x="0" y="95250"/>
              <a:ext cx="21821498" cy="1231130"/>
            </a:xfrm>
            <a:prstGeom prst="rect">
              <a:avLst/>
            </a:prstGeom>
          </p:spPr>
          <p:txBody>
            <a:bodyPr lIns="0" tIns="0" rIns="0" bIns="0" rtlCol="0" anchor="b"/>
            <a:lstStyle/>
            <a:p>
              <a:pPr algn="ctr">
                <a:lnSpc>
                  <a:spcPts val="4035"/>
                </a:lnSpc>
              </a:pPr>
              <a:r>
                <a:rPr lang="en-US" sz="4203" b="1" spc="219">
                  <a:solidFill>
                    <a:srgbClr val="099BDD"/>
                  </a:solidFill>
                  <a:latin typeface="Open Sans Bold"/>
                  <a:ea typeface="Open Sans Bold"/>
                  <a:cs typeface="Open Sans Bold"/>
                  <a:sym typeface="Open Sans Bold"/>
                </a:rPr>
                <a:t>Indemnity vs. Additional Insured</a:t>
              </a:r>
            </a:p>
          </p:txBody>
        </p:sp>
      </p:grpSp>
      <p:grpSp>
        <p:nvGrpSpPr>
          <p:cNvPr id="11" name="Group 11"/>
          <p:cNvGrpSpPr/>
          <p:nvPr/>
        </p:nvGrpSpPr>
        <p:grpSpPr>
          <a:xfrm>
            <a:off x="0" y="0"/>
            <a:ext cx="18297532" cy="260086"/>
            <a:chOff x="0" y="0"/>
            <a:chExt cx="24396710" cy="346781"/>
          </a:xfrm>
        </p:grpSpPr>
        <p:sp>
          <p:nvSpPr>
            <p:cNvPr id="12" name="Freeform 12"/>
            <p:cNvSpPr/>
            <p:nvPr/>
          </p:nvSpPr>
          <p:spPr>
            <a:xfrm>
              <a:off x="0" y="0"/>
              <a:ext cx="24396700" cy="346837"/>
            </a:xfrm>
            <a:custGeom>
              <a:avLst/>
              <a:gdLst/>
              <a:ahLst/>
              <a:cxnLst/>
              <a:rect l="l" t="t" r="r" b="b"/>
              <a:pathLst>
                <a:path w="24396700" h="346837">
                  <a:moveTo>
                    <a:pt x="0" y="0"/>
                  </a:moveTo>
                  <a:lnTo>
                    <a:pt x="24396700" y="0"/>
                  </a:lnTo>
                  <a:lnTo>
                    <a:pt x="24396700" y="346837"/>
                  </a:lnTo>
                  <a:lnTo>
                    <a:pt x="0" y="346837"/>
                  </a:lnTo>
                  <a:close/>
                </a:path>
              </a:pathLst>
            </a:custGeom>
            <a:solidFill>
              <a:srgbClr val="55A4DA"/>
            </a:solidFill>
          </p:spPr>
          <p:txBody>
            <a:bodyPr/>
            <a:lstStyle/>
            <a:p>
              <a:endParaRPr lang="en-US"/>
            </a:p>
          </p:txBody>
        </p:sp>
      </p:grpSp>
      <p:grpSp>
        <p:nvGrpSpPr>
          <p:cNvPr id="13" name="Group 13"/>
          <p:cNvGrpSpPr/>
          <p:nvPr/>
        </p:nvGrpSpPr>
        <p:grpSpPr>
          <a:xfrm>
            <a:off x="0" y="9567528"/>
            <a:ext cx="18297532" cy="727516"/>
            <a:chOff x="0" y="0"/>
            <a:chExt cx="24396710" cy="970022"/>
          </a:xfrm>
        </p:grpSpPr>
        <p:sp>
          <p:nvSpPr>
            <p:cNvPr id="14" name="Freeform 14"/>
            <p:cNvSpPr/>
            <p:nvPr/>
          </p:nvSpPr>
          <p:spPr>
            <a:xfrm>
              <a:off x="0" y="0"/>
              <a:ext cx="24396700" cy="970026"/>
            </a:xfrm>
            <a:custGeom>
              <a:avLst/>
              <a:gdLst/>
              <a:ahLst/>
              <a:cxnLst/>
              <a:rect l="l" t="t" r="r" b="b"/>
              <a:pathLst>
                <a:path w="24396700" h="970026">
                  <a:moveTo>
                    <a:pt x="0" y="0"/>
                  </a:moveTo>
                  <a:lnTo>
                    <a:pt x="24396700" y="0"/>
                  </a:lnTo>
                  <a:lnTo>
                    <a:pt x="24396700" y="970026"/>
                  </a:lnTo>
                  <a:lnTo>
                    <a:pt x="0" y="970026"/>
                  </a:lnTo>
                  <a:close/>
                </a:path>
              </a:pathLst>
            </a:custGeom>
            <a:solidFill>
              <a:srgbClr val="55A4DA"/>
            </a:solidFill>
          </p:spPr>
          <p:txBody>
            <a:bodyPr/>
            <a:lstStyle/>
            <a:p>
              <a:endParaRPr lang="en-US"/>
            </a:p>
          </p:txBody>
        </p:sp>
      </p:grpSp>
      <p:grpSp>
        <p:nvGrpSpPr>
          <p:cNvPr id="15" name="Group 15"/>
          <p:cNvGrpSpPr>
            <a:grpSpLocks noChangeAspect="1"/>
          </p:cNvGrpSpPr>
          <p:nvPr/>
        </p:nvGrpSpPr>
        <p:grpSpPr>
          <a:xfrm>
            <a:off x="863227" y="637012"/>
            <a:ext cx="16027232" cy="7921991"/>
            <a:chOff x="0" y="0"/>
            <a:chExt cx="21369643" cy="10562654"/>
          </a:xfrm>
        </p:grpSpPr>
        <p:sp>
          <p:nvSpPr>
            <p:cNvPr id="16" name="Freeform 16"/>
            <p:cNvSpPr/>
            <p:nvPr/>
          </p:nvSpPr>
          <p:spPr>
            <a:xfrm>
              <a:off x="0" y="0"/>
              <a:ext cx="21369655" cy="10562717"/>
            </a:xfrm>
            <a:custGeom>
              <a:avLst/>
              <a:gdLst/>
              <a:ahLst/>
              <a:cxnLst/>
              <a:rect l="l" t="t" r="r" b="b"/>
              <a:pathLst>
                <a:path w="21369655" h="10562717">
                  <a:moveTo>
                    <a:pt x="0" y="0"/>
                  </a:moveTo>
                  <a:lnTo>
                    <a:pt x="21369655" y="0"/>
                  </a:lnTo>
                  <a:lnTo>
                    <a:pt x="21369655" y="10562717"/>
                  </a:lnTo>
                  <a:lnTo>
                    <a:pt x="0" y="10562717"/>
                  </a:lnTo>
                  <a:lnTo>
                    <a:pt x="0" y="0"/>
                  </a:lnTo>
                  <a:close/>
                </a:path>
              </a:pathLst>
            </a:custGeom>
            <a:blipFill>
              <a:blip r:embed="rId2"/>
              <a:stretch>
                <a:fillRect/>
              </a:stretch>
            </a:blipFill>
          </p:spPr>
          <p:txBody>
            <a:bodyPr/>
            <a:lstStyle/>
            <a:p>
              <a:endParaRPr lang="en-US"/>
            </a:p>
          </p:txBody>
        </p:sp>
      </p:gr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A98E1"/>
        </a:solidFill>
        <a:effectLst/>
      </p:bgPr>
    </p:bg>
    <p:spTree>
      <p:nvGrpSpPr>
        <p:cNvPr id="1" name=""/>
        <p:cNvGrpSpPr/>
        <p:nvPr/>
      </p:nvGrpSpPr>
      <p:grpSpPr>
        <a:xfrm>
          <a:off x="0" y="0"/>
          <a:ext cx="0" cy="0"/>
          <a:chOff x="0" y="0"/>
          <a:chExt cx="0" cy="0"/>
        </a:xfrm>
      </p:grpSpPr>
      <p:grpSp>
        <p:nvGrpSpPr>
          <p:cNvPr id="2" name="Group 2"/>
          <p:cNvGrpSpPr/>
          <p:nvPr/>
        </p:nvGrpSpPr>
        <p:grpSpPr>
          <a:xfrm>
            <a:off x="725" y="264370"/>
            <a:ext cx="18292958" cy="2470809"/>
            <a:chOff x="0" y="0"/>
            <a:chExt cx="24390611" cy="3294412"/>
          </a:xfrm>
        </p:grpSpPr>
        <p:sp>
          <p:nvSpPr>
            <p:cNvPr id="3" name="Freeform 3"/>
            <p:cNvSpPr/>
            <p:nvPr/>
          </p:nvSpPr>
          <p:spPr>
            <a:xfrm>
              <a:off x="0" y="0"/>
              <a:ext cx="24390604" cy="3294380"/>
            </a:xfrm>
            <a:custGeom>
              <a:avLst/>
              <a:gdLst/>
              <a:ahLst/>
              <a:cxnLst/>
              <a:rect l="l" t="t" r="r" b="b"/>
              <a:pathLst>
                <a:path w="24390604" h="3294380">
                  <a:moveTo>
                    <a:pt x="0" y="0"/>
                  </a:moveTo>
                  <a:lnTo>
                    <a:pt x="24390604" y="0"/>
                  </a:lnTo>
                  <a:lnTo>
                    <a:pt x="24390604" y="3294380"/>
                  </a:lnTo>
                  <a:lnTo>
                    <a:pt x="0" y="3294380"/>
                  </a:lnTo>
                  <a:close/>
                </a:path>
              </a:pathLst>
            </a:custGeom>
            <a:solidFill>
              <a:srgbClr val="FFFFFF"/>
            </a:solidFill>
          </p:spPr>
          <p:txBody>
            <a:bodyPr/>
            <a:lstStyle/>
            <a:p>
              <a:endParaRPr lang="en-US"/>
            </a:p>
          </p:txBody>
        </p:sp>
      </p:grpSp>
      <p:grpSp>
        <p:nvGrpSpPr>
          <p:cNvPr id="4" name="Group 4"/>
          <p:cNvGrpSpPr/>
          <p:nvPr/>
        </p:nvGrpSpPr>
        <p:grpSpPr>
          <a:xfrm>
            <a:off x="4574" y="3090933"/>
            <a:ext cx="18292958" cy="2745345"/>
            <a:chOff x="0" y="0"/>
            <a:chExt cx="24390611" cy="3660460"/>
          </a:xfrm>
        </p:grpSpPr>
        <p:sp>
          <p:nvSpPr>
            <p:cNvPr id="5" name="Freeform 5"/>
            <p:cNvSpPr/>
            <p:nvPr/>
          </p:nvSpPr>
          <p:spPr>
            <a:xfrm>
              <a:off x="0" y="0"/>
              <a:ext cx="24390604" cy="3660521"/>
            </a:xfrm>
            <a:custGeom>
              <a:avLst/>
              <a:gdLst/>
              <a:ahLst/>
              <a:cxnLst/>
              <a:rect l="l" t="t" r="r" b="b"/>
              <a:pathLst>
                <a:path w="24390604" h="3660521">
                  <a:moveTo>
                    <a:pt x="0" y="0"/>
                  </a:moveTo>
                  <a:lnTo>
                    <a:pt x="24390604" y="0"/>
                  </a:lnTo>
                  <a:lnTo>
                    <a:pt x="24390604" y="3660521"/>
                  </a:lnTo>
                  <a:lnTo>
                    <a:pt x="0" y="3660521"/>
                  </a:lnTo>
                  <a:close/>
                </a:path>
              </a:pathLst>
            </a:custGeom>
            <a:solidFill>
              <a:srgbClr val="2C2C2C"/>
            </a:solidFill>
          </p:spPr>
          <p:txBody>
            <a:bodyPr/>
            <a:lstStyle/>
            <a:p>
              <a:endParaRPr lang="en-US"/>
            </a:p>
          </p:txBody>
        </p:sp>
      </p:grpSp>
      <p:grpSp>
        <p:nvGrpSpPr>
          <p:cNvPr id="6" name="Group 6"/>
          <p:cNvGrpSpPr/>
          <p:nvPr/>
        </p:nvGrpSpPr>
        <p:grpSpPr>
          <a:xfrm>
            <a:off x="0" y="0"/>
            <a:ext cx="18297532" cy="10295043"/>
            <a:chOff x="0" y="0"/>
            <a:chExt cx="24396710" cy="13726724"/>
          </a:xfrm>
        </p:grpSpPr>
        <p:sp>
          <p:nvSpPr>
            <p:cNvPr id="7" name="Freeform 7"/>
            <p:cNvSpPr/>
            <p:nvPr/>
          </p:nvSpPr>
          <p:spPr>
            <a:xfrm>
              <a:off x="0" y="0"/>
              <a:ext cx="24396700" cy="13726668"/>
            </a:xfrm>
            <a:custGeom>
              <a:avLst/>
              <a:gdLst/>
              <a:ahLst/>
              <a:cxnLst/>
              <a:rect l="l" t="t" r="r" b="b"/>
              <a:pathLst>
                <a:path w="24396700" h="13726668">
                  <a:moveTo>
                    <a:pt x="0" y="0"/>
                  </a:moveTo>
                  <a:lnTo>
                    <a:pt x="24396700" y="0"/>
                  </a:lnTo>
                  <a:lnTo>
                    <a:pt x="24396700" y="13726668"/>
                  </a:lnTo>
                  <a:lnTo>
                    <a:pt x="0" y="13726668"/>
                  </a:lnTo>
                  <a:close/>
                </a:path>
              </a:pathLst>
            </a:custGeom>
            <a:solidFill>
              <a:srgbClr val="FFFFFF"/>
            </a:solidFill>
          </p:spPr>
          <p:txBody>
            <a:bodyPr/>
            <a:lstStyle/>
            <a:p>
              <a:endParaRPr lang="en-US"/>
            </a:p>
          </p:txBody>
        </p:sp>
      </p:grpSp>
      <p:grpSp>
        <p:nvGrpSpPr>
          <p:cNvPr id="8" name="Group 8"/>
          <p:cNvGrpSpPr/>
          <p:nvPr/>
        </p:nvGrpSpPr>
        <p:grpSpPr>
          <a:xfrm>
            <a:off x="965700" y="8290195"/>
            <a:ext cx="16366124" cy="994785"/>
            <a:chOff x="0" y="0"/>
            <a:chExt cx="21821498" cy="1326380"/>
          </a:xfrm>
        </p:grpSpPr>
        <p:sp>
          <p:nvSpPr>
            <p:cNvPr id="9" name="Freeform 9"/>
            <p:cNvSpPr/>
            <p:nvPr/>
          </p:nvSpPr>
          <p:spPr>
            <a:xfrm>
              <a:off x="0" y="0"/>
              <a:ext cx="21821497" cy="1326380"/>
            </a:xfrm>
            <a:custGeom>
              <a:avLst/>
              <a:gdLst/>
              <a:ahLst/>
              <a:cxnLst/>
              <a:rect l="l" t="t" r="r" b="b"/>
              <a:pathLst>
                <a:path w="21821497" h="1326380">
                  <a:moveTo>
                    <a:pt x="0" y="0"/>
                  </a:moveTo>
                  <a:lnTo>
                    <a:pt x="21821497" y="0"/>
                  </a:lnTo>
                  <a:lnTo>
                    <a:pt x="21821497" y="1326380"/>
                  </a:lnTo>
                  <a:lnTo>
                    <a:pt x="0" y="1326380"/>
                  </a:lnTo>
                  <a:close/>
                </a:path>
              </a:pathLst>
            </a:custGeom>
            <a:solidFill>
              <a:srgbClr val="002060">
                <a:alpha val="0"/>
              </a:srgbClr>
            </a:solidFill>
          </p:spPr>
          <p:txBody>
            <a:bodyPr/>
            <a:lstStyle/>
            <a:p>
              <a:endParaRPr lang="en-US"/>
            </a:p>
          </p:txBody>
        </p:sp>
        <p:sp>
          <p:nvSpPr>
            <p:cNvPr id="10" name="TextBox 10"/>
            <p:cNvSpPr txBox="1"/>
            <p:nvPr/>
          </p:nvSpPr>
          <p:spPr>
            <a:xfrm>
              <a:off x="0" y="95250"/>
              <a:ext cx="21821498" cy="1231130"/>
            </a:xfrm>
            <a:prstGeom prst="rect">
              <a:avLst/>
            </a:prstGeom>
          </p:spPr>
          <p:txBody>
            <a:bodyPr lIns="0" tIns="0" rIns="0" bIns="0" rtlCol="0" anchor="b"/>
            <a:lstStyle/>
            <a:p>
              <a:pPr algn="ctr">
                <a:lnSpc>
                  <a:spcPts val="4035"/>
                </a:lnSpc>
              </a:pPr>
              <a:r>
                <a:rPr lang="en-US" sz="4203" b="1" spc="219">
                  <a:solidFill>
                    <a:srgbClr val="099BDD"/>
                  </a:solidFill>
                  <a:latin typeface="Open Sans Bold"/>
                  <a:ea typeface="Open Sans Bold"/>
                  <a:cs typeface="Open Sans Bold"/>
                  <a:sym typeface="Open Sans Bold"/>
                </a:rPr>
                <a:t>Indemnity vs. Additional Insured</a:t>
              </a:r>
            </a:p>
          </p:txBody>
        </p:sp>
      </p:grpSp>
      <p:grpSp>
        <p:nvGrpSpPr>
          <p:cNvPr id="11" name="Group 11"/>
          <p:cNvGrpSpPr/>
          <p:nvPr/>
        </p:nvGrpSpPr>
        <p:grpSpPr>
          <a:xfrm>
            <a:off x="0" y="0"/>
            <a:ext cx="18297532" cy="260086"/>
            <a:chOff x="0" y="0"/>
            <a:chExt cx="24396710" cy="346781"/>
          </a:xfrm>
        </p:grpSpPr>
        <p:sp>
          <p:nvSpPr>
            <p:cNvPr id="12" name="Freeform 12"/>
            <p:cNvSpPr/>
            <p:nvPr/>
          </p:nvSpPr>
          <p:spPr>
            <a:xfrm>
              <a:off x="0" y="0"/>
              <a:ext cx="24396700" cy="346837"/>
            </a:xfrm>
            <a:custGeom>
              <a:avLst/>
              <a:gdLst/>
              <a:ahLst/>
              <a:cxnLst/>
              <a:rect l="l" t="t" r="r" b="b"/>
              <a:pathLst>
                <a:path w="24396700" h="346837">
                  <a:moveTo>
                    <a:pt x="0" y="0"/>
                  </a:moveTo>
                  <a:lnTo>
                    <a:pt x="24396700" y="0"/>
                  </a:lnTo>
                  <a:lnTo>
                    <a:pt x="24396700" y="346837"/>
                  </a:lnTo>
                  <a:lnTo>
                    <a:pt x="0" y="346837"/>
                  </a:lnTo>
                  <a:close/>
                </a:path>
              </a:pathLst>
            </a:custGeom>
            <a:solidFill>
              <a:srgbClr val="5A98E1"/>
            </a:solidFill>
          </p:spPr>
          <p:txBody>
            <a:bodyPr/>
            <a:lstStyle/>
            <a:p>
              <a:endParaRPr lang="en-US"/>
            </a:p>
          </p:txBody>
        </p:sp>
      </p:grpSp>
      <p:grpSp>
        <p:nvGrpSpPr>
          <p:cNvPr id="13" name="Group 13"/>
          <p:cNvGrpSpPr/>
          <p:nvPr/>
        </p:nvGrpSpPr>
        <p:grpSpPr>
          <a:xfrm>
            <a:off x="0" y="9567528"/>
            <a:ext cx="18297532" cy="727516"/>
            <a:chOff x="0" y="0"/>
            <a:chExt cx="24396710" cy="970022"/>
          </a:xfrm>
        </p:grpSpPr>
        <p:sp>
          <p:nvSpPr>
            <p:cNvPr id="14" name="Freeform 14"/>
            <p:cNvSpPr/>
            <p:nvPr/>
          </p:nvSpPr>
          <p:spPr>
            <a:xfrm>
              <a:off x="0" y="0"/>
              <a:ext cx="24396700" cy="970026"/>
            </a:xfrm>
            <a:custGeom>
              <a:avLst/>
              <a:gdLst/>
              <a:ahLst/>
              <a:cxnLst/>
              <a:rect l="l" t="t" r="r" b="b"/>
              <a:pathLst>
                <a:path w="24396700" h="970026">
                  <a:moveTo>
                    <a:pt x="0" y="0"/>
                  </a:moveTo>
                  <a:lnTo>
                    <a:pt x="24396700" y="0"/>
                  </a:lnTo>
                  <a:lnTo>
                    <a:pt x="24396700" y="970026"/>
                  </a:lnTo>
                  <a:lnTo>
                    <a:pt x="0" y="970026"/>
                  </a:lnTo>
                  <a:close/>
                </a:path>
              </a:pathLst>
            </a:custGeom>
            <a:solidFill>
              <a:srgbClr val="5A98E1"/>
            </a:solidFill>
          </p:spPr>
          <p:txBody>
            <a:bodyPr/>
            <a:lstStyle/>
            <a:p>
              <a:endParaRPr lang="en-US"/>
            </a:p>
          </p:txBody>
        </p:sp>
      </p:grpSp>
      <p:grpSp>
        <p:nvGrpSpPr>
          <p:cNvPr id="15" name="Group 15"/>
          <p:cNvGrpSpPr>
            <a:grpSpLocks noChangeAspect="1"/>
          </p:cNvGrpSpPr>
          <p:nvPr/>
        </p:nvGrpSpPr>
        <p:grpSpPr>
          <a:xfrm>
            <a:off x="1198937" y="432830"/>
            <a:ext cx="15899648" cy="8061549"/>
            <a:chOff x="0" y="0"/>
            <a:chExt cx="21199530" cy="10748731"/>
          </a:xfrm>
        </p:grpSpPr>
        <p:sp>
          <p:nvSpPr>
            <p:cNvPr id="16" name="Freeform 16"/>
            <p:cNvSpPr/>
            <p:nvPr/>
          </p:nvSpPr>
          <p:spPr>
            <a:xfrm>
              <a:off x="0" y="0"/>
              <a:ext cx="21199475" cy="10748772"/>
            </a:xfrm>
            <a:custGeom>
              <a:avLst/>
              <a:gdLst/>
              <a:ahLst/>
              <a:cxnLst/>
              <a:rect l="l" t="t" r="r" b="b"/>
              <a:pathLst>
                <a:path w="21199475" h="10748772">
                  <a:moveTo>
                    <a:pt x="0" y="0"/>
                  </a:moveTo>
                  <a:lnTo>
                    <a:pt x="21199475" y="0"/>
                  </a:lnTo>
                  <a:lnTo>
                    <a:pt x="21199475" y="10748772"/>
                  </a:lnTo>
                  <a:lnTo>
                    <a:pt x="0" y="10748772"/>
                  </a:lnTo>
                  <a:lnTo>
                    <a:pt x="0" y="0"/>
                  </a:lnTo>
                  <a:close/>
                </a:path>
              </a:pathLst>
            </a:custGeom>
            <a:blipFill>
              <a:blip r:embed="rId2"/>
              <a:stretch>
                <a:fillRect/>
              </a:stretch>
            </a:blipFill>
          </p:spPr>
          <p:txBody>
            <a:bodyPr/>
            <a:lstStyle/>
            <a:p>
              <a:endParaRPr lang="en-US"/>
            </a:p>
          </p:txBody>
        </p:sp>
      </p:gr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5A4DA"/>
        </a:solidFill>
        <a:effectLst/>
      </p:bgPr>
    </p:bg>
    <p:spTree>
      <p:nvGrpSpPr>
        <p:cNvPr id="1" name=""/>
        <p:cNvGrpSpPr/>
        <p:nvPr/>
      </p:nvGrpSpPr>
      <p:grpSpPr>
        <a:xfrm>
          <a:off x="0" y="0"/>
          <a:ext cx="0" cy="0"/>
          <a:chOff x="0" y="0"/>
          <a:chExt cx="0" cy="0"/>
        </a:xfrm>
      </p:grpSpPr>
      <p:sp>
        <p:nvSpPr>
          <p:cNvPr id="2" name="TextBox 2"/>
          <p:cNvSpPr txBox="1"/>
          <p:nvPr/>
        </p:nvSpPr>
        <p:spPr>
          <a:xfrm>
            <a:off x="2704516" y="581091"/>
            <a:ext cx="7682220" cy="1678276"/>
          </a:xfrm>
          <a:prstGeom prst="rect">
            <a:avLst/>
          </a:prstGeom>
        </p:spPr>
        <p:txBody>
          <a:bodyPr lIns="0" tIns="0" rIns="0" bIns="0" rtlCol="0" anchor="t">
            <a:spAutoFit/>
          </a:bodyPr>
          <a:lstStyle/>
          <a:p>
            <a:pPr algn="ctr">
              <a:lnSpc>
                <a:spcPts val="6663"/>
              </a:lnSpc>
            </a:pPr>
            <a:r>
              <a:rPr lang="en-US" sz="5627" b="1">
                <a:solidFill>
                  <a:srgbClr val="FFFFFF"/>
                </a:solidFill>
                <a:latin typeface="Open Sans Bold"/>
                <a:ea typeface="Open Sans Bold"/>
                <a:cs typeface="Open Sans Bold"/>
                <a:sym typeface="Open Sans Bold"/>
              </a:rPr>
              <a:t>Indemnity – Sample Nexus Wording</a:t>
            </a:r>
          </a:p>
        </p:txBody>
      </p:sp>
      <p:grpSp>
        <p:nvGrpSpPr>
          <p:cNvPr id="3" name="Group 3"/>
          <p:cNvGrpSpPr/>
          <p:nvPr/>
        </p:nvGrpSpPr>
        <p:grpSpPr>
          <a:xfrm>
            <a:off x="13091419" y="1341"/>
            <a:ext cx="5215829" cy="10304080"/>
            <a:chOff x="0" y="0"/>
            <a:chExt cx="6954439" cy="13738773"/>
          </a:xfrm>
        </p:grpSpPr>
        <p:sp>
          <p:nvSpPr>
            <p:cNvPr id="4" name="Freeform 4"/>
            <p:cNvSpPr/>
            <p:nvPr/>
          </p:nvSpPr>
          <p:spPr>
            <a:xfrm>
              <a:off x="0" y="0"/>
              <a:ext cx="6954393" cy="13738733"/>
            </a:xfrm>
            <a:custGeom>
              <a:avLst/>
              <a:gdLst/>
              <a:ahLst/>
              <a:cxnLst/>
              <a:rect l="l" t="t" r="r" b="b"/>
              <a:pathLst>
                <a:path w="6954393" h="13738733">
                  <a:moveTo>
                    <a:pt x="0" y="0"/>
                  </a:moveTo>
                  <a:lnTo>
                    <a:pt x="6954393" y="0"/>
                  </a:lnTo>
                  <a:lnTo>
                    <a:pt x="6954393" y="13738733"/>
                  </a:lnTo>
                  <a:lnTo>
                    <a:pt x="0" y="13738733"/>
                  </a:lnTo>
                  <a:close/>
                </a:path>
              </a:pathLst>
            </a:custGeom>
            <a:solidFill>
              <a:srgbClr val="A7A7A7"/>
            </a:solidFill>
          </p:spPr>
          <p:txBody>
            <a:bodyPr/>
            <a:lstStyle/>
            <a:p>
              <a:endParaRPr lang="en-US"/>
            </a:p>
          </p:txBody>
        </p:sp>
      </p:grpSp>
      <p:sp>
        <p:nvSpPr>
          <p:cNvPr id="5" name="Freeform 5" descr="preencoded.png"/>
          <p:cNvSpPr/>
          <p:nvPr/>
        </p:nvSpPr>
        <p:spPr>
          <a:xfrm>
            <a:off x="4624057" y="3245483"/>
            <a:ext cx="3844379" cy="771733"/>
          </a:xfrm>
          <a:custGeom>
            <a:avLst/>
            <a:gdLst/>
            <a:ahLst/>
            <a:cxnLst/>
            <a:rect l="l" t="t" r="r" b="b"/>
            <a:pathLst>
              <a:path w="3844379" h="771733">
                <a:moveTo>
                  <a:pt x="0" y="0"/>
                </a:moveTo>
                <a:lnTo>
                  <a:pt x="3844378" y="0"/>
                </a:lnTo>
                <a:lnTo>
                  <a:pt x="3844378" y="771733"/>
                </a:lnTo>
                <a:lnTo>
                  <a:pt x="0" y="771733"/>
                </a:lnTo>
                <a:lnTo>
                  <a:pt x="0" y="0"/>
                </a:lnTo>
                <a:close/>
              </a:path>
            </a:pathLst>
          </a:custGeom>
          <a:blipFill>
            <a:blip r:embed="rId3">
              <a:extLst>
                <a:ext uri="{96DAC541-7B7A-43D3-8B79-37D633B846F1}">
                  <asvg:svgBlip xmlns:asvg="http://schemas.microsoft.com/office/drawing/2016/SVG/main" r:embed="rId4"/>
                </a:ext>
              </a:extLst>
            </a:blip>
            <a:stretch>
              <a:fillRect t="-554" b="-554"/>
            </a:stretch>
          </a:blipFill>
        </p:spPr>
        <p:txBody>
          <a:bodyPr/>
          <a:lstStyle/>
          <a:p>
            <a:endParaRPr lang="en-US"/>
          </a:p>
        </p:txBody>
      </p:sp>
      <p:grpSp>
        <p:nvGrpSpPr>
          <p:cNvPr id="6" name="Group 6"/>
          <p:cNvGrpSpPr/>
          <p:nvPr/>
        </p:nvGrpSpPr>
        <p:grpSpPr>
          <a:xfrm>
            <a:off x="4622913" y="3435378"/>
            <a:ext cx="3845434" cy="447599"/>
            <a:chOff x="0" y="0"/>
            <a:chExt cx="5127246" cy="596799"/>
          </a:xfrm>
        </p:grpSpPr>
        <p:sp>
          <p:nvSpPr>
            <p:cNvPr id="7" name="Freeform 7"/>
            <p:cNvSpPr/>
            <p:nvPr/>
          </p:nvSpPr>
          <p:spPr>
            <a:xfrm>
              <a:off x="0" y="0"/>
              <a:ext cx="5127246" cy="596799"/>
            </a:xfrm>
            <a:custGeom>
              <a:avLst/>
              <a:gdLst/>
              <a:ahLst/>
              <a:cxnLst/>
              <a:rect l="l" t="t" r="r" b="b"/>
              <a:pathLst>
                <a:path w="5127246" h="596799">
                  <a:moveTo>
                    <a:pt x="0" y="0"/>
                  </a:moveTo>
                  <a:lnTo>
                    <a:pt x="5127246" y="0"/>
                  </a:lnTo>
                  <a:lnTo>
                    <a:pt x="5127246" y="596799"/>
                  </a:lnTo>
                  <a:lnTo>
                    <a:pt x="0" y="596799"/>
                  </a:lnTo>
                  <a:close/>
                </a:path>
              </a:pathLst>
            </a:custGeom>
            <a:solidFill>
              <a:srgbClr val="000000">
                <a:alpha val="0"/>
              </a:srgbClr>
            </a:solidFill>
          </p:spPr>
          <p:txBody>
            <a:bodyPr/>
            <a:lstStyle/>
            <a:p>
              <a:endParaRPr lang="en-US"/>
            </a:p>
          </p:txBody>
        </p:sp>
        <p:sp>
          <p:nvSpPr>
            <p:cNvPr id="8" name="TextBox 8"/>
            <p:cNvSpPr txBox="1"/>
            <p:nvPr/>
          </p:nvSpPr>
          <p:spPr>
            <a:xfrm>
              <a:off x="0" y="-38100"/>
              <a:ext cx="5127246" cy="634899"/>
            </a:xfrm>
            <a:prstGeom prst="rect">
              <a:avLst/>
            </a:prstGeom>
          </p:spPr>
          <p:txBody>
            <a:bodyPr lIns="0" tIns="0" rIns="0" bIns="0" rtlCol="0" anchor="ctr"/>
            <a:lstStyle/>
            <a:p>
              <a:pPr algn="ctr">
                <a:lnSpc>
                  <a:spcPts val="3024"/>
                </a:lnSpc>
              </a:pPr>
              <a:r>
                <a:rPr lang="en-US" sz="2161" b="1">
                  <a:solidFill>
                    <a:srgbClr val="FFFFFF"/>
                  </a:solidFill>
                  <a:latin typeface="Open Sans Bold"/>
                  <a:ea typeface="Open Sans Bold"/>
                  <a:cs typeface="Open Sans Bold"/>
                  <a:sym typeface="Open Sans Bold"/>
                </a:rPr>
                <a:t>Solely</a:t>
              </a:r>
            </a:p>
          </p:txBody>
        </p:sp>
      </p:grpSp>
      <p:sp>
        <p:nvSpPr>
          <p:cNvPr id="9" name="Freeform 9" descr="preencoded.png"/>
          <p:cNvSpPr/>
          <p:nvPr/>
        </p:nvSpPr>
        <p:spPr>
          <a:xfrm>
            <a:off x="4237742" y="4102966"/>
            <a:ext cx="4616114" cy="771733"/>
          </a:xfrm>
          <a:custGeom>
            <a:avLst/>
            <a:gdLst/>
            <a:ahLst/>
            <a:cxnLst/>
            <a:rect l="l" t="t" r="r" b="b"/>
            <a:pathLst>
              <a:path w="4616114" h="771733">
                <a:moveTo>
                  <a:pt x="0" y="0"/>
                </a:moveTo>
                <a:lnTo>
                  <a:pt x="4616114" y="0"/>
                </a:lnTo>
                <a:lnTo>
                  <a:pt x="4616114" y="771734"/>
                </a:lnTo>
                <a:lnTo>
                  <a:pt x="0" y="771734"/>
                </a:lnTo>
                <a:lnTo>
                  <a:pt x="0" y="0"/>
                </a:lnTo>
                <a:close/>
              </a:path>
            </a:pathLst>
          </a:custGeom>
          <a:blipFill>
            <a:blip r:embed="rId5">
              <a:extLst>
                <a:ext uri="{96DAC541-7B7A-43D3-8B79-37D633B846F1}">
                  <asvg:svgBlip xmlns:asvg="http://schemas.microsoft.com/office/drawing/2016/SVG/main" r:embed="rId6"/>
                </a:ext>
              </a:extLst>
            </a:blip>
            <a:stretch>
              <a:fillRect t="-565" b="-565"/>
            </a:stretch>
          </a:blipFill>
        </p:spPr>
        <p:txBody>
          <a:bodyPr/>
          <a:lstStyle/>
          <a:p>
            <a:endParaRPr lang="en-US"/>
          </a:p>
        </p:txBody>
      </p:sp>
      <p:grpSp>
        <p:nvGrpSpPr>
          <p:cNvPr id="10" name="Group 10"/>
          <p:cNvGrpSpPr/>
          <p:nvPr/>
        </p:nvGrpSpPr>
        <p:grpSpPr>
          <a:xfrm>
            <a:off x="4197970" y="4292860"/>
            <a:ext cx="4695323" cy="447599"/>
            <a:chOff x="0" y="0"/>
            <a:chExt cx="6260431" cy="596799"/>
          </a:xfrm>
        </p:grpSpPr>
        <p:sp>
          <p:nvSpPr>
            <p:cNvPr id="11" name="Freeform 11"/>
            <p:cNvSpPr/>
            <p:nvPr/>
          </p:nvSpPr>
          <p:spPr>
            <a:xfrm>
              <a:off x="0" y="0"/>
              <a:ext cx="6260431" cy="596799"/>
            </a:xfrm>
            <a:custGeom>
              <a:avLst/>
              <a:gdLst/>
              <a:ahLst/>
              <a:cxnLst/>
              <a:rect l="l" t="t" r="r" b="b"/>
              <a:pathLst>
                <a:path w="6260431" h="596799">
                  <a:moveTo>
                    <a:pt x="0" y="0"/>
                  </a:moveTo>
                  <a:lnTo>
                    <a:pt x="6260431" y="0"/>
                  </a:lnTo>
                  <a:lnTo>
                    <a:pt x="6260431" y="596799"/>
                  </a:lnTo>
                  <a:lnTo>
                    <a:pt x="0" y="596799"/>
                  </a:lnTo>
                  <a:close/>
                </a:path>
              </a:pathLst>
            </a:custGeom>
            <a:solidFill>
              <a:srgbClr val="000000">
                <a:alpha val="0"/>
              </a:srgbClr>
            </a:solidFill>
          </p:spPr>
          <p:txBody>
            <a:bodyPr/>
            <a:lstStyle/>
            <a:p>
              <a:endParaRPr lang="en-US"/>
            </a:p>
          </p:txBody>
        </p:sp>
        <p:sp>
          <p:nvSpPr>
            <p:cNvPr id="12" name="TextBox 12"/>
            <p:cNvSpPr txBox="1"/>
            <p:nvPr/>
          </p:nvSpPr>
          <p:spPr>
            <a:xfrm>
              <a:off x="0" y="-38100"/>
              <a:ext cx="6260431" cy="634899"/>
            </a:xfrm>
            <a:prstGeom prst="rect">
              <a:avLst/>
            </a:prstGeom>
          </p:spPr>
          <p:txBody>
            <a:bodyPr lIns="0" tIns="0" rIns="0" bIns="0" rtlCol="0" anchor="ctr"/>
            <a:lstStyle/>
            <a:p>
              <a:pPr algn="ctr">
                <a:lnSpc>
                  <a:spcPts val="3024"/>
                </a:lnSpc>
              </a:pPr>
              <a:r>
                <a:rPr lang="en-US" sz="2161" b="1">
                  <a:solidFill>
                    <a:srgbClr val="FFFFFF"/>
                  </a:solidFill>
                  <a:latin typeface="Open Sans Bold"/>
                  <a:ea typeface="Open Sans Bold"/>
                  <a:cs typeface="Open Sans Bold"/>
                  <a:sym typeface="Open Sans Bold"/>
                </a:rPr>
                <a:t>To the extent</a:t>
              </a:r>
            </a:p>
          </p:txBody>
        </p:sp>
      </p:grpSp>
      <p:sp>
        <p:nvSpPr>
          <p:cNvPr id="13" name="Freeform 13" descr="preencoded.png"/>
          <p:cNvSpPr/>
          <p:nvPr/>
        </p:nvSpPr>
        <p:spPr>
          <a:xfrm>
            <a:off x="3851430" y="4960448"/>
            <a:ext cx="5402140" cy="771733"/>
          </a:xfrm>
          <a:custGeom>
            <a:avLst/>
            <a:gdLst/>
            <a:ahLst/>
            <a:cxnLst/>
            <a:rect l="l" t="t" r="r" b="b"/>
            <a:pathLst>
              <a:path w="5402140" h="771733">
                <a:moveTo>
                  <a:pt x="0" y="0"/>
                </a:moveTo>
                <a:lnTo>
                  <a:pt x="5402140" y="0"/>
                </a:lnTo>
                <a:lnTo>
                  <a:pt x="5402140" y="771734"/>
                </a:lnTo>
                <a:lnTo>
                  <a:pt x="0" y="771734"/>
                </a:lnTo>
                <a:lnTo>
                  <a:pt x="0" y="0"/>
                </a:lnTo>
                <a:close/>
              </a:path>
            </a:pathLst>
          </a:custGeom>
          <a:blipFill>
            <a:blip r:embed="rId7">
              <a:extLst>
                <a:ext uri="{96DAC541-7B7A-43D3-8B79-37D633B846F1}">
                  <asvg:svgBlip xmlns:asvg="http://schemas.microsoft.com/office/drawing/2016/SVG/main" r:embed="rId8"/>
                </a:ext>
              </a:extLst>
            </a:blip>
            <a:stretch>
              <a:fillRect t="-528" b="-528"/>
            </a:stretch>
          </a:blipFill>
        </p:spPr>
        <p:txBody>
          <a:bodyPr/>
          <a:lstStyle/>
          <a:p>
            <a:endParaRPr lang="en-US"/>
          </a:p>
        </p:txBody>
      </p:sp>
      <p:grpSp>
        <p:nvGrpSpPr>
          <p:cNvPr id="14" name="Group 14"/>
          <p:cNvGrpSpPr/>
          <p:nvPr/>
        </p:nvGrpSpPr>
        <p:grpSpPr>
          <a:xfrm>
            <a:off x="3773024" y="5150345"/>
            <a:ext cx="5545214" cy="447599"/>
            <a:chOff x="0" y="0"/>
            <a:chExt cx="7393618" cy="596799"/>
          </a:xfrm>
        </p:grpSpPr>
        <p:sp>
          <p:nvSpPr>
            <p:cNvPr id="15" name="Freeform 15"/>
            <p:cNvSpPr/>
            <p:nvPr/>
          </p:nvSpPr>
          <p:spPr>
            <a:xfrm>
              <a:off x="0" y="0"/>
              <a:ext cx="7393618" cy="596799"/>
            </a:xfrm>
            <a:custGeom>
              <a:avLst/>
              <a:gdLst/>
              <a:ahLst/>
              <a:cxnLst/>
              <a:rect l="l" t="t" r="r" b="b"/>
              <a:pathLst>
                <a:path w="7393618" h="596799">
                  <a:moveTo>
                    <a:pt x="0" y="0"/>
                  </a:moveTo>
                  <a:lnTo>
                    <a:pt x="7393618" y="0"/>
                  </a:lnTo>
                  <a:lnTo>
                    <a:pt x="7393618" y="596799"/>
                  </a:lnTo>
                  <a:lnTo>
                    <a:pt x="0" y="596799"/>
                  </a:lnTo>
                  <a:close/>
                </a:path>
              </a:pathLst>
            </a:custGeom>
            <a:solidFill>
              <a:srgbClr val="000000">
                <a:alpha val="0"/>
              </a:srgbClr>
            </a:solidFill>
          </p:spPr>
          <p:txBody>
            <a:bodyPr/>
            <a:lstStyle/>
            <a:p>
              <a:endParaRPr lang="en-US"/>
            </a:p>
          </p:txBody>
        </p:sp>
        <p:sp>
          <p:nvSpPr>
            <p:cNvPr id="16" name="TextBox 16"/>
            <p:cNvSpPr txBox="1"/>
            <p:nvPr/>
          </p:nvSpPr>
          <p:spPr>
            <a:xfrm>
              <a:off x="0" y="-38100"/>
              <a:ext cx="7393618" cy="634899"/>
            </a:xfrm>
            <a:prstGeom prst="rect">
              <a:avLst/>
            </a:prstGeom>
          </p:spPr>
          <p:txBody>
            <a:bodyPr lIns="0" tIns="0" rIns="0" bIns="0" rtlCol="0" anchor="ctr"/>
            <a:lstStyle/>
            <a:p>
              <a:pPr algn="ctr">
                <a:lnSpc>
                  <a:spcPts val="3024"/>
                </a:lnSpc>
              </a:pPr>
              <a:r>
                <a:rPr lang="en-US" sz="2161" b="1">
                  <a:solidFill>
                    <a:srgbClr val="FFFFFF"/>
                  </a:solidFill>
                  <a:latin typeface="Open Sans Bold"/>
                  <a:ea typeface="Open Sans Bold"/>
                  <a:cs typeface="Open Sans Bold"/>
                  <a:sym typeface="Open Sans Bold"/>
                </a:rPr>
                <a:t>Directly</a:t>
              </a:r>
            </a:p>
          </p:txBody>
        </p:sp>
      </p:grpSp>
      <p:sp>
        <p:nvSpPr>
          <p:cNvPr id="17" name="Freeform 17" descr="preencoded.png"/>
          <p:cNvSpPr/>
          <p:nvPr/>
        </p:nvSpPr>
        <p:spPr>
          <a:xfrm>
            <a:off x="3465118" y="5817929"/>
            <a:ext cx="6173873" cy="786026"/>
          </a:xfrm>
          <a:custGeom>
            <a:avLst/>
            <a:gdLst/>
            <a:ahLst/>
            <a:cxnLst/>
            <a:rect l="l" t="t" r="r" b="b"/>
            <a:pathLst>
              <a:path w="6173873" h="786026">
                <a:moveTo>
                  <a:pt x="0" y="0"/>
                </a:moveTo>
                <a:lnTo>
                  <a:pt x="6173873" y="0"/>
                </a:lnTo>
                <a:lnTo>
                  <a:pt x="6173873" y="786026"/>
                </a:lnTo>
                <a:lnTo>
                  <a:pt x="0" y="786026"/>
                </a:lnTo>
                <a:lnTo>
                  <a:pt x="0" y="0"/>
                </a:lnTo>
                <a:close/>
              </a:path>
            </a:pathLst>
          </a:custGeom>
          <a:blipFill>
            <a:blip r:embed="rId9">
              <a:extLst>
                <a:ext uri="{96DAC541-7B7A-43D3-8B79-37D633B846F1}">
                  <asvg:svgBlip xmlns:asvg="http://schemas.microsoft.com/office/drawing/2016/SVG/main" r:embed="rId10"/>
                </a:ext>
              </a:extLst>
            </a:blip>
            <a:stretch>
              <a:fillRect l="-695" r="-695"/>
            </a:stretch>
          </a:blipFill>
        </p:spPr>
        <p:txBody>
          <a:bodyPr/>
          <a:lstStyle/>
          <a:p>
            <a:endParaRPr lang="en-US"/>
          </a:p>
        </p:txBody>
      </p:sp>
      <p:grpSp>
        <p:nvGrpSpPr>
          <p:cNvPr id="18" name="Group 18"/>
          <p:cNvGrpSpPr/>
          <p:nvPr/>
        </p:nvGrpSpPr>
        <p:grpSpPr>
          <a:xfrm>
            <a:off x="3348079" y="6007827"/>
            <a:ext cx="6395104" cy="447599"/>
            <a:chOff x="0" y="0"/>
            <a:chExt cx="8526806" cy="596799"/>
          </a:xfrm>
        </p:grpSpPr>
        <p:sp>
          <p:nvSpPr>
            <p:cNvPr id="19" name="Freeform 19"/>
            <p:cNvSpPr/>
            <p:nvPr/>
          </p:nvSpPr>
          <p:spPr>
            <a:xfrm>
              <a:off x="0" y="0"/>
              <a:ext cx="8526806" cy="596799"/>
            </a:xfrm>
            <a:custGeom>
              <a:avLst/>
              <a:gdLst/>
              <a:ahLst/>
              <a:cxnLst/>
              <a:rect l="l" t="t" r="r" b="b"/>
              <a:pathLst>
                <a:path w="8526806" h="596799">
                  <a:moveTo>
                    <a:pt x="0" y="0"/>
                  </a:moveTo>
                  <a:lnTo>
                    <a:pt x="8526806" y="0"/>
                  </a:lnTo>
                  <a:lnTo>
                    <a:pt x="8526806" y="596799"/>
                  </a:lnTo>
                  <a:lnTo>
                    <a:pt x="0" y="596799"/>
                  </a:lnTo>
                  <a:close/>
                </a:path>
              </a:pathLst>
            </a:custGeom>
            <a:solidFill>
              <a:srgbClr val="000000">
                <a:alpha val="0"/>
              </a:srgbClr>
            </a:solidFill>
          </p:spPr>
          <p:txBody>
            <a:bodyPr/>
            <a:lstStyle/>
            <a:p>
              <a:endParaRPr lang="en-US"/>
            </a:p>
          </p:txBody>
        </p:sp>
        <p:sp>
          <p:nvSpPr>
            <p:cNvPr id="20" name="TextBox 20"/>
            <p:cNvSpPr txBox="1"/>
            <p:nvPr/>
          </p:nvSpPr>
          <p:spPr>
            <a:xfrm>
              <a:off x="0" y="-38100"/>
              <a:ext cx="8526806" cy="634899"/>
            </a:xfrm>
            <a:prstGeom prst="rect">
              <a:avLst/>
            </a:prstGeom>
          </p:spPr>
          <p:txBody>
            <a:bodyPr lIns="0" tIns="0" rIns="0" bIns="0" rtlCol="0" anchor="ctr"/>
            <a:lstStyle/>
            <a:p>
              <a:pPr algn="ctr">
                <a:lnSpc>
                  <a:spcPts val="3024"/>
                </a:lnSpc>
              </a:pPr>
              <a:r>
                <a:rPr lang="en-US" sz="2161" b="1" dirty="0">
                  <a:solidFill>
                    <a:srgbClr val="FFFFFF"/>
                  </a:solidFill>
                  <a:latin typeface="Open Sans Bold"/>
                  <a:ea typeface="Open Sans Bold"/>
                  <a:cs typeface="Open Sans Bold"/>
                  <a:sym typeface="Open Sans Bold"/>
                </a:rPr>
                <a:t>Caused by or resulting from</a:t>
              </a:r>
            </a:p>
          </p:txBody>
        </p:sp>
      </p:grpSp>
      <p:sp>
        <p:nvSpPr>
          <p:cNvPr id="21" name="Freeform 21" descr="preencoded.png"/>
          <p:cNvSpPr/>
          <p:nvPr/>
        </p:nvSpPr>
        <p:spPr>
          <a:xfrm>
            <a:off x="3078806" y="6675412"/>
            <a:ext cx="6945608" cy="771733"/>
          </a:xfrm>
          <a:custGeom>
            <a:avLst/>
            <a:gdLst/>
            <a:ahLst/>
            <a:cxnLst/>
            <a:rect l="l" t="t" r="r" b="b"/>
            <a:pathLst>
              <a:path w="6945608" h="771733">
                <a:moveTo>
                  <a:pt x="0" y="0"/>
                </a:moveTo>
                <a:lnTo>
                  <a:pt x="6945609" y="0"/>
                </a:lnTo>
                <a:lnTo>
                  <a:pt x="6945609" y="771734"/>
                </a:lnTo>
                <a:lnTo>
                  <a:pt x="0" y="771734"/>
                </a:lnTo>
                <a:lnTo>
                  <a:pt x="0" y="0"/>
                </a:lnTo>
                <a:close/>
              </a:path>
            </a:pathLst>
          </a:custGeom>
          <a:blipFill>
            <a:blip r:embed="rId11">
              <a:extLst>
                <a:ext uri="{96DAC541-7B7A-43D3-8B79-37D633B846F1}">
                  <asvg:svgBlip xmlns:asvg="http://schemas.microsoft.com/office/drawing/2016/SVG/main" r:embed="rId12"/>
                </a:ext>
              </a:extLst>
            </a:blip>
            <a:stretch>
              <a:fillRect t="-547" b="-547"/>
            </a:stretch>
          </a:blipFill>
        </p:spPr>
        <p:txBody>
          <a:bodyPr/>
          <a:lstStyle/>
          <a:p>
            <a:endParaRPr lang="en-US"/>
          </a:p>
        </p:txBody>
      </p:sp>
      <p:grpSp>
        <p:nvGrpSpPr>
          <p:cNvPr id="22" name="Group 22"/>
          <p:cNvGrpSpPr/>
          <p:nvPr/>
        </p:nvGrpSpPr>
        <p:grpSpPr>
          <a:xfrm>
            <a:off x="2923133" y="6865309"/>
            <a:ext cx="7244995" cy="447599"/>
            <a:chOff x="0" y="0"/>
            <a:chExt cx="9659993" cy="596799"/>
          </a:xfrm>
        </p:grpSpPr>
        <p:sp>
          <p:nvSpPr>
            <p:cNvPr id="23" name="Freeform 23"/>
            <p:cNvSpPr/>
            <p:nvPr/>
          </p:nvSpPr>
          <p:spPr>
            <a:xfrm>
              <a:off x="0" y="0"/>
              <a:ext cx="9659993" cy="596799"/>
            </a:xfrm>
            <a:custGeom>
              <a:avLst/>
              <a:gdLst/>
              <a:ahLst/>
              <a:cxnLst/>
              <a:rect l="l" t="t" r="r" b="b"/>
              <a:pathLst>
                <a:path w="9659993" h="596799">
                  <a:moveTo>
                    <a:pt x="0" y="0"/>
                  </a:moveTo>
                  <a:lnTo>
                    <a:pt x="9659993" y="0"/>
                  </a:lnTo>
                  <a:lnTo>
                    <a:pt x="9659993" y="596799"/>
                  </a:lnTo>
                  <a:lnTo>
                    <a:pt x="0" y="596799"/>
                  </a:lnTo>
                  <a:close/>
                </a:path>
              </a:pathLst>
            </a:custGeom>
            <a:solidFill>
              <a:srgbClr val="000000">
                <a:alpha val="0"/>
              </a:srgbClr>
            </a:solidFill>
          </p:spPr>
          <p:txBody>
            <a:bodyPr/>
            <a:lstStyle/>
            <a:p>
              <a:endParaRPr lang="en-US"/>
            </a:p>
          </p:txBody>
        </p:sp>
        <p:sp>
          <p:nvSpPr>
            <p:cNvPr id="24" name="TextBox 24"/>
            <p:cNvSpPr txBox="1"/>
            <p:nvPr/>
          </p:nvSpPr>
          <p:spPr>
            <a:xfrm>
              <a:off x="0" y="-38100"/>
              <a:ext cx="9659993" cy="634899"/>
            </a:xfrm>
            <a:prstGeom prst="rect">
              <a:avLst/>
            </a:prstGeom>
          </p:spPr>
          <p:txBody>
            <a:bodyPr lIns="0" tIns="0" rIns="0" bIns="0" rtlCol="0" anchor="ctr"/>
            <a:lstStyle/>
            <a:p>
              <a:pPr algn="ctr">
                <a:lnSpc>
                  <a:spcPts val="3024"/>
                </a:lnSpc>
              </a:pPr>
              <a:r>
                <a:rPr lang="en-US" sz="2161" b="1">
                  <a:solidFill>
                    <a:srgbClr val="FFFFFF"/>
                  </a:solidFill>
                  <a:latin typeface="Open Sans Bold"/>
                  <a:ea typeface="Open Sans Bold"/>
                  <a:cs typeface="Open Sans Bold"/>
                  <a:sym typeface="Open Sans Bold"/>
                </a:rPr>
                <a:t>Directly or indirectly</a:t>
              </a:r>
            </a:p>
          </p:txBody>
        </p:sp>
      </p:grpSp>
      <p:sp>
        <p:nvSpPr>
          <p:cNvPr id="25" name="Freeform 25" descr="preencoded.png"/>
          <p:cNvSpPr/>
          <p:nvPr/>
        </p:nvSpPr>
        <p:spPr>
          <a:xfrm>
            <a:off x="2692490" y="7532896"/>
            <a:ext cx="7717342" cy="771733"/>
          </a:xfrm>
          <a:custGeom>
            <a:avLst/>
            <a:gdLst/>
            <a:ahLst/>
            <a:cxnLst/>
            <a:rect l="l" t="t" r="r" b="b"/>
            <a:pathLst>
              <a:path w="7717342" h="771733">
                <a:moveTo>
                  <a:pt x="0" y="0"/>
                </a:moveTo>
                <a:lnTo>
                  <a:pt x="7717342" y="0"/>
                </a:lnTo>
                <a:lnTo>
                  <a:pt x="7717342" y="771733"/>
                </a:lnTo>
                <a:lnTo>
                  <a:pt x="0" y="771733"/>
                </a:lnTo>
                <a:lnTo>
                  <a:pt x="0" y="0"/>
                </a:lnTo>
                <a:close/>
              </a:path>
            </a:pathLst>
          </a:custGeom>
          <a:blipFill>
            <a:blip r:embed="rId13">
              <a:extLst>
                <a:ext uri="{96DAC541-7B7A-43D3-8B79-37D633B846F1}">
                  <asvg:svgBlip xmlns:asvg="http://schemas.microsoft.com/office/drawing/2016/SVG/main" r:embed="rId14"/>
                </a:ext>
              </a:extLst>
            </a:blip>
            <a:stretch>
              <a:fillRect t="-554" b="-554"/>
            </a:stretch>
          </a:blipFill>
        </p:spPr>
        <p:txBody>
          <a:bodyPr/>
          <a:lstStyle/>
          <a:p>
            <a:endParaRPr lang="en-US"/>
          </a:p>
        </p:txBody>
      </p:sp>
      <p:grpSp>
        <p:nvGrpSpPr>
          <p:cNvPr id="26" name="Group 26"/>
          <p:cNvGrpSpPr/>
          <p:nvPr/>
        </p:nvGrpSpPr>
        <p:grpSpPr>
          <a:xfrm>
            <a:off x="2498190" y="7722791"/>
            <a:ext cx="8094884" cy="447599"/>
            <a:chOff x="0" y="0"/>
            <a:chExt cx="10793178" cy="596799"/>
          </a:xfrm>
        </p:grpSpPr>
        <p:sp>
          <p:nvSpPr>
            <p:cNvPr id="27" name="Freeform 27"/>
            <p:cNvSpPr/>
            <p:nvPr/>
          </p:nvSpPr>
          <p:spPr>
            <a:xfrm>
              <a:off x="0" y="0"/>
              <a:ext cx="10793178" cy="596799"/>
            </a:xfrm>
            <a:custGeom>
              <a:avLst/>
              <a:gdLst/>
              <a:ahLst/>
              <a:cxnLst/>
              <a:rect l="l" t="t" r="r" b="b"/>
              <a:pathLst>
                <a:path w="10793178" h="596799">
                  <a:moveTo>
                    <a:pt x="0" y="0"/>
                  </a:moveTo>
                  <a:lnTo>
                    <a:pt x="10793178" y="0"/>
                  </a:lnTo>
                  <a:lnTo>
                    <a:pt x="10793178" y="596799"/>
                  </a:lnTo>
                  <a:lnTo>
                    <a:pt x="0" y="596799"/>
                  </a:lnTo>
                  <a:close/>
                </a:path>
              </a:pathLst>
            </a:custGeom>
            <a:solidFill>
              <a:srgbClr val="000000">
                <a:alpha val="0"/>
              </a:srgbClr>
            </a:solidFill>
          </p:spPr>
          <p:txBody>
            <a:bodyPr/>
            <a:lstStyle/>
            <a:p>
              <a:endParaRPr lang="en-US"/>
            </a:p>
          </p:txBody>
        </p:sp>
        <p:sp>
          <p:nvSpPr>
            <p:cNvPr id="28" name="TextBox 28"/>
            <p:cNvSpPr txBox="1"/>
            <p:nvPr/>
          </p:nvSpPr>
          <p:spPr>
            <a:xfrm>
              <a:off x="0" y="-38100"/>
              <a:ext cx="10793178" cy="634899"/>
            </a:xfrm>
            <a:prstGeom prst="rect">
              <a:avLst/>
            </a:prstGeom>
          </p:spPr>
          <p:txBody>
            <a:bodyPr lIns="0" tIns="0" rIns="0" bIns="0" rtlCol="0" anchor="ctr"/>
            <a:lstStyle/>
            <a:p>
              <a:pPr algn="ctr">
                <a:lnSpc>
                  <a:spcPts val="3024"/>
                </a:lnSpc>
              </a:pPr>
              <a:r>
                <a:rPr lang="en-US" sz="2161" b="1">
                  <a:solidFill>
                    <a:srgbClr val="FFFFFF"/>
                  </a:solidFill>
                  <a:latin typeface="Open Sans Bold"/>
                  <a:ea typeface="Open Sans Bold"/>
                  <a:cs typeface="Open Sans Bold"/>
                  <a:sym typeface="Open Sans Bold"/>
                </a:rPr>
                <a:t>Arising out of or related to</a:t>
              </a:r>
            </a:p>
          </p:txBody>
        </p:sp>
      </p:grpSp>
      <p:sp>
        <p:nvSpPr>
          <p:cNvPr id="29" name="Freeform 29" descr="preencoded.png"/>
          <p:cNvSpPr/>
          <p:nvPr/>
        </p:nvSpPr>
        <p:spPr>
          <a:xfrm>
            <a:off x="2306178" y="8390377"/>
            <a:ext cx="8489077" cy="771733"/>
          </a:xfrm>
          <a:custGeom>
            <a:avLst/>
            <a:gdLst/>
            <a:ahLst/>
            <a:cxnLst/>
            <a:rect l="l" t="t" r="r" b="b"/>
            <a:pathLst>
              <a:path w="8489077" h="771733">
                <a:moveTo>
                  <a:pt x="0" y="0"/>
                </a:moveTo>
                <a:lnTo>
                  <a:pt x="8489077" y="0"/>
                </a:lnTo>
                <a:lnTo>
                  <a:pt x="8489077" y="771734"/>
                </a:lnTo>
                <a:lnTo>
                  <a:pt x="0" y="771734"/>
                </a:lnTo>
                <a:lnTo>
                  <a:pt x="0" y="0"/>
                </a:lnTo>
                <a:close/>
              </a:path>
            </a:pathLst>
          </a:custGeom>
          <a:blipFill>
            <a:blip r:embed="rId15">
              <a:extLst>
                <a:ext uri="{96DAC541-7B7A-43D3-8B79-37D633B846F1}">
                  <asvg:svgBlip xmlns:asvg="http://schemas.microsoft.com/office/drawing/2016/SVG/main" r:embed="rId16"/>
                </a:ext>
              </a:extLst>
            </a:blip>
            <a:stretch>
              <a:fillRect t="-560" b="-560"/>
            </a:stretch>
          </a:blipFill>
        </p:spPr>
        <p:txBody>
          <a:bodyPr/>
          <a:lstStyle/>
          <a:p>
            <a:endParaRPr lang="en-US"/>
          </a:p>
        </p:txBody>
      </p:sp>
      <p:grpSp>
        <p:nvGrpSpPr>
          <p:cNvPr id="30" name="Group 30"/>
          <p:cNvGrpSpPr/>
          <p:nvPr/>
        </p:nvGrpSpPr>
        <p:grpSpPr>
          <a:xfrm>
            <a:off x="2073246" y="8580274"/>
            <a:ext cx="8944774" cy="447599"/>
            <a:chOff x="0" y="0"/>
            <a:chExt cx="11926365" cy="596799"/>
          </a:xfrm>
        </p:grpSpPr>
        <p:sp>
          <p:nvSpPr>
            <p:cNvPr id="31" name="Freeform 31"/>
            <p:cNvSpPr/>
            <p:nvPr/>
          </p:nvSpPr>
          <p:spPr>
            <a:xfrm>
              <a:off x="0" y="0"/>
              <a:ext cx="11926366" cy="596799"/>
            </a:xfrm>
            <a:custGeom>
              <a:avLst/>
              <a:gdLst/>
              <a:ahLst/>
              <a:cxnLst/>
              <a:rect l="l" t="t" r="r" b="b"/>
              <a:pathLst>
                <a:path w="11926366" h="596799">
                  <a:moveTo>
                    <a:pt x="0" y="0"/>
                  </a:moveTo>
                  <a:lnTo>
                    <a:pt x="11926366" y="0"/>
                  </a:lnTo>
                  <a:lnTo>
                    <a:pt x="11926366" y="596799"/>
                  </a:lnTo>
                  <a:lnTo>
                    <a:pt x="0" y="596799"/>
                  </a:lnTo>
                  <a:close/>
                </a:path>
              </a:pathLst>
            </a:custGeom>
            <a:solidFill>
              <a:srgbClr val="000000">
                <a:alpha val="0"/>
              </a:srgbClr>
            </a:solidFill>
          </p:spPr>
          <p:txBody>
            <a:bodyPr/>
            <a:lstStyle/>
            <a:p>
              <a:endParaRPr lang="en-US"/>
            </a:p>
          </p:txBody>
        </p:sp>
        <p:sp>
          <p:nvSpPr>
            <p:cNvPr id="32" name="TextBox 32"/>
            <p:cNvSpPr txBox="1"/>
            <p:nvPr/>
          </p:nvSpPr>
          <p:spPr>
            <a:xfrm>
              <a:off x="0" y="-38100"/>
              <a:ext cx="11926365" cy="634899"/>
            </a:xfrm>
            <a:prstGeom prst="rect">
              <a:avLst/>
            </a:prstGeom>
          </p:spPr>
          <p:txBody>
            <a:bodyPr lIns="0" tIns="0" rIns="0" bIns="0" rtlCol="0" anchor="ctr"/>
            <a:lstStyle/>
            <a:p>
              <a:pPr algn="ctr">
                <a:lnSpc>
                  <a:spcPts val="3024"/>
                </a:lnSpc>
              </a:pPr>
              <a:r>
                <a:rPr lang="en-US" sz="2161" b="1">
                  <a:solidFill>
                    <a:srgbClr val="FFFFFF"/>
                  </a:solidFill>
                  <a:latin typeface="Open Sans Bold"/>
                  <a:ea typeface="Open Sans Bold"/>
                  <a:cs typeface="Open Sans Bold"/>
                  <a:sym typeface="Open Sans Bold"/>
                </a:rPr>
                <a:t>In connection with</a:t>
              </a:r>
            </a:p>
          </p:txBody>
        </p:sp>
      </p:grpSp>
      <p:sp>
        <p:nvSpPr>
          <p:cNvPr id="33" name="Freeform 33" descr="preencoded.png"/>
          <p:cNvSpPr/>
          <p:nvPr/>
        </p:nvSpPr>
        <p:spPr>
          <a:xfrm>
            <a:off x="1919865" y="9247858"/>
            <a:ext cx="9260810" cy="786026"/>
          </a:xfrm>
          <a:custGeom>
            <a:avLst/>
            <a:gdLst/>
            <a:ahLst/>
            <a:cxnLst/>
            <a:rect l="l" t="t" r="r" b="b"/>
            <a:pathLst>
              <a:path w="9260810" h="786026">
                <a:moveTo>
                  <a:pt x="0" y="0"/>
                </a:moveTo>
                <a:lnTo>
                  <a:pt x="9260810" y="0"/>
                </a:lnTo>
                <a:lnTo>
                  <a:pt x="9260810" y="786026"/>
                </a:lnTo>
                <a:lnTo>
                  <a:pt x="0" y="786026"/>
                </a:lnTo>
                <a:lnTo>
                  <a:pt x="0" y="0"/>
                </a:lnTo>
                <a:close/>
              </a:path>
            </a:pathLst>
          </a:custGeom>
          <a:blipFill>
            <a:blip r:embed="rId17">
              <a:extLst>
                <a:ext uri="{96DAC541-7B7A-43D3-8B79-37D633B846F1}">
                  <asvg:svgBlip xmlns:asvg="http://schemas.microsoft.com/office/drawing/2016/SVG/main" r:embed="rId18"/>
                </a:ext>
              </a:extLst>
            </a:blip>
            <a:stretch>
              <a:fillRect l="-670" r="-670"/>
            </a:stretch>
          </a:blipFill>
        </p:spPr>
        <p:txBody>
          <a:bodyPr/>
          <a:lstStyle/>
          <a:p>
            <a:endParaRPr lang="en-US"/>
          </a:p>
        </p:txBody>
      </p:sp>
      <p:grpSp>
        <p:nvGrpSpPr>
          <p:cNvPr id="34" name="Group 34"/>
          <p:cNvGrpSpPr/>
          <p:nvPr/>
        </p:nvGrpSpPr>
        <p:grpSpPr>
          <a:xfrm>
            <a:off x="1648301" y="9437756"/>
            <a:ext cx="9794663" cy="447599"/>
            <a:chOff x="0" y="0"/>
            <a:chExt cx="13059551" cy="596799"/>
          </a:xfrm>
        </p:grpSpPr>
        <p:sp>
          <p:nvSpPr>
            <p:cNvPr id="35" name="Freeform 35"/>
            <p:cNvSpPr/>
            <p:nvPr/>
          </p:nvSpPr>
          <p:spPr>
            <a:xfrm>
              <a:off x="0" y="0"/>
              <a:ext cx="13059550" cy="596799"/>
            </a:xfrm>
            <a:custGeom>
              <a:avLst/>
              <a:gdLst/>
              <a:ahLst/>
              <a:cxnLst/>
              <a:rect l="l" t="t" r="r" b="b"/>
              <a:pathLst>
                <a:path w="13059550" h="596799">
                  <a:moveTo>
                    <a:pt x="0" y="0"/>
                  </a:moveTo>
                  <a:lnTo>
                    <a:pt x="13059550" y="0"/>
                  </a:lnTo>
                  <a:lnTo>
                    <a:pt x="13059550" y="596799"/>
                  </a:lnTo>
                  <a:lnTo>
                    <a:pt x="0" y="596799"/>
                  </a:lnTo>
                  <a:close/>
                </a:path>
              </a:pathLst>
            </a:custGeom>
            <a:solidFill>
              <a:srgbClr val="000000">
                <a:alpha val="0"/>
              </a:srgbClr>
            </a:solidFill>
          </p:spPr>
          <p:txBody>
            <a:bodyPr/>
            <a:lstStyle/>
            <a:p>
              <a:endParaRPr lang="en-US"/>
            </a:p>
          </p:txBody>
        </p:sp>
        <p:sp>
          <p:nvSpPr>
            <p:cNvPr id="36" name="TextBox 36"/>
            <p:cNvSpPr txBox="1"/>
            <p:nvPr/>
          </p:nvSpPr>
          <p:spPr>
            <a:xfrm>
              <a:off x="0" y="-38100"/>
              <a:ext cx="13059551" cy="634899"/>
            </a:xfrm>
            <a:prstGeom prst="rect">
              <a:avLst/>
            </a:prstGeom>
          </p:spPr>
          <p:txBody>
            <a:bodyPr lIns="0" tIns="0" rIns="0" bIns="0" rtlCol="0" anchor="ctr"/>
            <a:lstStyle/>
            <a:p>
              <a:pPr algn="ctr">
                <a:lnSpc>
                  <a:spcPts val="3024"/>
                </a:lnSpc>
              </a:pPr>
              <a:r>
                <a:rPr lang="en-US" sz="2161" b="1">
                  <a:solidFill>
                    <a:srgbClr val="FFFFFF"/>
                  </a:solidFill>
                  <a:latin typeface="Open Sans Bold"/>
                  <a:ea typeface="Open Sans Bold"/>
                  <a:cs typeface="Open Sans Bold"/>
                  <a:sym typeface="Open Sans Bold"/>
                </a:rPr>
                <a:t>Alleging that</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295B"/>
        </a:solidFill>
        <a:effectLst/>
      </p:bgPr>
    </p:bg>
    <p:spTree>
      <p:nvGrpSpPr>
        <p:cNvPr id="1" name=""/>
        <p:cNvGrpSpPr/>
        <p:nvPr/>
      </p:nvGrpSpPr>
      <p:grpSpPr>
        <a:xfrm>
          <a:off x="0" y="0"/>
          <a:ext cx="0" cy="0"/>
          <a:chOff x="0" y="0"/>
          <a:chExt cx="0" cy="0"/>
        </a:xfrm>
      </p:grpSpPr>
      <p:sp>
        <p:nvSpPr>
          <p:cNvPr id="2" name="TextBox 2"/>
          <p:cNvSpPr txBox="1"/>
          <p:nvPr/>
        </p:nvSpPr>
        <p:spPr>
          <a:xfrm>
            <a:off x="138428" y="932631"/>
            <a:ext cx="12828331" cy="840076"/>
          </a:xfrm>
          <a:prstGeom prst="rect">
            <a:avLst/>
          </a:prstGeom>
        </p:spPr>
        <p:txBody>
          <a:bodyPr lIns="0" tIns="0" rIns="0" bIns="0" rtlCol="0" anchor="t">
            <a:spAutoFit/>
          </a:bodyPr>
          <a:lstStyle/>
          <a:p>
            <a:pPr algn="ctr">
              <a:lnSpc>
                <a:spcPts val="6663"/>
              </a:lnSpc>
            </a:pPr>
            <a:r>
              <a:rPr lang="en-US" sz="5627" b="1">
                <a:solidFill>
                  <a:srgbClr val="FFFFFF"/>
                </a:solidFill>
                <a:latin typeface="Open Sans Bold"/>
                <a:ea typeface="Open Sans Bold"/>
                <a:cs typeface="Open Sans Bold"/>
                <a:sym typeface="Open Sans Bold"/>
              </a:rPr>
              <a:t>Limited Indemnity Example</a:t>
            </a:r>
          </a:p>
        </p:txBody>
      </p:sp>
      <p:grpSp>
        <p:nvGrpSpPr>
          <p:cNvPr id="3" name="Group 3"/>
          <p:cNvGrpSpPr/>
          <p:nvPr/>
        </p:nvGrpSpPr>
        <p:grpSpPr>
          <a:xfrm>
            <a:off x="13091419" y="1341"/>
            <a:ext cx="5215829" cy="10304080"/>
            <a:chOff x="0" y="0"/>
            <a:chExt cx="6954439" cy="13738773"/>
          </a:xfrm>
        </p:grpSpPr>
        <p:sp>
          <p:nvSpPr>
            <p:cNvPr id="4" name="Freeform 4"/>
            <p:cNvSpPr/>
            <p:nvPr/>
          </p:nvSpPr>
          <p:spPr>
            <a:xfrm>
              <a:off x="0" y="0"/>
              <a:ext cx="6954393" cy="13738733"/>
            </a:xfrm>
            <a:custGeom>
              <a:avLst/>
              <a:gdLst/>
              <a:ahLst/>
              <a:cxnLst/>
              <a:rect l="l" t="t" r="r" b="b"/>
              <a:pathLst>
                <a:path w="6954393" h="13738733">
                  <a:moveTo>
                    <a:pt x="0" y="0"/>
                  </a:moveTo>
                  <a:lnTo>
                    <a:pt x="6954393" y="0"/>
                  </a:lnTo>
                  <a:lnTo>
                    <a:pt x="6954393" y="13738733"/>
                  </a:lnTo>
                  <a:lnTo>
                    <a:pt x="0" y="13738733"/>
                  </a:lnTo>
                  <a:close/>
                </a:path>
              </a:pathLst>
            </a:custGeom>
            <a:solidFill>
              <a:srgbClr val="F0F6FB"/>
            </a:solidFill>
          </p:spPr>
          <p:txBody>
            <a:bodyPr/>
            <a:lstStyle/>
            <a:p>
              <a:endParaRPr lang="en-US"/>
            </a:p>
          </p:txBody>
        </p:sp>
      </p:grpSp>
      <p:sp>
        <p:nvSpPr>
          <p:cNvPr id="5" name="Freeform 5" descr="preencoded.png"/>
          <p:cNvSpPr/>
          <p:nvPr/>
        </p:nvSpPr>
        <p:spPr>
          <a:xfrm>
            <a:off x="714567" y="2602370"/>
            <a:ext cx="11676053" cy="6888442"/>
          </a:xfrm>
          <a:custGeom>
            <a:avLst/>
            <a:gdLst/>
            <a:ahLst/>
            <a:cxnLst/>
            <a:rect l="l" t="t" r="r" b="b"/>
            <a:pathLst>
              <a:path w="11676053" h="6888442">
                <a:moveTo>
                  <a:pt x="0" y="0"/>
                </a:moveTo>
                <a:lnTo>
                  <a:pt x="11676053" y="0"/>
                </a:lnTo>
                <a:lnTo>
                  <a:pt x="11676053" y="6888442"/>
                </a:lnTo>
                <a:lnTo>
                  <a:pt x="0" y="6888442"/>
                </a:lnTo>
                <a:lnTo>
                  <a:pt x="0" y="0"/>
                </a:lnTo>
                <a:close/>
              </a:path>
            </a:pathLst>
          </a:custGeom>
          <a:blipFill>
            <a:blip r:embed="rId3">
              <a:extLst>
                <a:ext uri="{96DAC541-7B7A-43D3-8B79-37D633B846F1}">
                  <asvg:svgBlip xmlns:asvg="http://schemas.microsoft.com/office/drawing/2016/SVG/main" r:embed="rId4"/>
                </a:ext>
              </a:extLst>
            </a:blip>
            <a:stretch>
              <a:fillRect t="-48" b="-48"/>
            </a:stretch>
          </a:blipFill>
        </p:spPr>
        <p:txBody>
          <a:bodyPr/>
          <a:lstStyle/>
          <a:p>
            <a:endParaRPr lang="en-US"/>
          </a:p>
        </p:txBody>
      </p:sp>
      <p:grpSp>
        <p:nvGrpSpPr>
          <p:cNvPr id="6" name="Group 6"/>
          <p:cNvGrpSpPr/>
          <p:nvPr/>
        </p:nvGrpSpPr>
        <p:grpSpPr>
          <a:xfrm>
            <a:off x="1071075" y="3013739"/>
            <a:ext cx="10744222" cy="6125210"/>
            <a:chOff x="0" y="0"/>
            <a:chExt cx="14325630" cy="8166946"/>
          </a:xfrm>
        </p:grpSpPr>
        <p:sp>
          <p:nvSpPr>
            <p:cNvPr id="7" name="Freeform 7"/>
            <p:cNvSpPr/>
            <p:nvPr/>
          </p:nvSpPr>
          <p:spPr>
            <a:xfrm>
              <a:off x="0" y="0"/>
              <a:ext cx="14325629" cy="8166946"/>
            </a:xfrm>
            <a:custGeom>
              <a:avLst/>
              <a:gdLst/>
              <a:ahLst/>
              <a:cxnLst/>
              <a:rect l="l" t="t" r="r" b="b"/>
              <a:pathLst>
                <a:path w="14325629" h="8166946">
                  <a:moveTo>
                    <a:pt x="0" y="0"/>
                  </a:moveTo>
                  <a:lnTo>
                    <a:pt x="14325629" y="0"/>
                  </a:lnTo>
                  <a:lnTo>
                    <a:pt x="14325629" y="8166946"/>
                  </a:lnTo>
                  <a:lnTo>
                    <a:pt x="0" y="8166946"/>
                  </a:lnTo>
                  <a:close/>
                </a:path>
              </a:pathLst>
            </a:custGeom>
            <a:solidFill>
              <a:srgbClr val="000000">
                <a:alpha val="0"/>
              </a:srgbClr>
            </a:solidFill>
          </p:spPr>
          <p:txBody>
            <a:bodyPr/>
            <a:lstStyle/>
            <a:p>
              <a:endParaRPr lang="en-US"/>
            </a:p>
          </p:txBody>
        </p:sp>
        <p:sp>
          <p:nvSpPr>
            <p:cNvPr id="8" name="TextBox 8"/>
            <p:cNvSpPr txBox="1"/>
            <p:nvPr/>
          </p:nvSpPr>
          <p:spPr>
            <a:xfrm>
              <a:off x="0" y="0"/>
              <a:ext cx="14325630" cy="8166946"/>
            </a:xfrm>
            <a:prstGeom prst="rect">
              <a:avLst/>
            </a:prstGeom>
          </p:spPr>
          <p:txBody>
            <a:bodyPr lIns="0" tIns="0" rIns="0" bIns="0" rtlCol="0" anchor="ctr"/>
            <a:lstStyle/>
            <a:p>
              <a:pPr algn="ctr">
                <a:lnSpc>
                  <a:spcPts val="5043"/>
                </a:lnSpc>
              </a:pPr>
              <a:r>
                <a:rPr lang="en-US" sz="4203" dirty="0">
                  <a:solidFill>
                    <a:srgbClr val="231F20"/>
                  </a:solidFill>
                  <a:latin typeface="Open Sans"/>
                  <a:ea typeface="Open Sans"/>
                  <a:cs typeface="Open Sans"/>
                  <a:sym typeface="Open Sans"/>
                </a:rPr>
                <a:t>Contractor agrees to indemnify, defend, and hold harmless Owner, from and against claims, damages, losses, and expenses, including but not limited to reasonable attorney’s fees, </a:t>
              </a:r>
              <a:r>
                <a:rPr lang="en-US" sz="4203" b="1" dirty="0">
                  <a:solidFill>
                    <a:srgbClr val="231F20"/>
                  </a:solidFill>
                  <a:latin typeface="Open Sans Bold"/>
                  <a:ea typeface="Open Sans Bold"/>
                  <a:cs typeface="Open Sans Bold"/>
                  <a:sym typeface="Open Sans Bold"/>
                </a:rPr>
                <a:t>solely to the extent directly caused by or resulting from </a:t>
              </a:r>
              <a:r>
                <a:rPr lang="en-US" sz="4203" dirty="0">
                  <a:solidFill>
                    <a:srgbClr val="231F20"/>
                  </a:solidFill>
                  <a:latin typeface="Open Sans"/>
                  <a:ea typeface="Open Sans"/>
                  <a:cs typeface="Open Sans"/>
                  <a:sym typeface="Open Sans"/>
                </a:rPr>
                <a:t>Contractor's negligence in performance of Contractor's operations under this Agreement</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0295B"/>
        </a:solidFill>
        <a:effectLst/>
      </p:bgPr>
    </p:bg>
    <p:spTree>
      <p:nvGrpSpPr>
        <p:cNvPr id="1" name=""/>
        <p:cNvGrpSpPr/>
        <p:nvPr/>
      </p:nvGrpSpPr>
      <p:grpSpPr>
        <a:xfrm>
          <a:off x="0" y="0"/>
          <a:ext cx="0" cy="0"/>
          <a:chOff x="0" y="0"/>
          <a:chExt cx="0" cy="0"/>
        </a:xfrm>
      </p:grpSpPr>
      <p:sp>
        <p:nvSpPr>
          <p:cNvPr id="2" name="TextBox 2"/>
          <p:cNvSpPr txBox="1"/>
          <p:nvPr/>
        </p:nvSpPr>
        <p:spPr>
          <a:xfrm>
            <a:off x="0" y="689784"/>
            <a:ext cx="12828331" cy="800201"/>
          </a:xfrm>
          <a:prstGeom prst="rect">
            <a:avLst/>
          </a:prstGeom>
        </p:spPr>
        <p:txBody>
          <a:bodyPr lIns="0" tIns="0" rIns="0" bIns="0" rtlCol="0" anchor="t">
            <a:spAutoFit/>
          </a:bodyPr>
          <a:lstStyle/>
          <a:p>
            <a:pPr algn="ctr">
              <a:lnSpc>
                <a:spcPts val="6663"/>
              </a:lnSpc>
            </a:pPr>
            <a:r>
              <a:rPr lang="en-US" sz="4803" b="1">
                <a:solidFill>
                  <a:srgbClr val="FFFFFF"/>
                </a:solidFill>
                <a:latin typeface="Open Sans Bold"/>
                <a:ea typeface="Open Sans Bold"/>
                <a:cs typeface="Open Sans Bold"/>
                <a:sym typeface="Open Sans Bold"/>
              </a:rPr>
              <a:t>Broad Indemnity Example</a:t>
            </a:r>
          </a:p>
        </p:txBody>
      </p:sp>
      <p:grpSp>
        <p:nvGrpSpPr>
          <p:cNvPr id="3" name="Group 3"/>
          <p:cNvGrpSpPr/>
          <p:nvPr/>
        </p:nvGrpSpPr>
        <p:grpSpPr>
          <a:xfrm>
            <a:off x="13091419" y="1341"/>
            <a:ext cx="5215829" cy="10304080"/>
            <a:chOff x="0" y="0"/>
            <a:chExt cx="6954439" cy="13738773"/>
          </a:xfrm>
        </p:grpSpPr>
        <p:sp>
          <p:nvSpPr>
            <p:cNvPr id="4" name="Freeform 4"/>
            <p:cNvSpPr/>
            <p:nvPr/>
          </p:nvSpPr>
          <p:spPr>
            <a:xfrm>
              <a:off x="0" y="0"/>
              <a:ext cx="6954393" cy="13738733"/>
            </a:xfrm>
            <a:custGeom>
              <a:avLst/>
              <a:gdLst/>
              <a:ahLst/>
              <a:cxnLst/>
              <a:rect l="l" t="t" r="r" b="b"/>
              <a:pathLst>
                <a:path w="6954393" h="13738733">
                  <a:moveTo>
                    <a:pt x="0" y="0"/>
                  </a:moveTo>
                  <a:lnTo>
                    <a:pt x="6954393" y="0"/>
                  </a:lnTo>
                  <a:lnTo>
                    <a:pt x="6954393" y="13738733"/>
                  </a:lnTo>
                  <a:lnTo>
                    <a:pt x="0" y="13738733"/>
                  </a:lnTo>
                  <a:close/>
                </a:path>
              </a:pathLst>
            </a:custGeom>
            <a:solidFill>
              <a:srgbClr val="F0F6FB"/>
            </a:solidFill>
          </p:spPr>
          <p:txBody>
            <a:bodyPr/>
            <a:lstStyle/>
            <a:p>
              <a:endParaRPr lang="en-US"/>
            </a:p>
          </p:txBody>
        </p:sp>
      </p:grpSp>
      <p:sp>
        <p:nvSpPr>
          <p:cNvPr id="5" name="Freeform 5" descr="preencoded.png"/>
          <p:cNvSpPr/>
          <p:nvPr/>
        </p:nvSpPr>
        <p:spPr>
          <a:xfrm>
            <a:off x="714567" y="1909193"/>
            <a:ext cx="11676053" cy="7581619"/>
          </a:xfrm>
          <a:custGeom>
            <a:avLst/>
            <a:gdLst/>
            <a:ahLst/>
            <a:cxnLst/>
            <a:rect l="l" t="t" r="r" b="b"/>
            <a:pathLst>
              <a:path w="11676053" h="7581619">
                <a:moveTo>
                  <a:pt x="0" y="0"/>
                </a:moveTo>
                <a:lnTo>
                  <a:pt x="11676053" y="0"/>
                </a:lnTo>
                <a:lnTo>
                  <a:pt x="11676053" y="7581619"/>
                </a:lnTo>
                <a:lnTo>
                  <a:pt x="0" y="7581619"/>
                </a:lnTo>
                <a:lnTo>
                  <a:pt x="0" y="0"/>
                </a:lnTo>
                <a:close/>
              </a:path>
            </a:pathLst>
          </a:custGeom>
          <a:blipFill>
            <a:blip r:embed="rId3">
              <a:extLst>
                <a:ext uri="{96DAC541-7B7A-43D3-8B79-37D633B846F1}">
                  <asvg:svgBlip xmlns:asvg="http://schemas.microsoft.com/office/drawing/2016/SVG/main" r:embed="rId4"/>
                </a:ext>
              </a:extLst>
            </a:blip>
            <a:stretch>
              <a:fillRect l="-5062" r="-5062"/>
            </a:stretch>
          </a:blipFill>
        </p:spPr>
        <p:txBody>
          <a:bodyPr/>
          <a:lstStyle/>
          <a:p>
            <a:endParaRPr lang="en-US"/>
          </a:p>
        </p:txBody>
      </p:sp>
      <p:grpSp>
        <p:nvGrpSpPr>
          <p:cNvPr id="6" name="Group 6"/>
          <p:cNvGrpSpPr/>
          <p:nvPr/>
        </p:nvGrpSpPr>
        <p:grpSpPr>
          <a:xfrm>
            <a:off x="1104546" y="2503513"/>
            <a:ext cx="10811164" cy="6392979"/>
            <a:chOff x="0" y="0"/>
            <a:chExt cx="14414886" cy="8523971"/>
          </a:xfrm>
        </p:grpSpPr>
        <p:sp>
          <p:nvSpPr>
            <p:cNvPr id="7" name="Freeform 7"/>
            <p:cNvSpPr/>
            <p:nvPr/>
          </p:nvSpPr>
          <p:spPr>
            <a:xfrm>
              <a:off x="0" y="0"/>
              <a:ext cx="14414886" cy="8523971"/>
            </a:xfrm>
            <a:custGeom>
              <a:avLst/>
              <a:gdLst/>
              <a:ahLst/>
              <a:cxnLst/>
              <a:rect l="l" t="t" r="r" b="b"/>
              <a:pathLst>
                <a:path w="14414886" h="8523971">
                  <a:moveTo>
                    <a:pt x="0" y="0"/>
                  </a:moveTo>
                  <a:lnTo>
                    <a:pt x="14414886" y="0"/>
                  </a:lnTo>
                  <a:lnTo>
                    <a:pt x="14414886" y="8523971"/>
                  </a:lnTo>
                  <a:lnTo>
                    <a:pt x="0" y="8523971"/>
                  </a:lnTo>
                  <a:close/>
                </a:path>
              </a:pathLst>
            </a:custGeom>
            <a:solidFill>
              <a:srgbClr val="000000">
                <a:alpha val="0"/>
              </a:srgbClr>
            </a:solidFill>
          </p:spPr>
          <p:txBody>
            <a:bodyPr/>
            <a:lstStyle/>
            <a:p>
              <a:endParaRPr lang="en-US"/>
            </a:p>
          </p:txBody>
        </p:sp>
        <p:sp>
          <p:nvSpPr>
            <p:cNvPr id="8" name="TextBox 8"/>
            <p:cNvSpPr txBox="1"/>
            <p:nvPr/>
          </p:nvSpPr>
          <p:spPr>
            <a:xfrm>
              <a:off x="0" y="0"/>
              <a:ext cx="14414886" cy="8523971"/>
            </a:xfrm>
            <a:prstGeom prst="rect">
              <a:avLst/>
            </a:prstGeom>
          </p:spPr>
          <p:txBody>
            <a:bodyPr lIns="0" tIns="0" rIns="0" bIns="0" rtlCol="0" anchor="ctr"/>
            <a:lstStyle/>
            <a:p>
              <a:pPr algn="l">
                <a:lnSpc>
                  <a:spcPts val="3601"/>
                </a:lnSpc>
              </a:pPr>
              <a:r>
                <a:rPr lang="en-US" sz="3000" b="1">
                  <a:solidFill>
                    <a:srgbClr val="FFFFFF"/>
                  </a:solidFill>
                  <a:latin typeface="Open Sans Bold"/>
                  <a:ea typeface="Open Sans Bold"/>
                  <a:cs typeface="Open Sans Bold"/>
                  <a:sym typeface="Open Sans Bold"/>
                </a:rPr>
                <a:t>Contractor shall indemnify, hold harmless, and defend Owner from any and all losses, claims, liens, demands, and causes of action of every kind and character including, but not limited to, the amounts of judgments, penalties, interest, court costs, legal fees, and all other expenses incurred by Owner arising in favor of any party, including claims, liens, debts, personal injuries, death, or damages to property (including employees or property of Owner) and without limitation by enumeration, all other claims or demands of every character occurring, or in any way incident to, in connection with, or arising, directly or indirectly out of, the contract or agreement. </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9BDD"/>
        </a:solidFill>
        <a:effectLst/>
      </p:bgPr>
    </p:bg>
    <p:spTree>
      <p:nvGrpSpPr>
        <p:cNvPr id="1" name=""/>
        <p:cNvGrpSpPr/>
        <p:nvPr/>
      </p:nvGrpSpPr>
      <p:grpSpPr>
        <a:xfrm>
          <a:off x="0" y="0"/>
          <a:ext cx="0" cy="0"/>
          <a:chOff x="0" y="0"/>
          <a:chExt cx="0" cy="0"/>
        </a:xfrm>
      </p:grpSpPr>
      <p:sp>
        <p:nvSpPr>
          <p:cNvPr id="2" name="Freeform 2"/>
          <p:cNvSpPr/>
          <p:nvPr/>
        </p:nvSpPr>
        <p:spPr>
          <a:xfrm>
            <a:off x="71917" y="-77855"/>
            <a:ext cx="18144166" cy="10364855"/>
          </a:xfrm>
          <a:custGeom>
            <a:avLst/>
            <a:gdLst/>
            <a:ahLst/>
            <a:cxnLst/>
            <a:rect l="l" t="t" r="r" b="b"/>
            <a:pathLst>
              <a:path w="18144166" h="10364855">
                <a:moveTo>
                  <a:pt x="0" y="0"/>
                </a:moveTo>
                <a:lnTo>
                  <a:pt x="18144166" y="0"/>
                </a:lnTo>
                <a:lnTo>
                  <a:pt x="18144166" y="10364855"/>
                </a:lnTo>
                <a:lnTo>
                  <a:pt x="0" y="10364855"/>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725" y="264370"/>
            <a:ext cx="18292958" cy="2470809"/>
            <a:chOff x="0" y="0"/>
            <a:chExt cx="24390611" cy="3294412"/>
          </a:xfrm>
        </p:grpSpPr>
        <p:grpSp>
          <p:nvGrpSpPr>
            <p:cNvPr id="4" name="Group 4"/>
            <p:cNvGrpSpPr/>
            <p:nvPr/>
          </p:nvGrpSpPr>
          <p:grpSpPr>
            <a:xfrm>
              <a:off x="0" y="0"/>
              <a:ext cx="24390611" cy="3294412"/>
              <a:chOff x="0" y="0"/>
              <a:chExt cx="24390611" cy="3294412"/>
            </a:xfrm>
          </p:grpSpPr>
          <p:sp>
            <p:nvSpPr>
              <p:cNvPr id="5" name="Freeform 5"/>
              <p:cNvSpPr/>
              <p:nvPr/>
            </p:nvSpPr>
            <p:spPr>
              <a:xfrm>
                <a:off x="0" y="0"/>
                <a:ext cx="24390604" cy="3294380"/>
              </a:xfrm>
              <a:custGeom>
                <a:avLst/>
                <a:gdLst/>
                <a:ahLst/>
                <a:cxnLst/>
                <a:rect l="l" t="t" r="r" b="b"/>
                <a:pathLst>
                  <a:path w="24390604" h="3294380">
                    <a:moveTo>
                      <a:pt x="0" y="0"/>
                    </a:moveTo>
                    <a:lnTo>
                      <a:pt x="24390604" y="0"/>
                    </a:lnTo>
                    <a:lnTo>
                      <a:pt x="24390604" y="3294380"/>
                    </a:lnTo>
                    <a:lnTo>
                      <a:pt x="0" y="3294380"/>
                    </a:lnTo>
                    <a:close/>
                  </a:path>
                </a:pathLst>
              </a:custGeom>
              <a:solidFill>
                <a:srgbClr val="FFFFFF"/>
              </a:solidFill>
            </p:spPr>
            <p:txBody>
              <a:bodyPr/>
              <a:lstStyle/>
              <a:p>
                <a:endParaRPr lang="en-US"/>
              </a:p>
            </p:txBody>
          </p:sp>
        </p:grpSp>
        <p:grpSp>
          <p:nvGrpSpPr>
            <p:cNvPr id="6" name="Group 6"/>
            <p:cNvGrpSpPr/>
            <p:nvPr/>
          </p:nvGrpSpPr>
          <p:grpSpPr>
            <a:xfrm>
              <a:off x="2406126" y="216303"/>
              <a:ext cx="19578360" cy="3019879"/>
              <a:chOff x="0" y="0"/>
              <a:chExt cx="19578360" cy="3019879"/>
            </a:xfrm>
          </p:grpSpPr>
          <p:sp>
            <p:nvSpPr>
              <p:cNvPr id="7" name="Freeform 7"/>
              <p:cNvSpPr/>
              <p:nvPr/>
            </p:nvSpPr>
            <p:spPr>
              <a:xfrm>
                <a:off x="0" y="0"/>
                <a:ext cx="19578360" cy="3019879"/>
              </a:xfrm>
              <a:custGeom>
                <a:avLst/>
                <a:gdLst/>
                <a:ahLst/>
                <a:cxnLst/>
                <a:rect l="l" t="t" r="r" b="b"/>
                <a:pathLst>
                  <a:path w="19578360" h="3019879">
                    <a:moveTo>
                      <a:pt x="0" y="0"/>
                    </a:moveTo>
                    <a:lnTo>
                      <a:pt x="19578360" y="0"/>
                    </a:lnTo>
                    <a:lnTo>
                      <a:pt x="19578360" y="3019879"/>
                    </a:lnTo>
                    <a:lnTo>
                      <a:pt x="0" y="3019879"/>
                    </a:lnTo>
                    <a:close/>
                  </a:path>
                </a:pathLst>
              </a:custGeom>
              <a:solidFill>
                <a:srgbClr val="000000">
                  <a:alpha val="0"/>
                </a:srgbClr>
              </a:solidFill>
            </p:spPr>
            <p:txBody>
              <a:bodyPr/>
              <a:lstStyle/>
              <a:p>
                <a:endParaRPr lang="en-US"/>
              </a:p>
            </p:txBody>
          </p:sp>
          <p:sp>
            <p:nvSpPr>
              <p:cNvPr id="8" name="TextBox 8"/>
              <p:cNvSpPr txBox="1"/>
              <p:nvPr/>
            </p:nvSpPr>
            <p:spPr>
              <a:xfrm>
                <a:off x="0" y="104775"/>
                <a:ext cx="19578360" cy="2915104"/>
              </a:xfrm>
              <a:prstGeom prst="rect">
                <a:avLst/>
              </a:prstGeom>
            </p:spPr>
            <p:txBody>
              <a:bodyPr lIns="0" tIns="0" rIns="0" bIns="0" rtlCol="0" anchor="ctr"/>
              <a:lstStyle/>
              <a:p>
                <a:pPr algn="ctr">
                  <a:lnSpc>
                    <a:spcPts val="6123"/>
                  </a:lnSpc>
                </a:pPr>
                <a:r>
                  <a:rPr lang="en-US" sz="6003" b="1" dirty="0">
                    <a:solidFill>
                      <a:srgbClr val="099BDD"/>
                    </a:solidFill>
                    <a:latin typeface="Open Sans Bold"/>
                    <a:ea typeface="Open Sans Bold"/>
                    <a:cs typeface="Open Sans Bold"/>
                    <a:sym typeface="Open Sans Bold"/>
                  </a:rPr>
                  <a:t>TODAY'S OBJECTIVES</a:t>
                </a:r>
              </a:p>
            </p:txBody>
          </p:sp>
        </p:grpSp>
      </p:grpSp>
      <p:sp>
        <p:nvSpPr>
          <p:cNvPr id="9" name="TextBox 9"/>
          <p:cNvSpPr txBox="1"/>
          <p:nvPr/>
        </p:nvSpPr>
        <p:spPr>
          <a:xfrm>
            <a:off x="1312368" y="3697432"/>
            <a:ext cx="9167178" cy="5970032"/>
          </a:xfrm>
          <a:prstGeom prst="rect">
            <a:avLst/>
          </a:prstGeom>
        </p:spPr>
        <p:txBody>
          <a:bodyPr lIns="0" tIns="0" rIns="0" bIns="0" rtlCol="0" anchor="t">
            <a:spAutoFit/>
          </a:bodyPr>
          <a:lstStyle/>
          <a:p>
            <a:pPr marL="620713" lvl="1" indent="-620713" algn="l">
              <a:lnSpc>
                <a:spcPts val="4363"/>
              </a:lnSpc>
              <a:buAutoNum type="arabicPeriod"/>
              <a:tabLst>
                <a:tab pos="914400" algn="l"/>
              </a:tabLst>
            </a:pPr>
            <a:r>
              <a:rPr lang="en-US" sz="3305" b="1" dirty="0">
                <a:solidFill>
                  <a:srgbClr val="000000"/>
                </a:solidFill>
                <a:latin typeface="Open Sans Bold"/>
                <a:ea typeface="Open Sans Bold"/>
                <a:cs typeface="Open Sans Bold"/>
                <a:sym typeface="Open Sans Bold"/>
              </a:rPr>
              <a:t>Understand Indemnity Clauses in Contracts</a:t>
            </a:r>
          </a:p>
          <a:p>
            <a:pPr marL="1077913" lvl="3" indent="-620713">
              <a:lnSpc>
                <a:spcPts val="3954"/>
              </a:lnSpc>
              <a:buFont typeface="Wingdings" panose="05000000000000000000" pitchFamily="2" charset="2"/>
              <a:buChar char="§"/>
              <a:tabLst>
                <a:tab pos="914400" algn="l"/>
              </a:tabLst>
            </a:pPr>
            <a:r>
              <a:rPr lang="en-US" sz="2995" dirty="0">
                <a:solidFill>
                  <a:srgbClr val="000000"/>
                </a:solidFill>
                <a:latin typeface="Open Sans"/>
                <a:ea typeface="Open Sans"/>
                <a:cs typeface="Open Sans"/>
                <a:sym typeface="Open Sans"/>
              </a:rPr>
              <a:t>Definitions, Uses, Goals, Limitations</a:t>
            </a:r>
          </a:p>
          <a:p>
            <a:pPr marL="1077913" lvl="3" indent="-620713">
              <a:lnSpc>
                <a:spcPts val="3954"/>
              </a:lnSpc>
              <a:buFont typeface="Wingdings" panose="05000000000000000000" pitchFamily="2" charset="2"/>
              <a:buChar char="§"/>
              <a:tabLst>
                <a:tab pos="914400" algn="l"/>
              </a:tabLst>
            </a:pPr>
            <a:r>
              <a:rPr lang="en-US" sz="2995" dirty="0">
                <a:solidFill>
                  <a:srgbClr val="000000"/>
                </a:solidFill>
                <a:latin typeface="Open Sans"/>
                <a:ea typeface="Open Sans"/>
                <a:cs typeface="Open Sans"/>
                <a:sym typeface="Open Sans"/>
              </a:rPr>
              <a:t>Legal Impact</a:t>
            </a:r>
          </a:p>
          <a:p>
            <a:pPr marL="1077913" lvl="3" indent="-620713">
              <a:lnSpc>
                <a:spcPts val="3954"/>
              </a:lnSpc>
              <a:buFont typeface="Wingdings" panose="05000000000000000000" pitchFamily="2" charset="2"/>
              <a:buChar char="§"/>
              <a:tabLst>
                <a:tab pos="914400" algn="l"/>
              </a:tabLst>
            </a:pPr>
            <a:r>
              <a:rPr lang="en-US" sz="2995" dirty="0">
                <a:solidFill>
                  <a:srgbClr val="000000"/>
                </a:solidFill>
                <a:latin typeface="Open Sans"/>
                <a:ea typeface="Open Sans"/>
                <a:cs typeface="Open Sans"/>
                <a:sym typeface="Open Sans"/>
              </a:rPr>
              <a:t>How to Support with Insurance</a:t>
            </a:r>
          </a:p>
          <a:p>
            <a:pPr marL="620713" lvl="1" indent="-620713" algn="l">
              <a:lnSpc>
                <a:spcPts val="4363"/>
              </a:lnSpc>
              <a:buAutoNum type="arabicPeriod"/>
              <a:tabLst>
                <a:tab pos="914400" algn="l"/>
              </a:tabLst>
            </a:pPr>
            <a:r>
              <a:rPr lang="en-US" sz="3305" b="1" dirty="0">
                <a:solidFill>
                  <a:srgbClr val="000000"/>
                </a:solidFill>
                <a:latin typeface="Open Sans Bold"/>
                <a:ea typeface="Open Sans Bold"/>
                <a:cs typeface="Open Sans Bold"/>
                <a:sym typeface="Open Sans Bold"/>
              </a:rPr>
              <a:t>Additional Insured Coverage</a:t>
            </a:r>
          </a:p>
          <a:p>
            <a:pPr marL="1077913" lvl="3" indent="-620713">
              <a:lnSpc>
                <a:spcPts val="3954"/>
              </a:lnSpc>
              <a:buFont typeface="Wingdings" panose="05000000000000000000" pitchFamily="2" charset="2"/>
              <a:buChar char="§"/>
              <a:tabLst>
                <a:tab pos="914400" algn="l"/>
              </a:tabLst>
            </a:pPr>
            <a:r>
              <a:rPr lang="en-US" sz="2995" dirty="0">
                <a:solidFill>
                  <a:srgbClr val="000000"/>
                </a:solidFill>
                <a:latin typeface="Open Sans"/>
                <a:ea typeface="Open Sans"/>
                <a:cs typeface="Open Sans"/>
                <a:sym typeface="Open Sans"/>
              </a:rPr>
              <a:t>Definitions and Uses</a:t>
            </a:r>
          </a:p>
          <a:p>
            <a:pPr marL="620713" lvl="1" indent="-620713" algn="l">
              <a:lnSpc>
                <a:spcPts val="4363"/>
              </a:lnSpc>
              <a:buAutoNum type="arabicPeriod"/>
              <a:tabLst>
                <a:tab pos="914400" algn="l"/>
              </a:tabLst>
            </a:pPr>
            <a:r>
              <a:rPr lang="en-US" sz="3305" b="1" dirty="0">
                <a:solidFill>
                  <a:srgbClr val="000000"/>
                </a:solidFill>
                <a:latin typeface="Open Sans Bold"/>
                <a:ea typeface="Open Sans Bold"/>
                <a:cs typeface="Open Sans Bold"/>
                <a:sym typeface="Open Sans Bold"/>
              </a:rPr>
              <a:t>Indemnity vs. Additional Insured</a:t>
            </a:r>
          </a:p>
          <a:p>
            <a:pPr marL="1077913" lvl="3" indent="-620713">
              <a:lnSpc>
                <a:spcPts val="4363"/>
              </a:lnSpc>
              <a:buFont typeface="Wingdings" panose="05000000000000000000" pitchFamily="2" charset="2"/>
              <a:buChar char="§"/>
              <a:tabLst>
                <a:tab pos="914400" algn="l"/>
              </a:tabLst>
            </a:pPr>
            <a:r>
              <a:rPr lang="en-US" sz="3305" dirty="0">
                <a:solidFill>
                  <a:srgbClr val="000000"/>
                </a:solidFill>
                <a:latin typeface="Open Sans"/>
                <a:ea typeface="Open Sans"/>
                <a:cs typeface="Open Sans"/>
                <a:sym typeface="Open Sans"/>
              </a:rPr>
              <a:t>Scope Comparison</a:t>
            </a:r>
          </a:p>
          <a:p>
            <a:pPr marL="1077913" lvl="3" indent="-620713">
              <a:lnSpc>
                <a:spcPts val="4363"/>
              </a:lnSpc>
              <a:buFont typeface="Wingdings" panose="05000000000000000000" pitchFamily="2" charset="2"/>
              <a:buChar char="§"/>
              <a:tabLst>
                <a:tab pos="914400" algn="l"/>
              </a:tabLst>
            </a:pPr>
            <a:r>
              <a:rPr lang="en-US" sz="3305" dirty="0">
                <a:solidFill>
                  <a:srgbClr val="000000"/>
                </a:solidFill>
                <a:latin typeface="Open Sans"/>
                <a:ea typeface="Open Sans"/>
                <a:cs typeface="Open Sans"/>
                <a:sym typeface="Open Sans"/>
              </a:rPr>
              <a:t>Sample Wording to Watch</a:t>
            </a:r>
          </a:p>
          <a:p>
            <a:pPr marL="620713" lvl="1" indent="-620713" algn="l">
              <a:lnSpc>
                <a:spcPts val="4363"/>
              </a:lnSpc>
              <a:buAutoNum type="arabicPeriod"/>
              <a:tabLst>
                <a:tab pos="914400" algn="l"/>
              </a:tabLst>
            </a:pPr>
            <a:r>
              <a:rPr lang="en-US" sz="3305" b="1" dirty="0">
                <a:solidFill>
                  <a:srgbClr val="000000"/>
                </a:solidFill>
                <a:latin typeface="Open Sans Bold"/>
                <a:ea typeface="Open Sans Bold"/>
                <a:cs typeface="Open Sans Bold"/>
                <a:sym typeface="Open Sans Bold"/>
              </a:rPr>
              <a:t>Key Takeaways and Action Items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5" y="264370"/>
            <a:ext cx="18292958" cy="2470809"/>
            <a:chOff x="0" y="0"/>
            <a:chExt cx="24390611" cy="3294412"/>
          </a:xfrm>
        </p:grpSpPr>
        <p:sp>
          <p:nvSpPr>
            <p:cNvPr id="3" name="Freeform 3"/>
            <p:cNvSpPr/>
            <p:nvPr/>
          </p:nvSpPr>
          <p:spPr>
            <a:xfrm>
              <a:off x="0" y="0"/>
              <a:ext cx="24390604" cy="3294380"/>
            </a:xfrm>
            <a:custGeom>
              <a:avLst/>
              <a:gdLst/>
              <a:ahLst/>
              <a:cxnLst/>
              <a:rect l="l" t="t" r="r" b="b"/>
              <a:pathLst>
                <a:path w="24390604" h="3294380">
                  <a:moveTo>
                    <a:pt x="0" y="0"/>
                  </a:moveTo>
                  <a:lnTo>
                    <a:pt x="24390604" y="0"/>
                  </a:lnTo>
                  <a:lnTo>
                    <a:pt x="24390604" y="3294380"/>
                  </a:lnTo>
                  <a:lnTo>
                    <a:pt x="0" y="3294380"/>
                  </a:lnTo>
                  <a:close/>
                </a:path>
              </a:pathLst>
            </a:custGeom>
            <a:solidFill>
              <a:srgbClr val="20295B"/>
            </a:solidFill>
          </p:spPr>
          <p:txBody>
            <a:bodyPr/>
            <a:lstStyle/>
            <a:p>
              <a:endParaRPr lang="en-US"/>
            </a:p>
          </p:txBody>
        </p:sp>
      </p:grpSp>
      <p:grpSp>
        <p:nvGrpSpPr>
          <p:cNvPr id="4" name="Group 4"/>
          <p:cNvGrpSpPr/>
          <p:nvPr/>
        </p:nvGrpSpPr>
        <p:grpSpPr>
          <a:xfrm>
            <a:off x="1805319" y="426597"/>
            <a:ext cx="14683770" cy="2264909"/>
            <a:chOff x="0" y="0"/>
            <a:chExt cx="19578360" cy="3019879"/>
          </a:xfrm>
        </p:grpSpPr>
        <p:sp>
          <p:nvSpPr>
            <p:cNvPr id="5" name="Freeform 5"/>
            <p:cNvSpPr/>
            <p:nvPr/>
          </p:nvSpPr>
          <p:spPr>
            <a:xfrm>
              <a:off x="0" y="0"/>
              <a:ext cx="19578360" cy="3019879"/>
            </a:xfrm>
            <a:custGeom>
              <a:avLst/>
              <a:gdLst/>
              <a:ahLst/>
              <a:cxnLst/>
              <a:rect l="l" t="t" r="r" b="b"/>
              <a:pathLst>
                <a:path w="19578360" h="3019879">
                  <a:moveTo>
                    <a:pt x="0" y="0"/>
                  </a:moveTo>
                  <a:lnTo>
                    <a:pt x="19578360" y="0"/>
                  </a:lnTo>
                  <a:lnTo>
                    <a:pt x="19578360" y="3019879"/>
                  </a:lnTo>
                  <a:lnTo>
                    <a:pt x="0" y="3019879"/>
                  </a:lnTo>
                  <a:close/>
                </a:path>
              </a:pathLst>
            </a:custGeom>
            <a:solidFill>
              <a:srgbClr val="000000">
                <a:alpha val="0"/>
              </a:srgbClr>
            </a:solidFill>
          </p:spPr>
          <p:txBody>
            <a:bodyPr/>
            <a:lstStyle/>
            <a:p>
              <a:endParaRPr lang="en-US"/>
            </a:p>
          </p:txBody>
        </p:sp>
        <p:sp>
          <p:nvSpPr>
            <p:cNvPr id="6" name="TextBox 6"/>
            <p:cNvSpPr txBox="1"/>
            <p:nvPr/>
          </p:nvSpPr>
          <p:spPr>
            <a:xfrm>
              <a:off x="0" y="104775"/>
              <a:ext cx="19578360" cy="2915104"/>
            </a:xfrm>
            <a:prstGeom prst="rect">
              <a:avLst/>
            </a:prstGeom>
          </p:spPr>
          <p:txBody>
            <a:bodyPr lIns="0" tIns="0" rIns="0" bIns="0" rtlCol="0" anchor="ctr"/>
            <a:lstStyle/>
            <a:p>
              <a:pPr algn="ctr">
                <a:lnSpc>
                  <a:spcPts val="6124"/>
                </a:lnSpc>
              </a:pPr>
              <a:r>
                <a:rPr lang="en-US" sz="6004" b="1" spc="-8">
                  <a:solidFill>
                    <a:srgbClr val="F0F6FB"/>
                  </a:solidFill>
                  <a:latin typeface="Open Sans Bold"/>
                  <a:ea typeface="Open Sans Bold"/>
                  <a:cs typeface="Open Sans Bold"/>
                  <a:sym typeface="Open Sans Bold"/>
                </a:rPr>
                <a:t>Key Takeaways &amp; Action Items</a:t>
              </a:r>
            </a:p>
          </p:txBody>
        </p:sp>
      </p:grpSp>
      <p:sp>
        <p:nvSpPr>
          <p:cNvPr id="7" name="Freeform 7"/>
          <p:cNvSpPr/>
          <p:nvPr/>
        </p:nvSpPr>
        <p:spPr>
          <a:xfrm>
            <a:off x="8381015" y="3733366"/>
            <a:ext cx="1532372" cy="1532372"/>
          </a:xfrm>
          <a:custGeom>
            <a:avLst/>
            <a:gdLst/>
            <a:ahLst/>
            <a:cxnLst/>
            <a:rect l="l" t="t" r="r" b="b"/>
            <a:pathLst>
              <a:path w="1532372" h="1532372">
                <a:moveTo>
                  <a:pt x="0" y="0"/>
                </a:moveTo>
                <a:lnTo>
                  <a:pt x="1532371" y="0"/>
                </a:lnTo>
                <a:lnTo>
                  <a:pt x="1532371" y="1532371"/>
                </a:lnTo>
                <a:lnTo>
                  <a:pt x="0" y="15323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806928" y="5512514"/>
            <a:ext cx="4392505" cy="638175"/>
          </a:xfrm>
          <a:prstGeom prst="rect">
            <a:avLst/>
          </a:prstGeom>
        </p:spPr>
        <p:txBody>
          <a:bodyPr lIns="0" tIns="0" rIns="0" bIns="0" rtlCol="0" anchor="t">
            <a:spAutoFit/>
          </a:bodyPr>
          <a:lstStyle/>
          <a:p>
            <a:pPr algn="ctr">
              <a:lnSpc>
                <a:spcPts val="5043"/>
              </a:lnSpc>
            </a:pPr>
            <a:r>
              <a:rPr lang="en-US" sz="4203" b="1" spc="-5">
                <a:solidFill>
                  <a:srgbClr val="231F20"/>
                </a:solidFill>
                <a:latin typeface="Open Sans Bold"/>
                <a:ea typeface="Open Sans Bold"/>
                <a:cs typeface="Open Sans Bold"/>
                <a:sym typeface="Open Sans Bold"/>
              </a:rPr>
              <a:t>Understand</a:t>
            </a:r>
          </a:p>
        </p:txBody>
      </p:sp>
      <p:sp>
        <p:nvSpPr>
          <p:cNvPr id="9" name="TextBox 9"/>
          <p:cNvSpPr txBox="1"/>
          <p:nvPr/>
        </p:nvSpPr>
        <p:spPr>
          <a:xfrm>
            <a:off x="6950971" y="6323256"/>
            <a:ext cx="4392505" cy="2286000"/>
          </a:xfrm>
          <a:prstGeom prst="rect">
            <a:avLst/>
          </a:prstGeom>
        </p:spPr>
        <p:txBody>
          <a:bodyPr lIns="0" tIns="0" rIns="0" bIns="0" rtlCol="0" anchor="t">
            <a:spAutoFit/>
          </a:bodyPr>
          <a:lstStyle/>
          <a:p>
            <a:pPr algn="ctr">
              <a:lnSpc>
                <a:spcPts val="3062"/>
              </a:lnSpc>
            </a:pPr>
            <a:r>
              <a:rPr lang="en-US" sz="2551" spc="-3">
                <a:solidFill>
                  <a:srgbClr val="231F20"/>
                </a:solidFill>
                <a:latin typeface="Open Sans"/>
                <a:ea typeface="Open Sans"/>
                <a:cs typeface="Open Sans"/>
                <a:sym typeface="Open Sans"/>
              </a:rPr>
              <a:t>The three basic levels of indemnity and Additional Insured coverage. </a:t>
            </a:r>
          </a:p>
          <a:p>
            <a:pPr algn="ctr">
              <a:lnSpc>
                <a:spcPts val="3062"/>
              </a:lnSpc>
            </a:pPr>
            <a:r>
              <a:rPr lang="en-US" sz="2551" spc="-3">
                <a:solidFill>
                  <a:srgbClr val="231F20"/>
                </a:solidFill>
                <a:latin typeface="Open Sans"/>
                <a:ea typeface="Open Sans"/>
                <a:cs typeface="Open Sans"/>
                <a:sym typeface="Open Sans"/>
              </a:rPr>
              <a:t>Know what wording to watch for to identify levels of Additional Insured coverage. </a:t>
            </a:r>
          </a:p>
        </p:txBody>
      </p:sp>
      <p:sp>
        <p:nvSpPr>
          <p:cNvPr id="10" name="Freeform 10"/>
          <p:cNvSpPr/>
          <p:nvPr/>
        </p:nvSpPr>
        <p:spPr>
          <a:xfrm>
            <a:off x="3000999" y="3717797"/>
            <a:ext cx="1532372" cy="1532372"/>
          </a:xfrm>
          <a:custGeom>
            <a:avLst/>
            <a:gdLst/>
            <a:ahLst/>
            <a:cxnLst/>
            <a:rect l="l" t="t" r="r" b="b"/>
            <a:pathLst>
              <a:path w="1532372" h="1532372">
                <a:moveTo>
                  <a:pt x="0" y="0"/>
                </a:moveTo>
                <a:lnTo>
                  <a:pt x="1532372" y="0"/>
                </a:lnTo>
                <a:lnTo>
                  <a:pt x="1532372" y="1532372"/>
                </a:lnTo>
                <a:lnTo>
                  <a:pt x="0" y="15323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6951321" y="5512514"/>
            <a:ext cx="4392505" cy="638175"/>
          </a:xfrm>
          <a:prstGeom prst="rect">
            <a:avLst/>
          </a:prstGeom>
        </p:spPr>
        <p:txBody>
          <a:bodyPr lIns="0" tIns="0" rIns="0" bIns="0" rtlCol="0" anchor="t">
            <a:spAutoFit/>
          </a:bodyPr>
          <a:lstStyle/>
          <a:p>
            <a:pPr algn="ctr">
              <a:lnSpc>
                <a:spcPts val="5043"/>
              </a:lnSpc>
            </a:pPr>
            <a:r>
              <a:rPr lang="en-US" sz="4203" b="1" spc="-5">
                <a:solidFill>
                  <a:srgbClr val="231F20"/>
                </a:solidFill>
                <a:latin typeface="Open Sans Bold"/>
                <a:ea typeface="Open Sans Bold"/>
                <a:cs typeface="Open Sans Bold"/>
                <a:sym typeface="Open Sans Bold"/>
              </a:rPr>
              <a:t>Know</a:t>
            </a:r>
          </a:p>
        </p:txBody>
      </p:sp>
      <p:sp>
        <p:nvSpPr>
          <p:cNvPr id="12" name="TextBox 12"/>
          <p:cNvSpPr txBox="1"/>
          <p:nvPr/>
        </p:nvSpPr>
        <p:spPr>
          <a:xfrm>
            <a:off x="12103864" y="6323256"/>
            <a:ext cx="4392505" cy="2667000"/>
          </a:xfrm>
          <a:prstGeom prst="rect">
            <a:avLst/>
          </a:prstGeom>
        </p:spPr>
        <p:txBody>
          <a:bodyPr lIns="0" tIns="0" rIns="0" bIns="0" rtlCol="0" anchor="t">
            <a:spAutoFit/>
          </a:bodyPr>
          <a:lstStyle/>
          <a:p>
            <a:pPr algn="ctr">
              <a:lnSpc>
                <a:spcPts val="3062"/>
              </a:lnSpc>
            </a:pPr>
            <a:r>
              <a:rPr lang="en-US" sz="2551" spc="-3">
                <a:solidFill>
                  <a:srgbClr val="231F20"/>
                </a:solidFill>
                <a:latin typeface="Open Sans"/>
                <a:ea typeface="Open Sans"/>
                <a:cs typeface="Open Sans"/>
                <a:sym typeface="Open Sans"/>
              </a:rPr>
              <a:t>Clients’ liability policies to see what Additional Insured coverage is included. </a:t>
            </a:r>
          </a:p>
          <a:p>
            <a:pPr algn="ctr">
              <a:lnSpc>
                <a:spcPts val="3062"/>
              </a:lnSpc>
            </a:pPr>
            <a:r>
              <a:rPr lang="en-US" sz="2551" spc="-3">
                <a:solidFill>
                  <a:srgbClr val="231F20"/>
                </a:solidFill>
                <a:latin typeface="Open Sans"/>
                <a:ea typeface="Open Sans"/>
                <a:cs typeface="Open Sans"/>
                <a:sym typeface="Open Sans"/>
              </a:rPr>
              <a:t>Discuss with clients and request endorsements to support contractual obligations.</a:t>
            </a:r>
          </a:p>
        </p:txBody>
      </p:sp>
      <p:sp>
        <p:nvSpPr>
          <p:cNvPr id="13" name="Freeform 13"/>
          <p:cNvSpPr/>
          <p:nvPr/>
        </p:nvSpPr>
        <p:spPr>
          <a:xfrm>
            <a:off x="13555048" y="3824617"/>
            <a:ext cx="1532372" cy="1532372"/>
          </a:xfrm>
          <a:custGeom>
            <a:avLst/>
            <a:gdLst/>
            <a:ahLst/>
            <a:cxnLst/>
            <a:rect l="l" t="t" r="r" b="b"/>
            <a:pathLst>
              <a:path w="1532372" h="1532372">
                <a:moveTo>
                  <a:pt x="0" y="0"/>
                </a:moveTo>
                <a:lnTo>
                  <a:pt x="1532372" y="0"/>
                </a:lnTo>
                <a:lnTo>
                  <a:pt x="1532372" y="1532372"/>
                </a:lnTo>
                <a:lnTo>
                  <a:pt x="0" y="15323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12095714" y="5512514"/>
            <a:ext cx="4392505" cy="638175"/>
          </a:xfrm>
          <a:prstGeom prst="rect">
            <a:avLst/>
          </a:prstGeom>
        </p:spPr>
        <p:txBody>
          <a:bodyPr lIns="0" tIns="0" rIns="0" bIns="0" rtlCol="0" anchor="t">
            <a:spAutoFit/>
          </a:bodyPr>
          <a:lstStyle/>
          <a:p>
            <a:pPr algn="ctr">
              <a:lnSpc>
                <a:spcPts val="5043"/>
              </a:lnSpc>
            </a:pPr>
            <a:r>
              <a:rPr lang="en-US" sz="4203" b="1" spc="-5">
                <a:solidFill>
                  <a:srgbClr val="231F20"/>
                </a:solidFill>
                <a:latin typeface="Open Sans Bold"/>
                <a:ea typeface="Open Sans Bold"/>
                <a:cs typeface="Open Sans Bold"/>
                <a:sym typeface="Open Sans Bold"/>
              </a:rPr>
              <a:t>Review</a:t>
            </a:r>
          </a:p>
        </p:txBody>
      </p:sp>
      <p:sp>
        <p:nvSpPr>
          <p:cNvPr id="15" name="TextBox 15"/>
          <p:cNvSpPr txBox="1"/>
          <p:nvPr/>
        </p:nvSpPr>
        <p:spPr>
          <a:xfrm>
            <a:off x="1798778" y="6323256"/>
            <a:ext cx="4392505" cy="2667000"/>
          </a:xfrm>
          <a:prstGeom prst="rect">
            <a:avLst/>
          </a:prstGeom>
        </p:spPr>
        <p:txBody>
          <a:bodyPr lIns="0" tIns="0" rIns="0" bIns="0" rtlCol="0" anchor="t">
            <a:spAutoFit/>
          </a:bodyPr>
          <a:lstStyle/>
          <a:p>
            <a:pPr algn="ctr">
              <a:lnSpc>
                <a:spcPts val="3062"/>
              </a:lnSpc>
            </a:pPr>
            <a:r>
              <a:rPr lang="en-US" sz="2551" spc="-3">
                <a:solidFill>
                  <a:srgbClr val="231F20"/>
                </a:solidFill>
                <a:latin typeface="Open Sans"/>
                <a:ea typeface="Open Sans"/>
                <a:cs typeface="Open Sans"/>
                <a:sym typeface="Open Sans"/>
              </a:rPr>
              <a:t>How indemnity and limitation of liability work. </a:t>
            </a:r>
          </a:p>
          <a:p>
            <a:pPr algn="ctr">
              <a:lnSpc>
                <a:spcPts val="3062"/>
              </a:lnSpc>
            </a:pPr>
            <a:r>
              <a:rPr lang="en-US" sz="2551" spc="-3">
                <a:solidFill>
                  <a:srgbClr val="231F20"/>
                </a:solidFill>
                <a:latin typeface="Open Sans"/>
                <a:ea typeface="Open Sans"/>
                <a:cs typeface="Open Sans"/>
                <a:sym typeface="Open Sans"/>
              </a:rPr>
              <a:t>Understand how Additional Insured coverage can help support indemnity obligations in clients’ contracts.</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0295B">
            <a:alpha val="50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725" y="264370"/>
            <a:ext cx="18292958" cy="2470809"/>
            <a:chOff x="0" y="0"/>
            <a:chExt cx="24390611" cy="3294412"/>
          </a:xfrm>
        </p:grpSpPr>
        <p:sp>
          <p:nvSpPr>
            <p:cNvPr id="3" name="Freeform 3"/>
            <p:cNvSpPr/>
            <p:nvPr/>
          </p:nvSpPr>
          <p:spPr>
            <a:xfrm>
              <a:off x="0" y="0"/>
              <a:ext cx="24390604" cy="3294380"/>
            </a:xfrm>
            <a:custGeom>
              <a:avLst/>
              <a:gdLst/>
              <a:ahLst/>
              <a:cxnLst/>
              <a:rect l="l" t="t" r="r" b="b"/>
              <a:pathLst>
                <a:path w="24390604" h="3294380">
                  <a:moveTo>
                    <a:pt x="0" y="0"/>
                  </a:moveTo>
                  <a:lnTo>
                    <a:pt x="24390604" y="0"/>
                  </a:lnTo>
                  <a:lnTo>
                    <a:pt x="24390604" y="3294380"/>
                  </a:lnTo>
                  <a:lnTo>
                    <a:pt x="0" y="3294380"/>
                  </a:lnTo>
                  <a:close/>
                </a:path>
              </a:pathLst>
            </a:custGeom>
            <a:solidFill>
              <a:srgbClr val="20295B"/>
            </a:solidFill>
          </p:spPr>
          <p:txBody>
            <a:bodyPr/>
            <a:lstStyle/>
            <a:p>
              <a:endParaRPr lang="en-US"/>
            </a:p>
          </p:txBody>
        </p:sp>
      </p:grpSp>
      <p:sp>
        <p:nvSpPr>
          <p:cNvPr id="4" name="TextBox 4"/>
          <p:cNvSpPr txBox="1"/>
          <p:nvPr/>
        </p:nvSpPr>
        <p:spPr>
          <a:xfrm>
            <a:off x="1653913" y="1275555"/>
            <a:ext cx="9107124" cy="681180"/>
          </a:xfrm>
          <a:prstGeom prst="rect">
            <a:avLst/>
          </a:prstGeom>
        </p:spPr>
        <p:txBody>
          <a:bodyPr lIns="0" tIns="0" rIns="0" bIns="0" rtlCol="0" anchor="t">
            <a:spAutoFit/>
          </a:bodyPr>
          <a:lstStyle/>
          <a:p>
            <a:pPr algn="ctr">
              <a:lnSpc>
                <a:spcPts val="5530"/>
              </a:lnSpc>
            </a:pPr>
            <a:r>
              <a:rPr lang="en-US" sz="4203" b="1">
                <a:solidFill>
                  <a:srgbClr val="F2B134"/>
                </a:solidFill>
                <a:latin typeface="Open Sans Bold"/>
                <a:ea typeface="Open Sans Bold"/>
                <a:cs typeface="Open Sans Bold"/>
                <a:sym typeface="Open Sans Bold"/>
              </a:rPr>
              <a:t>Contact Information</a:t>
            </a:r>
          </a:p>
        </p:txBody>
      </p:sp>
      <p:grpSp>
        <p:nvGrpSpPr>
          <p:cNvPr id="5" name="Group 5"/>
          <p:cNvGrpSpPr/>
          <p:nvPr/>
        </p:nvGrpSpPr>
        <p:grpSpPr>
          <a:xfrm>
            <a:off x="11063984" y="965955"/>
            <a:ext cx="5579634" cy="8363133"/>
            <a:chOff x="0" y="0"/>
            <a:chExt cx="7439512" cy="11150844"/>
          </a:xfrm>
        </p:grpSpPr>
        <p:sp>
          <p:nvSpPr>
            <p:cNvPr id="6" name="Freeform 6"/>
            <p:cNvSpPr/>
            <p:nvPr/>
          </p:nvSpPr>
          <p:spPr>
            <a:xfrm>
              <a:off x="0" y="0"/>
              <a:ext cx="7439533" cy="11150854"/>
            </a:xfrm>
            <a:custGeom>
              <a:avLst/>
              <a:gdLst/>
              <a:ahLst/>
              <a:cxnLst/>
              <a:rect l="l" t="t" r="r" b="b"/>
              <a:pathLst>
                <a:path w="7439533" h="11150854">
                  <a:moveTo>
                    <a:pt x="0" y="0"/>
                  </a:moveTo>
                  <a:lnTo>
                    <a:pt x="7439533" y="0"/>
                  </a:lnTo>
                  <a:lnTo>
                    <a:pt x="7439533" y="11150854"/>
                  </a:lnTo>
                  <a:lnTo>
                    <a:pt x="0" y="11150854"/>
                  </a:lnTo>
                  <a:close/>
                </a:path>
              </a:pathLst>
            </a:custGeom>
            <a:solidFill>
              <a:srgbClr val="4FB99F"/>
            </a:solidFill>
          </p:spPr>
          <p:txBody>
            <a:bodyPr/>
            <a:lstStyle/>
            <a:p>
              <a:endParaRPr lang="en-US"/>
            </a:p>
          </p:txBody>
        </p:sp>
      </p:grpSp>
      <p:grpSp>
        <p:nvGrpSpPr>
          <p:cNvPr id="7" name="Group 7"/>
          <p:cNvGrpSpPr>
            <a:grpSpLocks noChangeAspect="1"/>
          </p:cNvGrpSpPr>
          <p:nvPr/>
        </p:nvGrpSpPr>
        <p:grpSpPr>
          <a:xfrm>
            <a:off x="11063984" y="965955"/>
            <a:ext cx="5579634" cy="8363133"/>
            <a:chOff x="0" y="0"/>
            <a:chExt cx="7439512" cy="11150844"/>
          </a:xfrm>
        </p:grpSpPr>
        <p:sp>
          <p:nvSpPr>
            <p:cNvPr id="8" name="Freeform 8" descr="preencoded.png"/>
            <p:cNvSpPr/>
            <p:nvPr/>
          </p:nvSpPr>
          <p:spPr>
            <a:xfrm>
              <a:off x="0" y="0"/>
              <a:ext cx="7439533" cy="11150854"/>
            </a:xfrm>
            <a:custGeom>
              <a:avLst/>
              <a:gdLst/>
              <a:ahLst/>
              <a:cxnLst/>
              <a:rect l="l" t="t" r="r" b="b"/>
              <a:pathLst>
                <a:path w="7439533" h="11150854">
                  <a:moveTo>
                    <a:pt x="0" y="0"/>
                  </a:moveTo>
                  <a:lnTo>
                    <a:pt x="7439533" y="0"/>
                  </a:lnTo>
                  <a:lnTo>
                    <a:pt x="7439533" y="11150854"/>
                  </a:lnTo>
                  <a:lnTo>
                    <a:pt x="0" y="11150854"/>
                  </a:lnTo>
                  <a:lnTo>
                    <a:pt x="0" y="0"/>
                  </a:lnTo>
                  <a:close/>
                </a:path>
              </a:pathLst>
            </a:custGeom>
            <a:blipFill>
              <a:blip r:embed="rId3"/>
              <a:stretch>
                <a:fillRect l="-3513" r="-3514"/>
              </a:stretch>
            </a:blipFill>
          </p:spPr>
          <p:txBody>
            <a:bodyPr/>
            <a:lstStyle/>
            <a:p>
              <a:endParaRPr lang="en-US"/>
            </a:p>
          </p:txBody>
        </p:sp>
      </p:grpSp>
      <p:sp>
        <p:nvSpPr>
          <p:cNvPr id="9" name="TextBox 9"/>
          <p:cNvSpPr txBox="1"/>
          <p:nvPr/>
        </p:nvSpPr>
        <p:spPr>
          <a:xfrm>
            <a:off x="481142" y="3086610"/>
            <a:ext cx="9885631" cy="5764329"/>
          </a:xfrm>
          <a:prstGeom prst="rect">
            <a:avLst/>
          </a:prstGeom>
        </p:spPr>
        <p:txBody>
          <a:bodyPr lIns="0" tIns="0" rIns="0" bIns="0" rtlCol="0" anchor="t">
            <a:spAutoFit/>
          </a:bodyPr>
          <a:lstStyle/>
          <a:p>
            <a:pPr algn="ctr">
              <a:lnSpc>
                <a:spcPts val="2509"/>
              </a:lnSpc>
            </a:pPr>
            <a:endParaRPr/>
          </a:p>
          <a:p>
            <a:pPr algn="ctr">
              <a:lnSpc>
                <a:spcPts val="5043"/>
              </a:lnSpc>
            </a:pPr>
            <a:r>
              <a:rPr lang="en-US" sz="4203" b="1">
                <a:solidFill>
                  <a:srgbClr val="F0F6FB">
                    <a:alpha val="60000"/>
                  </a:srgbClr>
                </a:solidFill>
                <a:latin typeface="Open Sans Bold"/>
                <a:ea typeface="Open Sans Bold"/>
                <a:cs typeface="Open Sans Bold"/>
                <a:sym typeface="Open Sans Bold"/>
              </a:rPr>
              <a:t>Noelle McCall, CIC, CRM, CCIP, ACRA, CISR</a:t>
            </a:r>
          </a:p>
          <a:p>
            <a:pPr algn="ctr">
              <a:lnSpc>
                <a:spcPts val="4323"/>
              </a:lnSpc>
            </a:pPr>
            <a:r>
              <a:rPr lang="en-US" sz="3602" b="1">
                <a:solidFill>
                  <a:srgbClr val="F0F6FB">
                    <a:alpha val="60000"/>
                  </a:srgbClr>
                </a:solidFill>
                <a:latin typeface="Open Sans Bold"/>
                <a:ea typeface="Open Sans Bold"/>
                <a:cs typeface="Open Sans Bold"/>
                <a:sym typeface="Open Sans Bold"/>
              </a:rPr>
              <a:t>Co-founder of Contract Risk Academy</a:t>
            </a:r>
          </a:p>
          <a:p>
            <a:pPr algn="ctr">
              <a:lnSpc>
                <a:spcPts val="4323"/>
              </a:lnSpc>
            </a:pPr>
            <a:r>
              <a:rPr lang="en-US" sz="3602" b="1">
                <a:solidFill>
                  <a:srgbClr val="F0F6FB">
                    <a:alpha val="60000"/>
                  </a:srgbClr>
                </a:solidFill>
                <a:latin typeface="Open Sans Bold"/>
                <a:ea typeface="Open Sans Bold"/>
                <a:cs typeface="Open Sans Bold"/>
                <a:sym typeface="Open Sans Bold"/>
              </a:rPr>
              <a:t>Director of Contract Risk Management</a:t>
            </a:r>
          </a:p>
          <a:p>
            <a:pPr algn="ctr">
              <a:lnSpc>
                <a:spcPts val="4323"/>
              </a:lnSpc>
            </a:pPr>
            <a:r>
              <a:rPr lang="en-US" sz="3602" b="1" u="sng">
                <a:solidFill>
                  <a:srgbClr val="FFFFFF">
                    <a:alpha val="60000"/>
                  </a:srgbClr>
                </a:solidFill>
                <a:latin typeface="Open Sans Bold"/>
                <a:ea typeface="Open Sans Bold"/>
                <a:cs typeface="Open Sans Bold"/>
                <a:sym typeface="Open Sans Bold"/>
                <a:hlinkClick r:id="rId4" tooltip="http://www.contractriskacademy.com/"/>
              </a:rPr>
              <a:t>http://www.contractriskacademy.com</a:t>
            </a:r>
          </a:p>
          <a:p>
            <a:pPr algn="ctr">
              <a:lnSpc>
                <a:spcPts val="4323"/>
              </a:lnSpc>
            </a:pPr>
            <a:r>
              <a:rPr lang="en-US" sz="3602" b="1">
                <a:solidFill>
                  <a:srgbClr val="F0F6FB">
                    <a:alpha val="60000"/>
                  </a:srgbClr>
                </a:solidFill>
                <a:latin typeface="Open Sans Bold"/>
                <a:ea typeface="Open Sans Bold"/>
                <a:cs typeface="Open Sans Bold"/>
                <a:sym typeface="Open Sans Bold"/>
              </a:rPr>
              <a:t>803.203.8275</a:t>
            </a:r>
          </a:p>
          <a:p>
            <a:pPr algn="ctr">
              <a:lnSpc>
                <a:spcPts val="4323"/>
              </a:lnSpc>
            </a:pPr>
            <a:r>
              <a:rPr lang="en-US" sz="3602" b="1" u="sng">
                <a:solidFill>
                  <a:srgbClr val="FFFFFF">
                    <a:alpha val="60000"/>
                  </a:srgbClr>
                </a:solidFill>
                <a:latin typeface="Open Sans Bold"/>
                <a:ea typeface="Open Sans Bold"/>
                <a:cs typeface="Open Sans Bold"/>
                <a:sym typeface="Open Sans Bold"/>
                <a:hlinkClick r:id="rId5" tooltip="mailto:nmccal@peoplesfirstinsurance.com"/>
              </a:rPr>
              <a:t>nmccal@peoplesfirstinsurance.com</a:t>
            </a:r>
          </a:p>
          <a:p>
            <a:pPr algn="ctr">
              <a:lnSpc>
                <a:spcPts val="4323"/>
              </a:lnSpc>
            </a:pPr>
            <a:r>
              <a:rPr lang="en-US" sz="3602" u="sng">
                <a:solidFill>
                  <a:srgbClr val="FFFFFF">
                    <a:alpha val="60000"/>
                  </a:srgbClr>
                </a:solidFill>
                <a:latin typeface="Open Sans"/>
                <a:ea typeface="Open Sans"/>
                <a:cs typeface="Open Sans"/>
                <a:sym typeface="Open Sans"/>
                <a:hlinkClick r:id="rId6" tooltip="https://www.linkedin.com/in/noelle-mccall-cic-crm-ccip-acra-cisr-64633952/"/>
              </a:rPr>
              <a:t>Noelle McCall, CIC, CRM, CISR | LinkedIn</a:t>
            </a:r>
          </a:p>
          <a:p>
            <a:pPr algn="ctr">
              <a:lnSpc>
                <a:spcPts val="4323"/>
              </a:lnSpc>
            </a:pPr>
            <a:endParaRPr lang="en-US" sz="3602" u="sng">
              <a:solidFill>
                <a:srgbClr val="FFFFFF">
                  <a:alpha val="60000"/>
                </a:srgbClr>
              </a:solidFill>
              <a:latin typeface="Open Sans"/>
              <a:ea typeface="Open Sans"/>
              <a:cs typeface="Open Sans"/>
              <a:sym typeface="Open Sans"/>
              <a:hlinkClick r:id="rId6" tooltip="https://www.linkedin.com/in/noelle-mccall-cic-crm-ccip-acra-cisr-64633952/"/>
            </a:endParaRPr>
          </a:p>
          <a:p>
            <a:pPr algn="ctr">
              <a:lnSpc>
                <a:spcPts val="2509"/>
              </a:lnSpc>
            </a:pPr>
            <a:endParaRPr lang="en-US" sz="3602" u="sng">
              <a:solidFill>
                <a:srgbClr val="FFFFFF">
                  <a:alpha val="60000"/>
                </a:srgbClr>
              </a:solidFill>
              <a:latin typeface="Open Sans"/>
              <a:ea typeface="Open Sans"/>
              <a:cs typeface="Open Sans"/>
              <a:sym typeface="Open Sans"/>
              <a:hlinkClick r:id="rId6" tooltip="https://www.linkedin.com/in/noelle-mccall-cic-crm-ccip-acra-cisr-64633952/"/>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5" y="264370"/>
            <a:ext cx="18292958" cy="2470809"/>
            <a:chOff x="0" y="0"/>
            <a:chExt cx="24390611" cy="3294412"/>
          </a:xfrm>
        </p:grpSpPr>
        <p:sp>
          <p:nvSpPr>
            <p:cNvPr id="3" name="Freeform 3"/>
            <p:cNvSpPr/>
            <p:nvPr/>
          </p:nvSpPr>
          <p:spPr>
            <a:xfrm>
              <a:off x="0" y="0"/>
              <a:ext cx="24390604" cy="3294380"/>
            </a:xfrm>
            <a:custGeom>
              <a:avLst/>
              <a:gdLst/>
              <a:ahLst/>
              <a:cxnLst/>
              <a:rect l="l" t="t" r="r" b="b"/>
              <a:pathLst>
                <a:path w="24390604" h="3294380">
                  <a:moveTo>
                    <a:pt x="0" y="0"/>
                  </a:moveTo>
                  <a:lnTo>
                    <a:pt x="24390604" y="0"/>
                  </a:lnTo>
                  <a:lnTo>
                    <a:pt x="24390604" y="3294380"/>
                  </a:lnTo>
                  <a:lnTo>
                    <a:pt x="0" y="3294380"/>
                  </a:lnTo>
                  <a:close/>
                </a:path>
              </a:pathLst>
            </a:custGeom>
            <a:solidFill>
              <a:srgbClr val="FFFFFF"/>
            </a:solidFill>
          </p:spPr>
          <p:txBody>
            <a:bodyPr/>
            <a:lstStyle/>
            <a:p>
              <a:endParaRPr lang="en-US"/>
            </a:p>
          </p:txBody>
        </p:sp>
      </p:grpSp>
      <p:sp>
        <p:nvSpPr>
          <p:cNvPr id="4" name="TextBox 4"/>
          <p:cNvSpPr txBox="1"/>
          <p:nvPr/>
        </p:nvSpPr>
        <p:spPr>
          <a:xfrm>
            <a:off x="-19065" y="581092"/>
            <a:ext cx="18292958" cy="836524"/>
          </a:xfrm>
          <a:prstGeom prst="rect">
            <a:avLst/>
          </a:prstGeom>
        </p:spPr>
        <p:txBody>
          <a:bodyPr lIns="0" tIns="0" rIns="0" bIns="0" rtlCol="0" anchor="t">
            <a:spAutoFit/>
          </a:bodyPr>
          <a:lstStyle/>
          <a:p>
            <a:pPr algn="ctr">
              <a:lnSpc>
                <a:spcPts val="6663"/>
              </a:lnSpc>
            </a:pPr>
            <a:r>
              <a:rPr lang="en-US" sz="5627" spc="-7">
                <a:solidFill>
                  <a:srgbClr val="333333"/>
                </a:solidFill>
                <a:latin typeface="PT Sans"/>
                <a:ea typeface="PT Sans"/>
                <a:cs typeface="PT Sans"/>
                <a:sym typeface="PT Sans"/>
              </a:rPr>
              <a:t>Disclaimer</a:t>
            </a:r>
          </a:p>
        </p:txBody>
      </p:sp>
      <p:sp>
        <p:nvSpPr>
          <p:cNvPr id="5" name="TextBox 5"/>
          <p:cNvSpPr txBox="1"/>
          <p:nvPr/>
        </p:nvSpPr>
        <p:spPr>
          <a:xfrm>
            <a:off x="428739" y="2749572"/>
            <a:ext cx="17435476" cy="1632790"/>
          </a:xfrm>
          <a:prstGeom prst="rect">
            <a:avLst/>
          </a:prstGeom>
        </p:spPr>
        <p:txBody>
          <a:bodyPr lIns="0" tIns="0" rIns="0" bIns="0" rtlCol="0" anchor="t">
            <a:spAutoFit/>
          </a:bodyPr>
          <a:lstStyle/>
          <a:p>
            <a:pPr algn="l">
              <a:lnSpc>
                <a:spcPts val="2571"/>
              </a:lnSpc>
            </a:pPr>
            <a:r>
              <a:rPr lang="en-US" sz="2101" b="1" spc="-2" dirty="0">
                <a:solidFill>
                  <a:srgbClr val="333333"/>
                </a:solidFill>
                <a:latin typeface="PT Sans Bold"/>
                <a:ea typeface="PT Sans Bold"/>
                <a:cs typeface="PT Sans Bold"/>
                <a:sym typeface="PT Sans Bold"/>
              </a:rPr>
              <a:t>DISCLAIMER:</a:t>
            </a:r>
            <a:r>
              <a:rPr lang="en-US" sz="2101" spc="-2" dirty="0">
                <a:solidFill>
                  <a:srgbClr val="333333"/>
                </a:solidFill>
                <a:latin typeface="PT Sans"/>
                <a:ea typeface="PT Sans"/>
                <a:cs typeface="PT Sans"/>
                <a:sym typeface="PT Sans"/>
              </a:rPr>
              <a:t> Insurance forms and endorsements vary based on insurance company; changes in edition dates; regulations; court decisions; and state jurisdiction. These instructional materials provided by Contract Risk Academy ("CRA") are intended as a general guideline and any interpretations provided by the instructor or the creator(s) of these materials do not modify or revise insurance policy language. In providing these materials, the authors assume neither liability nor responsibility to any person or business with respect to any loss that is alleged to be caused directly or indirectly as a result of the instructional materials provided.</a:t>
            </a:r>
          </a:p>
        </p:txBody>
      </p:sp>
      <p:sp>
        <p:nvSpPr>
          <p:cNvPr id="6" name="TextBox 6"/>
          <p:cNvSpPr txBox="1"/>
          <p:nvPr/>
        </p:nvSpPr>
        <p:spPr>
          <a:xfrm>
            <a:off x="428739" y="4564537"/>
            <a:ext cx="17435476" cy="2939022"/>
          </a:xfrm>
          <a:prstGeom prst="rect">
            <a:avLst/>
          </a:prstGeom>
        </p:spPr>
        <p:txBody>
          <a:bodyPr lIns="0" tIns="0" rIns="0" bIns="0" rtlCol="0" anchor="t">
            <a:spAutoFit/>
          </a:bodyPr>
          <a:lstStyle/>
          <a:p>
            <a:pPr algn="l">
              <a:lnSpc>
                <a:spcPts val="2571"/>
              </a:lnSpc>
            </a:pPr>
            <a:r>
              <a:rPr lang="en-US" sz="2101" spc="-2">
                <a:solidFill>
                  <a:srgbClr val="333333"/>
                </a:solidFill>
                <a:latin typeface="PT Sans"/>
                <a:ea typeface="PT Sans"/>
                <a:cs typeface="PT Sans"/>
                <a:sym typeface="PT Sans"/>
              </a:rPr>
              <a:t>Any statements concerning legal matters are based solely on our experience as insurance brokers and risk consultants and are not to be relied upon as legal advice, for which you should consult your own professional legal advisors. The information contained herein is based on sources we believe reliable, but we make no representation or warranty as to its accuracy. CRA shall have no liability to you or any other party with regard to the instructional materials. CRA makes no representation or warranty concerning the application of policy wordings or the financial condition or solvency of insurers or reinsurers. CRA makes no assurances regarding the availability, cost, or terms of insurance coverage. All decisions regarding the amount, type or terms of coverage shall be your ultimate responsibility. While CRA may provide advice and recommendations, you must decide on the specific coverage that is appropriate for your particular circumstances and financial position. By accepting this report, you acknowledge and agree to the terms, conditions, and disclaimers set forth above.</a:t>
            </a:r>
          </a:p>
        </p:txBody>
      </p:sp>
      <p:sp>
        <p:nvSpPr>
          <p:cNvPr id="7" name="TextBox 7"/>
          <p:cNvSpPr txBox="1"/>
          <p:nvPr/>
        </p:nvSpPr>
        <p:spPr>
          <a:xfrm>
            <a:off x="428739" y="7685733"/>
            <a:ext cx="17435476" cy="326558"/>
          </a:xfrm>
          <a:prstGeom prst="rect">
            <a:avLst/>
          </a:prstGeom>
        </p:spPr>
        <p:txBody>
          <a:bodyPr lIns="0" tIns="0" rIns="0" bIns="0" rtlCol="0" anchor="t">
            <a:spAutoFit/>
          </a:bodyPr>
          <a:lstStyle/>
          <a:p>
            <a:pPr algn="l">
              <a:lnSpc>
                <a:spcPts val="2571"/>
              </a:lnSpc>
            </a:pPr>
            <a:r>
              <a:rPr lang="en-US" sz="2101" spc="-2">
                <a:solidFill>
                  <a:srgbClr val="333333"/>
                </a:solidFill>
                <a:latin typeface="PT Sans"/>
                <a:ea typeface="PT Sans"/>
                <a:cs typeface="PT Sans"/>
                <a:sym typeface="PT Sans"/>
              </a:rPr>
              <a:t>Copyright © 2025 Contract Risk Academy. All rights reserved.</a:t>
            </a:r>
          </a:p>
        </p:txBody>
      </p:sp>
      <p:sp>
        <p:nvSpPr>
          <p:cNvPr id="8" name="TextBox 8"/>
          <p:cNvSpPr txBox="1"/>
          <p:nvPr/>
        </p:nvSpPr>
        <p:spPr>
          <a:xfrm>
            <a:off x="428739" y="7123785"/>
            <a:ext cx="17435476" cy="326558"/>
          </a:xfrm>
          <a:prstGeom prst="rect">
            <a:avLst/>
          </a:prstGeom>
        </p:spPr>
        <p:txBody>
          <a:bodyPr lIns="0" tIns="0" rIns="0" bIns="0" rtlCol="0" anchor="t">
            <a:spAutoFit/>
          </a:bodyPr>
          <a:lstStyle/>
          <a:p>
            <a:pPr algn="l">
              <a:lnSpc>
                <a:spcPts val="2571"/>
              </a:lnSpc>
            </a:pPr>
            <a:r>
              <a:rPr lang="en-US" sz="2101" spc="-2">
                <a:solidFill>
                  <a:srgbClr val="333333"/>
                </a:solidFill>
                <a:latin typeface="PT Sans"/>
                <a:ea typeface="PT Sans"/>
                <a:cs typeface="PT Sans"/>
                <a:sym typeface="PT Sans"/>
              </a:rPr>
              <a:t>https://contractriskacademy.com</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99BDD"/>
        </a:solidFill>
        <a:effectLst/>
      </p:bgPr>
    </p:bg>
    <p:spTree>
      <p:nvGrpSpPr>
        <p:cNvPr id="1" name=""/>
        <p:cNvGrpSpPr/>
        <p:nvPr/>
      </p:nvGrpSpPr>
      <p:grpSpPr>
        <a:xfrm>
          <a:off x="0" y="0"/>
          <a:ext cx="0" cy="0"/>
          <a:chOff x="0" y="0"/>
          <a:chExt cx="0" cy="0"/>
        </a:xfrm>
      </p:grpSpPr>
      <p:sp>
        <p:nvSpPr>
          <p:cNvPr id="2" name="Freeform 2"/>
          <p:cNvSpPr/>
          <p:nvPr/>
        </p:nvSpPr>
        <p:spPr>
          <a:xfrm>
            <a:off x="71917" y="-77855"/>
            <a:ext cx="18144166" cy="10364855"/>
          </a:xfrm>
          <a:custGeom>
            <a:avLst/>
            <a:gdLst/>
            <a:ahLst/>
            <a:cxnLst/>
            <a:rect l="l" t="t" r="r" b="b"/>
            <a:pathLst>
              <a:path w="18144166" h="10364855">
                <a:moveTo>
                  <a:pt x="0" y="0"/>
                </a:moveTo>
                <a:lnTo>
                  <a:pt x="18144166" y="0"/>
                </a:lnTo>
                <a:lnTo>
                  <a:pt x="18144166" y="10364855"/>
                </a:lnTo>
                <a:lnTo>
                  <a:pt x="0" y="10364855"/>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725" y="264370"/>
            <a:ext cx="18292958" cy="9136266"/>
            <a:chOff x="0" y="0"/>
            <a:chExt cx="24390611" cy="12181687"/>
          </a:xfrm>
        </p:grpSpPr>
        <p:grpSp>
          <p:nvGrpSpPr>
            <p:cNvPr id="4" name="Group 4"/>
            <p:cNvGrpSpPr/>
            <p:nvPr/>
          </p:nvGrpSpPr>
          <p:grpSpPr>
            <a:xfrm>
              <a:off x="0" y="0"/>
              <a:ext cx="24390611" cy="3294412"/>
              <a:chOff x="0" y="0"/>
              <a:chExt cx="24390611" cy="3294412"/>
            </a:xfrm>
          </p:grpSpPr>
          <p:sp>
            <p:nvSpPr>
              <p:cNvPr id="5" name="Freeform 5"/>
              <p:cNvSpPr/>
              <p:nvPr/>
            </p:nvSpPr>
            <p:spPr>
              <a:xfrm>
                <a:off x="0" y="0"/>
                <a:ext cx="24390604" cy="3294380"/>
              </a:xfrm>
              <a:custGeom>
                <a:avLst/>
                <a:gdLst/>
                <a:ahLst/>
                <a:cxnLst/>
                <a:rect l="l" t="t" r="r" b="b"/>
                <a:pathLst>
                  <a:path w="24390604" h="3294380">
                    <a:moveTo>
                      <a:pt x="0" y="0"/>
                    </a:moveTo>
                    <a:lnTo>
                      <a:pt x="24390604" y="0"/>
                    </a:lnTo>
                    <a:lnTo>
                      <a:pt x="24390604" y="3294380"/>
                    </a:lnTo>
                    <a:lnTo>
                      <a:pt x="0" y="3294380"/>
                    </a:lnTo>
                    <a:close/>
                  </a:path>
                </a:pathLst>
              </a:custGeom>
              <a:solidFill>
                <a:srgbClr val="FFFFFF"/>
              </a:solidFill>
            </p:spPr>
            <p:txBody>
              <a:bodyPr/>
              <a:lstStyle/>
              <a:p>
                <a:endParaRPr lang="en-US"/>
              </a:p>
            </p:txBody>
          </p:sp>
        </p:grpSp>
        <p:grpSp>
          <p:nvGrpSpPr>
            <p:cNvPr id="6" name="Group 6"/>
            <p:cNvGrpSpPr/>
            <p:nvPr/>
          </p:nvGrpSpPr>
          <p:grpSpPr>
            <a:xfrm>
              <a:off x="2406126" y="216303"/>
              <a:ext cx="19578360" cy="3019879"/>
              <a:chOff x="0" y="0"/>
              <a:chExt cx="19578360" cy="3019879"/>
            </a:xfrm>
          </p:grpSpPr>
          <p:sp>
            <p:nvSpPr>
              <p:cNvPr id="7" name="Freeform 7"/>
              <p:cNvSpPr/>
              <p:nvPr/>
            </p:nvSpPr>
            <p:spPr>
              <a:xfrm>
                <a:off x="0" y="0"/>
                <a:ext cx="19578360" cy="3019879"/>
              </a:xfrm>
              <a:custGeom>
                <a:avLst/>
                <a:gdLst/>
                <a:ahLst/>
                <a:cxnLst/>
                <a:rect l="l" t="t" r="r" b="b"/>
                <a:pathLst>
                  <a:path w="19578360" h="3019879">
                    <a:moveTo>
                      <a:pt x="0" y="0"/>
                    </a:moveTo>
                    <a:lnTo>
                      <a:pt x="19578360" y="0"/>
                    </a:lnTo>
                    <a:lnTo>
                      <a:pt x="19578360" y="3019879"/>
                    </a:lnTo>
                    <a:lnTo>
                      <a:pt x="0" y="3019879"/>
                    </a:lnTo>
                    <a:close/>
                  </a:path>
                </a:pathLst>
              </a:custGeom>
              <a:solidFill>
                <a:srgbClr val="000000">
                  <a:alpha val="0"/>
                </a:srgbClr>
              </a:solidFill>
            </p:spPr>
            <p:txBody>
              <a:bodyPr/>
              <a:lstStyle/>
              <a:p>
                <a:endParaRPr lang="en-US"/>
              </a:p>
            </p:txBody>
          </p:sp>
          <p:sp>
            <p:nvSpPr>
              <p:cNvPr id="8" name="TextBox 8"/>
              <p:cNvSpPr txBox="1"/>
              <p:nvPr/>
            </p:nvSpPr>
            <p:spPr>
              <a:xfrm>
                <a:off x="0" y="104775"/>
                <a:ext cx="19578360" cy="2915104"/>
              </a:xfrm>
              <a:prstGeom prst="rect">
                <a:avLst/>
              </a:prstGeom>
            </p:spPr>
            <p:txBody>
              <a:bodyPr lIns="0" tIns="0" rIns="0" bIns="0" rtlCol="0" anchor="ctr"/>
              <a:lstStyle/>
              <a:p>
                <a:pPr algn="ctr">
                  <a:lnSpc>
                    <a:spcPts val="6123"/>
                  </a:lnSpc>
                </a:pPr>
                <a:r>
                  <a:rPr lang="en-US" sz="6003" b="1">
                    <a:solidFill>
                      <a:srgbClr val="099BDD"/>
                    </a:solidFill>
                    <a:latin typeface="Open Sans Bold"/>
                    <a:ea typeface="Open Sans Bold"/>
                    <a:cs typeface="Open Sans Bold"/>
                    <a:sym typeface="Open Sans Bold"/>
                  </a:rPr>
                  <a:t>OBJECTIVE #1</a:t>
                </a:r>
              </a:p>
            </p:txBody>
          </p:sp>
        </p:grpSp>
        <p:sp>
          <p:nvSpPr>
            <p:cNvPr id="9" name="TextBox 9"/>
            <p:cNvSpPr txBox="1"/>
            <p:nvPr/>
          </p:nvSpPr>
          <p:spPr>
            <a:xfrm>
              <a:off x="1691265" y="4297478"/>
              <a:ext cx="10450471" cy="7884209"/>
            </a:xfrm>
            <a:prstGeom prst="rect">
              <a:avLst/>
            </a:prstGeom>
          </p:spPr>
          <p:txBody>
            <a:bodyPr lIns="0" tIns="0" rIns="0" bIns="0" rtlCol="0" anchor="t">
              <a:spAutoFit/>
            </a:bodyPr>
            <a:lstStyle/>
            <a:p>
              <a:pPr marL="891396" lvl="1" indent="-445698" algn="l">
                <a:lnSpc>
                  <a:spcPts val="6340"/>
                </a:lnSpc>
                <a:buAutoNum type="arabicPeriod"/>
              </a:pPr>
              <a:r>
                <a:rPr lang="en-US" sz="4803" b="1" spc="-6" dirty="0">
                  <a:solidFill>
                    <a:srgbClr val="2C2C2C"/>
                  </a:solidFill>
                  <a:latin typeface="Open Sans Bold"/>
                  <a:ea typeface="Open Sans Bold"/>
                  <a:cs typeface="Open Sans Bold"/>
                  <a:sym typeface="Open Sans Bold"/>
                </a:rPr>
                <a:t>Understand Indemnity Clauses in Contracts</a:t>
              </a:r>
            </a:p>
            <a:p>
              <a:pPr marL="1307664" lvl="2" indent="-571500" algn="l">
                <a:lnSpc>
                  <a:spcPts val="5548"/>
                </a:lnSpc>
                <a:buFont typeface="Wingdings" panose="05000000000000000000" pitchFamily="2" charset="2"/>
                <a:buChar char="§"/>
              </a:pPr>
              <a:r>
                <a:rPr lang="en-US" sz="4203" b="1" spc="-5" dirty="0">
                  <a:solidFill>
                    <a:srgbClr val="2C2C2C"/>
                  </a:solidFill>
                  <a:latin typeface="Open Sans Bold"/>
                  <a:ea typeface="Open Sans Bold"/>
                  <a:cs typeface="Open Sans Bold"/>
                  <a:sym typeface="Open Sans Bold"/>
                </a:rPr>
                <a:t>Definitions, Uses, Goals, Limitations</a:t>
              </a:r>
            </a:p>
            <a:p>
              <a:pPr marL="1307664" lvl="2" indent="-571500" algn="l">
                <a:lnSpc>
                  <a:spcPts val="5548"/>
                </a:lnSpc>
                <a:buFont typeface="Wingdings" panose="05000000000000000000" pitchFamily="2" charset="2"/>
                <a:buChar char="§"/>
              </a:pPr>
              <a:r>
                <a:rPr lang="en-US" sz="4203" b="1" spc="-5" dirty="0">
                  <a:solidFill>
                    <a:srgbClr val="2C2C2C"/>
                  </a:solidFill>
                  <a:latin typeface="Open Sans Bold"/>
                  <a:ea typeface="Open Sans Bold"/>
                  <a:cs typeface="Open Sans Bold"/>
                  <a:sym typeface="Open Sans Bold"/>
                </a:rPr>
                <a:t>Legal Impact</a:t>
              </a:r>
            </a:p>
            <a:p>
              <a:pPr marL="1307664" lvl="2" indent="-571500" algn="l">
                <a:lnSpc>
                  <a:spcPts val="5548"/>
                </a:lnSpc>
                <a:buFont typeface="Wingdings" panose="05000000000000000000" pitchFamily="2" charset="2"/>
                <a:buChar char="§"/>
              </a:pPr>
              <a:r>
                <a:rPr lang="en-US" sz="4203" b="1" spc="-5" dirty="0">
                  <a:solidFill>
                    <a:srgbClr val="2C2C2C"/>
                  </a:solidFill>
                  <a:latin typeface="Open Sans Bold"/>
                  <a:ea typeface="Open Sans Bold"/>
                  <a:cs typeface="Open Sans Bold"/>
                  <a:sym typeface="Open Sans Bold"/>
                </a:rPr>
                <a:t>How to Support with Insurance</a:t>
              </a:r>
            </a:p>
          </p:txBody>
        </p:sp>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44695" y="1284471"/>
            <a:ext cx="12336924" cy="8220199"/>
          </a:xfrm>
          <a:prstGeom prst="rect">
            <a:avLst/>
          </a:prstGeom>
        </p:spPr>
        <p:txBody>
          <a:bodyPr lIns="0" tIns="0" rIns="0" bIns="0" rtlCol="0" anchor="t">
            <a:spAutoFit/>
          </a:bodyPr>
          <a:lstStyle/>
          <a:p>
            <a:pPr algn="l">
              <a:lnSpc>
                <a:spcPts val="4665"/>
              </a:lnSpc>
            </a:pPr>
            <a:r>
              <a:rPr lang="en-US" sz="3888" b="1" dirty="0">
                <a:solidFill>
                  <a:srgbClr val="000000"/>
                </a:solidFill>
                <a:latin typeface="Open Sans Bold"/>
                <a:ea typeface="Open Sans Bold"/>
                <a:cs typeface="Open Sans Bold"/>
                <a:sym typeface="Open Sans Bold"/>
              </a:rPr>
              <a:t>Definitions</a:t>
            </a:r>
          </a:p>
          <a:p>
            <a:pPr algn="l">
              <a:lnSpc>
                <a:spcPts val="3332"/>
              </a:lnSpc>
            </a:pPr>
            <a:r>
              <a:rPr lang="en-US" sz="2777" b="1" dirty="0">
                <a:solidFill>
                  <a:srgbClr val="000000"/>
                </a:solidFill>
                <a:latin typeface="Open Sans Bold"/>
                <a:ea typeface="Open Sans Bold"/>
                <a:cs typeface="Open Sans Bold"/>
                <a:sym typeface="Open Sans Bold"/>
              </a:rPr>
              <a:t>Indemnity </a:t>
            </a:r>
          </a:p>
          <a:p>
            <a:pPr marL="708695" lvl="1" indent="-457200" algn="l">
              <a:lnSpc>
                <a:spcPts val="3332"/>
              </a:lnSpc>
              <a:buFont typeface="Wingdings" panose="05000000000000000000" pitchFamily="2" charset="2"/>
              <a:buChar char="§"/>
            </a:pPr>
            <a:r>
              <a:rPr lang="en-US" sz="2777" b="1" dirty="0">
                <a:solidFill>
                  <a:srgbClr val="000000"/>
                </a:solidFill>
                <a:latin typeface="Open Sans Bold"/>
                <a:ea typeface="Open Sans Bold"/>
                <a:cs typeface="Open Sans Bold"/>
                <a:sym typeface="Open Sans Bold"/>
              </a:rPr>
              <a:t>Compensation</a:t>
            </a:r>
            <a:r>
              <a:rPr lang="en-US" sz="2777" dirty="0">
                <a:solidFill>
                  <a:srgbClr val="000000"/>
                </a:solidFill>
                <a:latin typeface="Open Sans"/>
                <a:ea typeface="Open Sans"/>
                <a:cs typeface="Open Sans"/>
                <a:sym typeface="Open Sans"/>
              </a:rPr>
              <a:t> to a party </a:t>
            </a:r>
            <a:r>
              <a:rPr lang="en-US" sz="2777" b="1" dirty="0">
                <a:solidFill>
                  <a:srgbClr val="000000"/>
                </a:solidFill>
                <a:latin typeface="Open Sans Bold"/>
                <a:ea typeface="Open Sans Bold"/>
                <a:cs typeface="Open Sans Bold"/>
                <a:sym typeface="Open Sans Bold"/>
              </a:rPr>
              <a:t>for a loss or damage that has already occurred </a:t>
            </a:r>
            <a:r>
              <a:rPr lang="en-US" sz="2777" dirty="0">
                <a:solidFill>
                  <a:srgbClr val="000000"/>
                </a:solidFill>
                <a:latin typeface="Open Sans"/>
                <a:ea typeface="Open Sans"/>
                <a:cs typeface="Open Sans"/>
                <a:sym typeface="Open Sans"/>
              </a:rPr>
              <a:t>or to guarantee through a contractual clause to repay another party for loss </a:t>
            </a:r>
            <a:r>
              <a:rPr lang="en-US" sz="2777" b="1" dirty="0">
                <a:solidFill>
                  <a:srgbClr val="000000"/>
                </a:solidFill>
                <a:latin typeface="Open Sans Bold"/>
                <a:ea typeface="Open Sans Bold"/>
                <a:cs typeface="Open Sans Bold"/>
                <a:sym typeface="Open Sans Bold"/>
              </a:rPr>
              <a:t>or damage that may occur in the future</a:t>
            </a:r>
          </a:p>
          <a:p>
            <a:pPr marL="708695" lvl="1" indent="-457200" algn="l">
              <a:lnSpc>
                <a:spcPts val="3332"/>
              </a:lnSpc>
              <a:buFont typeface="Wingdings" panose="05000000000000000000" pitchFamily="2" charset="2"/>
              <a:buChar char="§"/>
            </a:pPr>
            <a:r>
              <a:rPr lang="en-US" sz="2777" dirty="0">
                <a:solidFill>
                  <a:srgbClr val="000000"/>
                </a:solidFill>
                <a:latin typeface="Open Sans"/>
                <a:ea typeface="Open Sans"/>
                <a:cs typeface="Open Sans"/>
                <a:sym typeface="Open Sans"/>
              </a:rPr>
              <a:t>When one party agrees to </a:t>
            </a:r>
            <a:r>
              <a:rPr lang="en-US" sz="2777" b="1" dirty="0">
                <a:solidFill>
                  <a:srgbClr val="000000"/>
                </a:solidFill>
                <a:latin typeface="Open Sans Bold"/>
                <a:ea typeface="Open Sans Bold"/>
                <a:cs typeface="Open Sans Bold"/>
                <a:sym typeface="Open Sans Bold"/>
              </a:rPr>
              <a:t>assume liability of others </a:t>
            </a:r>
            <a:r>
              <a:rPr lang="en-US" sz="2777" dirty="0">
                <a:solidFill>
                  <a:srgbClr val="000000"/>
                </a:solidFill>
                <a:latin typeface="Open Sans"/>
                <a:ea typeface="Open Sans"/>
                <a:cs typeface="Open Sans"/>
                <a:sym typeface="Open Sans"/>
              </a:rPr>
              <a:t>and pay for their liability </a:t>
            </a:r>
          </a:p>
          <a:p>
            <a:pPr marL="708695" lvl="1" indent="-457200" algn="l">
              <a:lnSpc>
                <a:spcPts val="3332"/>
              </a:lnSpc>
              <a:buFont typeface="Wingdings" panose="05000000000000000000" pitchFamily="2" charset="2"/>
              <a:buChar char="§"/>
            </a:pPr>
            <a:r>
              <a:rPr lang="en-US" sz="2777" dirty="0">
                <a:solidFill>
                  <a:srgbClr val="000000"/>
                </a:solidFill>
                <a:latin typeface="Open Sans"/>
                <a:ea typeface="Open Sans"/>
                <a:cs typeface="Open Sans"/>
                <a:sym typeface="Open Sans"/>
              </a:rPr>
              <a:t>Laws vary by state if indemnity automatically includes </a:t>
            </a:r>
            <a:r>
              <a:rPr lang="en-US" sz="2777" b="1" dirty="0">
                <a:solidFill>
                  <a:srgbClr val="000000"/>
                </a:solidFill>
                <a:latin typeface="Open Sans Bold"/>
                <a:ea typeface="Open Sans Bold"/>
                <a:cs typeface="Open Sans Bold"/>
                <a:sym typeface="Open Sans Bold"/>
              </a:rPr>
              <a:t>hold harmless</a:t>
            </a:r>
            <a:r>
              <a:rPr lang="en-US" sz="2777" dirty="0">
                <a:solidFill>
                  <a:srgbClr val="000000"/>
                </a:solidFill>
                <a:latin typeface="Open Sans"/>
                <a:ea typeface="Open Sans"/>
                <a:cs typeface="Open Sans"/>
                <a:sym typeface="Open Sans"/>
              </a:rPr>
              <a:t>, and/or </a:t>
            </a:r>
            <a:r>
              <a:rPr lang="en-US" sz="2777" b="1" dirty="0">
                <a:solidFill>
                  <a:srgbClr val="000000"/>
                </a:solidFill>
                <a:latin typeface="Open Sans Bold"/>
                <a:ea typeface="Open Sans Bold"/>
                <a:cs typeface="Open Sans Bold"/>
                <a:sym typeface="Open Sans Bold"/>
              </a:rPr>
              <a:t>defense, </a:t>
            </a:r>
            <a:r>
              <a:rPr lang="en-US" sz="2777" dirty="0">
                <a:solidFill>
                  <a:srgbClr val="000000"/>
                </a:solidFill>
                <a:latin typeface="Open Sans"/>
                <a:ea typeface="Open Sans"/>
                <a:cs typeface="Open Sans"/>
                <a:sym typeface="Open Sans"/>
              </a:rPr>
              <a:t>or if these need to be specifically required in contract</a:t>
            </a:r>
          </a:p>
          <a:p>
            <a:pPr marL="708695" lvl="1" indent="-457200" algn="l">
              <a:lnSpc>
                <a:spcPts val="3332"/>
              </a:lnSpc>
              <a:buFont typeface="Wingdings" panose="05000000000000000000" pitchFamily="2" charset="2"/>
              <a:buChar char="§"/>
            </a:pPr>
            <a:endParaRPr lang="en-US" sz="2777" dirty="0">
              <a:solidFill>
                <a:srgbClr val="000000"/>
              </a:solidFill>
              <a:latin typeface="Open Sans"/>
              <a:ea typeface="Open Sans"/>
              <a:cs typeface="Open Sans"/>
              <a:sym typeface="Open Sans"/>
            </a:endParaRPr>
          </a:p>
          <a:p>
            <a:pPr marL="502991" lvl="1" indent="-251496" algn="l">
              <a:lnSpc>
                <a:spcPts val="3332"/>
              </a:lnSpc>
            </a:pPr>
            <a:r>
              <a:rPr lang="en-US" sz="2777" b="1" dirty="0">
                <a:solidFill>
                  <a:srgbClr val="000000"/>
                </a:solidFill>
                <a:latin typeface="Open Sans Bold"/>
                <a:ea typeface="Open Sans Bold"/>
                <a:cs typeface="Open Sans Bold"/>
                <a:sym typeface="Open Sans Bold"/>
              </a:rPr>
              <a:t>Indemnify</a:t>
            </a:r>
          </a:p>
          <a:p>
            <a:pPr marL="794411" lvl="1" indent="-457200" algn="l">
              <a:lnSpc>
                <a:spcPts val="3332"/>
              </a:lnSpc>
              <a:buFont typeface="Wingdings" panose="05000000000000000000" pitchFamily="2" charset="2"/>
              <a:buChar char="§"/>
            </a:pPr>
            <a:r>
              <a:rPr lang="en-US" sz="2777" dirty="0">
                <a:solidFill>
                  <a:srgbClr val="000000"/>
                </a:solidFill>
                <a:latin typeface="Open Sans"/>
                <a:ea typeface="Open Sans"/>
                <a:cs typeface="Open Sans"/>
                <a:sym typeface="Open Sans"/>
              </a:rPr>
              <a:t>To </a:t>
            </a:r>
            <a:r>
              <a:rPr lang="en-US" sz="2777" b="1" dirty="0">
                <a:solidFill>
                  <a:srgbClr val="000000"/>
                </a:solidFill>
                <a:latin typeface="Open Sans Bold"/>
                <a:ea typeface="Open Sans Bold"/>
                <a:cs typeface="Open Sans Bold"/>
                <a:sym typeface="Open Sans Bold"/>
              </a:rPr>
              <a:t>pay or compensate </a:t>
            </a:r>
            <a:r>
              <a:rPr lang="en-US" sz="2777" dirty="0">
                <a:solidFill>
                  <a:srgbClr val="000000"/>
                </a:solidFill>
                <a:latin typeface="Open Sans"/>
                <a:ea typeface="Open Sans"/>
                <a:cs typeface="Open Sans"/>
                <a:sym typeface="Open Sans"/>
              </a:rPr>
              <a:t>the other party for its </a:t>
            </a:r>
            <a:r>
              <a:rPr lang="en-US" sz="2777" b="1" dirty="0">
                <a:solidFill>
                  <a:srgbClr val="000000"/>
                </a:solidFill>
                <a:latin typeface="Open Sans Bold"/>
                <a:ea typeface="Open Sans Bold"/>
                <a:cs typeface="Open Sans Bold"/>
                <a:sym typeface="Open Sans Bold"/>
              </a:rPr>
              <a:t>legal liabilities or losses</a:t>
            </a:r>
            <a:r>
              <a:rPr lang="en-US" sz="2777" dirty="0">
                <a:solidFill>
                  <a:srgbClr val="000000"/>
                </a:solidFill>
                <a:latin typeface="Open Sans"/>
                <a:ea typeface="Open Sans"/>
                <a:cs typeface="Open Sans"/>
                <a:sym typeface="Open Sans"/>
              </a:rPr>
              <a:t>.</a:t>
            </a:r>
          </a:p>
          <a:p>
            <a:pPr marL="794411" lvl="1" indent="-457200" algn="l">
              <a:lnSpc>
                <a:spcPts val="3332"/>
              </a:lnSpc>
              <a:buFont typeface="Wingdings" panose="05000000000000000000" pitchFamily="2" charset="2"/>
              <a:buChar char="§"/>
            </a:pPr>
            <a:r>
              <a:rPr lang="en-US" sz="2777" dirty="0">
                <a:solidFill>
                  <a:srgbClr val="000000"/>
                </a:solidFill>
                <a:latin typeface="Open Sans"/>
                <a:ea typeface="Open Sans"/>
                <a:cs typeface="Open Sans"/>
                <a:sym typeface="Open Sans"/>
              </a:rPr>
              <a:t>Can</a:t>
            </a:r>
            <a:r>
              <a:rPr lang="en-US" sz="2777" b="1" dirty="0">
                <a:solidFill>
                  <a:srgbClr val="000000"/>
                </a:solidFill>
                <a:latin typeface="Open Sans Bold"/>
                <a:ea typeface="Open Sans Bold"/>
                <a:cs typeface="Open Sans Bold"/>
                <a:sym typeface="Open Sans Bold"/>
              </a:rPr>
              <a:t> indemnify for </a:t>
            </a:r>
            <a:r>
              <a:rPr lang="en-US" sz="2777" b="1" u="sng" dirty="0">
                <a:solidFill>
                  <a:srgbClr val="000000"/>
                </a:solidFill>
                <a:latin typeface="Open Sans Bold"/>
                <a:ea typeface="Open Sans Bold"/>
                <a:cs typeface="Open Sans Bold"/>
                <a:sym typeface="Open Sans Bold"/>
              </a:rPr>
              <a:t>damages</a:t>
            </a:r>
            <a:r>
              <a:rPr lang="en-US" sz="2777" dirty="0">
                <a:solidFill>
                  <a:srgbClr val="000000"/>
                </a:solidFill>
                <a:latin typeface="Open Sans"/>
                <a:ea typeface="Open Sans"/>
                <a:cs typeface="Open Sans"/>
                <a:sym typeface="Open Sans"/>
              </a:rPr>
              <a:t>, which </a:t>
            </a:r>
            <a:r>
              <a:rPr lang="en-US" sz="2777" b="1" dirty="0">
                <a:solidFill>
                  <a:srgbClr val="000000"/>
                </a:solidFill>
                <a:latin typeface="Open Sans Bold"/>
                <a:ea typeface="Open Sans Bold"/>
                <a:cs typeface="Open Sans Bold"/>
                <a:sym typeface="Open Sans Bold"/>
              </a:rPr>
              <a:t>typically don’t arise until the end </a:t>
            </a:r>
            <a:r>
              <a:rPr lang="en-US" sz="2777" dirty="0">
                <a:solidFill>
                  <a:srgbClr val="000000"/>
                </a:solidFill>
                <a:latin typeface="Open Sans"/>
                <a:ea typeface="Open Sans"/>
                <a:cs typeface="Open Sans"/>
                <a:sym typeface="Open Sans"/>
              </a:rPr>
              <a:t>of a case or resolution, or</a:t>
            </a:r>
          </a:p>
          <a:p>
            <a:pPr marL="794411" lvl="1" indent="-457200" algn="l">
              <a:lnSpc>
                <a:spcPts val="3332"/>
              </a:lnSpc>
              <a:buFont typeface="Wingdings" panose="05000000000000000000" pitchFamily="2" charset="2"/>
              <a:buChar char="§"/>
            </a:pPr>
            <a:r>
              <a:rPr lang="en-US" sz="2777" dirty="0">
                <a:solidFill>
                  <a:srgbClr val="000000"/>
                </a:solidFill>
                <a:latin typeface="Open Sans"/>
                <a:ea typeface="Open Sans"/>
                <a:cs typeface="Open Sans"/>
                <a:sym typeface="Open Sans"/>
              </a:rPr>
              <a:t>Can</a:t>
            </a:r>
            <a:r>
              <a:rPr lang="en-US" sz="2777" b="1" dirty="0">
                <a:solidFill>
                  <a:srgbClr val="000000"/>
                </a:solidFill>
                <a:latin typeface="Open Sans Bold"/>
                <a:ea typeface="Open Sans Bold"/>
                <a:cs typeface="Open Sans Bold"/>
                <a:sym typeface="Open Sans Bold"/>
              </a:rPr>
              <a:t> indemnify for </a:t>
            </a:r>
            <a:r>
              <a:rPr lang="en-US" sz="2777" b="1" u="sng" dirty="0">
                <a:solidFill>
                  <a:srgbClr val="000000"/>
                </a:solidFill>
                <a:latin typeface="Open Sans Bold"/>
                <a:ea typeface="Open Sans Bold"/>
                <a:cs typeface="Open Sans Bold"/>
                <a:sym typeface="Open Sans Bold"/>
              </a:rPr>
              <a:t>liabilities</a:t>
            </a:r>
            <a:r>
              <a:rPr lang="en-US" sz="2777" dirty="0">
                <a:solidFill>
                  <a:srgbClr val="000000"/>
                </a:solidFill>
                <a:latin typeface="Open Sans"/>
                <a:ea typeface="Open Sans"/>
                <a:cs typeface="Open Sans"/>
                <a:sym typeface="Open Sans"/>
              </a:rPr>
              <a:t>, which are </a:t>
            </a:r>
            <a:r>
              <a:rPr lang="en-US" sz="2777" b="1" dirty="0">
                <a:solidFill>
                  <a:srgbClr val="000000"/>
                </a:solidFill>
                <a:latin typeface="Open Sans Bold"/>
                <a:ea typeface="Open Sans Bold"/>
                <a:cs typeface="Open Sans Bold"/>
                <a:sym typeface="Open Sans Bold"/>
              </a:rPr>
              <a:t>broader</a:t>
            </a:r>
            <a:r>
              <a:rPr lang="en-US" sz="2777" dirty="0">
                <a:solidFill>
                  <a:srgbClr val="000000"/>
                </a:solidFill>
                <a:latin typeface="Open Sans"/>
                <a:ea typeface="Open Sans"/>
                <a:cs typeface="Open Sans"/>
                <a:sym typeface="Open Sans"/>
              </a:rPr>
              <a:t> and require the indemnitor to </a:t>
            </a:r>
            <a:r>
              <a:rPr lang="en-US" sz="2777" b="1" dirty="0">
                <a:solidFill>
                  <a:srgbClr val="000000"/>
                </a:solidFill>
                <a:latin typeface="Open Sans Bold"/>
                <a:ea typeface="Open Sans Bold"/>
                <a:cs typeface="Open Sans Bold"/>
                <a:sym typeface="Open Sans Bold"/>
              </a:rPr>
              <a:t>pay as soon as the indemnitee becomes liable</a:t>
            </a:r>
            <a:endParaRPr lang="en-US" sz="2777" dirty="0">
              <a:solidFill>
                <a:srgbClr val="000000"/>
              </a:solidFill>
              <a:latin typeface="Open Sans"/>
              <a:ea typeface="Open Sans"/>
              <a:cs typeface="Open Sans"/>
              <a:sym typeface="Open Sans"/>
            </a:endParaRPr>
          </a:p>
          <a:p>
            <a:pPr marL="794411" lvl="1" indent="-457200" algn="l">
              <a:lnSpc>
                <a:spcPts val="3332"/>
              </a:lnSpc>
              <a:buFont typeface="Wingdings" panose="05000000000000000000" pitchFamily="2" charset="2"/>
              <a:buChar char="§"/>
            </a:pPr>
            <a:endParaRPr lang="en-US" sz="2777" dirty="0">
              <a:solidFill>
                <a:srgbClr val="000000"/>
              </a:solidFill>
              <a:latin typeface="Open Sans"/>
              <a:ea typeface="Open Sans"/>
              <a:cs typeface="Open Sans"/>
              <a:sym typeface="Open Sans"/>
            </a:endParaRPr>
          </a:p>
          <a:p>
            <a:pPr marL="674421" lvl="1" indent="-337210" algn="l">
              <a:lnSpc>
                <a:spcPts val="3332"/>
              </a:lnSpc>
            </a:pPr>
            <a:endParaRPr lang="en-US" sz="2777" dirty="0">
              <a:solidFill>
                <a:srgbClr val="000000"/>
              </a:solidFill>
              <a:latin typeface="Open Sans"/>
              <a:ea typeface="Open Sans"/>
              <a:cs typeface="Open Sans"/>
              <a:sym typeface="Open Sans"/>
            </a:endParaRPr>
          </a:p>
        </p:txBody>
      </p:sp>
      <p:grpSp>
        <p:nvGrpSpPr>
          <p:cNvPr id="3" name="Group 3"/>
          <p:cNvGrpSpPr>
            <a:grpSpLocks noChangeAspect="1"/>
          </p:cNvGrpSpPr>
          <p:nvPr/>
        </p:nvGrpSpPr>
        <p:grpSpPr>
          <a:xfrm>
            <a:off x="30" y="15"/>
            <a:ext cx="4184947" cy="10295028"/>
            <a:chOff x="0" y="0"/>
            <a:chExt cx="5579929" cy="13726704"/>
          </a:xfrm>
        </p:grpSpPr>
        <p:sp>
          <p:nvSpPr>
            <p:cNvPr id="4" name="Freeform 4" descr="Sea of white umbrellas with one blue one in the crowd"/>
            <p:cNvSpPr/>
            <p:nvPr/>
          </p:nvSpPr>
          <p:spPr>
            <a:xfrm>
              <a:off x="0" y="0"/>
              <a:ext cx="5579872" cy="13726668"/>
            </a:xfrm>
            <a:custGeom>
              <a:avLst/>
              <a:gdLst/>
              <a:ahLst/>
              <a:cxnLst/>
              <a:rect l="l" t="t" r="r" b="b"/>
              <a:pathLst>
                <a:path w="5579872" h="13726668">
                  <a:moveTo>
                    <a:pt x="0" y="0"/>
                  </a:moveTo>
                  <a:lnTo>
                    <a:pt x="5579872" y="0"/>
                  </a:lnTo>
                  <a:lnTo>
                    <a:pt x="5579872" y="13726668"/>
                  </a:lnTo>
                  <a:lnTo>
                    <a:pt x="0" y="13726668"/>
                  </a:lnTo>
                  <a:lnTo>
                    <a:pt x="0" y="0"/>
                  </a:lnTo>
                  <a:close/>
                </a:path>
              </a:pathLst>
            </a:custGeom>
            <a:blipFill>
              <a:blip r:embed="rId2"/>
              <a:stretch>
                <a:fillRect l="-200210" r="-130405" b="-1"/>
              </a:stretch>
            </a:blipFill>
          </p:spPr>
          <p:txBody>
            <a:bodyPr/>
            <a:lstStyle/>
            <a:p>
              <a:endParaRPr lang="en-US"/>
            </a:p>
          </p:txBody>
        </p:sp>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44695" y="1652751"/>
            <a:ext cx="12336924" cy="8412559"/>
          </a:xfrm>
          <a:prstGeom prst="rect">
            <a:avLst/>
          </a:prstGeom>
        </p:spPr>
        <p:txBody>
          <a:bodyPr lIns="0" tIns="0" rIns="0" bIns="0" rtlCol="0" anchor="t">
            <a:spAutoFit/>
          </a:bodyPr>
          <a:lstStyle/>
          <a:p>
            <a:pPr algn="l">
              <a:lnSpc>
                <a:spcPts val="3332"/>
              </a:lnSpc>
            </a:pPr>
            <a:r>
              <a:rPr lang="en-US" sz="3330" b="1" dirty="0">
                <a:solidFill>
                  <a:srgbClr val="000000"/>
                </a:solidFill>
                <a:latin typeface="Open Sans Bold"/>
                <a:ea typeface="Open Sans Bold"/>
                <a:cs typeface="Open Sans Bold"/>
                <a:sym typeface="Open Sans Bold"/>
              </a:rPr>
              <a:t>Indemnitee</a:t>
            </a:r>
          </a:p>
          <a:p>
            <a:pPr marL="775019" lvl="1" indent="-387509" algn="l">
              <a:lnSpc>
                <a:spcPts val="3999"/>
              </a:lnSpc>
              <a:buFont typeface="Arial"/>
              <a:buChar char="•"/>
            </a:pPr>
            <a:r>
              <a:rPr lang="en-US" sz="3330" dirty="0">
                <a:solidFill>
                  <a:srgbClr val="000000"/>
                </a:solidFill>
                <a:latin typeface="Open Sans"/>
                <a:ea typeface="Open Sans"/>
                <a:cs typeface="Open Sans"/>
                <a:sym typeface="Open Sans"/>
              </a:rPr>
              <a:t>Party that </a:t>
            </a:r>
            <a:r>
              <a:rPr lang="en-US" sz="3330" b="1" dirty="0">
                <a:solidFill>
                  <a:srgbClr val="000000"/>
                </a:solidFill>
                <a:latin typeface="Open Sans Bold"/>
                <a:ea typeface="Open Sans Bold"/>
                <a:cs typeface="Open Sans Bold"/>
                <a:sym typeface="Open Sans Bold"/>
              </a:rPr>
              <a:t>receives compensation </a:t>
            </a:r>
            <a:r>
              <a:rPr lang="en-US" sz="3330" dirty="0">
                <a:solidFill>
                  <a:srgbClr val="000000"/>
                </a:solidFill>
                <a:latin typeface="Open Sans"/>
                <a:ea typeface="Open Sans"/>
                <a:cs typeface="Open Sans"/>
                <a:sym typeface="Open Sans"/>
              </a:rPr>
              <a:t>from the indemnitor for incurred injury, loss, or damage</a:t>
            </a:r>
          </a:p>
          <a:p>
            <a:pPr marL="775019" lvl="1" indent="-387509" algn="l">
              <a:lnSpc>
                <a:spcPts val="3999"/>
              </a:lnSpc>
              <a:buFont typeface="Arial"/>
              <a:buChar char="•"/>
            </a:pPr>
            <a:r>
              <a:rPr lang="en-US" sz="3330" dirty="0">
                <a:solidFill>
                  <a:srgbClr val="000000"/>
                </a:solidFill>
                <a:latin typeface="Open Sans"/>
                <a:ea typeface="Open Sans"/>
                <a:cs typeface="Open Sans"/>
                <a:sym typeface="Open Sans"/>
              </a:rPr>
              <a:t>Person or organization that </a:t>
            </a:r>
            <a:r>
              <a:rPr lang="en-US" sz="3330" b="1" dirty="0">
                <a:solidFill>
                  <a:srgbClr val="000000"/>
                </a:solidFill>
                <a:latin typeface="Open Sans Bold"/>
                <a:ea typeface="Open Sans Bold"/>
                <a:cs typeface="Open Sans Bold"/>
                <a:sym typeface="Open Sans Bold"/>
              </a:rPr>
              <a:t>is held harmless </a:t>
            </a:r>
            <a:r>
              <a:rPr lang="en-US" sz="3330" dirty="0">
                <a:solidFill>
                  <a:srgbClr val="000000"/>
                </a:solidFill>
                <a:latin typeface="Open Sans"/>
                <a:ea typeface="Open Sans"/>
                <a:cs typeface="Open Sans"/>
                <a:sym typeface="Open Sans"/>
              </a:rPr>
              <a:t>in a contract (by the indemnitor) </a:t>
            </a:r>
          </a:p>
          <a:p>
            <a:pPr marL="775019" lvl="1" indent="-387509" algn="l">
              <a:lnSpc>
                <a:spcPts val="3999"/>
              </a:lnSpc>
              <a:buFont typeface="Arial"/>
              <a:buChar char="•"/>
            </a:pPr>
            <a:endParaRPr lang="en-US" sz="3330" b="1" dirty="0">
              <a:solidFill>
                <a:srgbClr val="000000"/>
              </a:solidFill>
              <a:latin typeface="Open Sans"/>
              <a:ea typeface="Open Sans"/>
              <a:cs typeface="Open Sans"/>
              <a:sym typeface="Open Sans"/>
            </a:endParaRPr>
          </a:p>
          <a:p>
            <a:pPr marL="387510" lvl="1" algn="l">
              <a:lnSpc>
                <a:spcPts val="3999"/>
              </a:lnSpc>
            </a:pPr>
            <a:r>
              <a:rPr lang="en-US" sz="3330" b="1" dirty="0">
                <a:solidFill>
                  <a:srgbClr val="000000"/>
                </a:solidFill>
                <a:latin typeface="Open Sans Bold"/>
                <a:ea typeface="Open Sans Bold"/>
                <a:cs typeface="Open Sans Bold"/>
                <a:sym typeface="Open Sans Bold"/>
              </a:rPr>
              <a:t>Indemnitor</a:t>
            </a:r>
          </a:p>
          <a:p>
            <a:pPr marL="775019" lvl="1" indent="-387509" algn="l">
              <a:lnSpc>
                <a:spcPts val="3999"/>
              </a:lnSpc>
              <a:buFont typeface="Arial"/>
              <a:buChar char="•"/>
            </a:pPr>
            <a:r>
              <a:rPr lang="en-US" sz="3330" dirty="0">
                <a:solidFill>
                  <a:srgbClr val="000000"/>
                </a:solidFill>
                <a:latin typeface="Open Sans"/>
                <a:ea typeface="Open Sans"/>
                <a:cs typeface="Open Sans"/>
                <a:sym typeface="Open Sans"/>
              </a:rPr>
              <a:t>Party that </a:t>
            </a:r>
            <a:r>
              <a:rPr lang="en-US" sz="3330" b="1" dirty="0">
                <a:solidFill>
                  <a:srgbClr val="000000"/>
                </a:solidFill>
                <a:latin typeface="Open Sans Bold"/>
                <a:ea typeface="Open Sans Bold"/>
                <a:cs typeface="Open Sans Bold"/>
                <a:sym typeface="Open Sans Bold"/>
              </a:rPr>
              <a:t>agrees to assume liability </a:t>
            </a:r>
            <a:r>
              <a:rPr lang="en-US" sz="3330" dirty="0">
                <a:solidFill>
                  <a:srgbClr val="000000"/>
                </a:solidFill>
                <a:latin typeface="Open Sans"/>
                <a:ea typeface="Open Sans"/>
                <a:cs typeface="Open Sans"/>
                <a:sym typeface="Open Sans"/>
              </a:rPr>
              <a:t>of others and </a:t>
            </a:r>
            <a:r>
              <a:rPr lang="en-US" sz="3330" b="1" dirty="0">
                <a:solidFill>
                  <a:srgbClr val="000000"/>
                </a:solidFill>
                <a:latin typeface="Open Sans Bold"/>
                <a:ea typeface="Open Sans Bold"/>
                <a:cs typeface="Open Sans Bold"/>
                <a:sym typeface="Open Sans Bold"/>
              </a:rPr>
              <a:t>pay</a:t>
            </a:r>
            <a:r>
              <a:rPr lang="en-US" sz="3330" dirty="0">
                <a:solidFill>
                  <a:srgbClr val="000000"/>
                </a:solidFill>
                <a:latin typeface="Open Sans"/>
                <a:ea typeface="Open Sans"/>
                <a:cs typeface="Open Sans"/>
                <a:sym typeface="Open Sans"/>
              </a:rPr>
              <a:t> for their liability </a:t>
            </a:r>
          </a:p>
          <a:p>
            <a:pPr marL="775019" lvl="1" indent="-387509" algn="l">
              <a:lnSpc>
                <a:spcPts val="3999"/>
              </a:lnSpc>
              <a:buFont typeface="Arial"/>
              <a:buChar char="•"/>
            </a:pPr>
            <a:r>
              <a:rPr lang="en-US" sz="3330" dirty="0">
                <a:solidFill>
                  <a:srgbClr val="000000"/>
                </a:solidFill>
                <a:latin typeface="Open Sans"/>
                <a:ea typeface="Open Sans"/>
                <a:cs typeface="Open Sans"/>
                <a:sym typeface="Open Sans"/>
              </a:rPr>
              <a:t>Person or organization that </a:t>
            </a:r>
            <a:r>
              <a:rPr lang="en-US" sz="3330" b="1" dirty="0">
                <a:solidFill>
                  <a:srgbClr val="000000"/>
                </a:solidFill>
                <a:latin typeface="Open Sans Bold"/>
                <a:ea typeface="Open Sans Bold"/>
                <a:cs typeface="Open Sans Bold"/>
                <a:sym typeface="Open Sans Bold"/>
              </a:rPr>
              <a:t>holds another (the indemnitee) harmless </a:t>
            </a:r>
            <a:r>
              <a:rPr lang="en-US" sz="3330" dirty="0">
                <a:solidFill>
                  <a:srgbClr val="000000"/>
                </a:solidFill>
                <a:latin typeface="Open Sans"/>
                <a:ea typeface="Open Sans"/>
                <a:cs typeface="Open Sans"/>
                <a:sym typeface="Open Sans"/>
              </a:rPr>
              <a:t>in a contract</a:t>
            </a:r>
          </a:p>
          <a:p>
            <a:pPr marL="1325084" lvl="2" indent="-441695" algn="l">
              <a:lnSpc>
                <a:spcPts val="3665"/>
              </a:lnSpc>
              <a:buFont typeface="Arial"/>
              <a:buChar char="⚬"/>
            </a:pPr>
            <a:r>
              <a:rPr lang="en-US" sz="3330" b="1" dirty="0">
                <a:solidFill>
                  <a:srgbClr val="000000"/>
                </a:solidFill>
                <a:latin typeface="Open Sans Bold"/>
                <a:ea typeface="Open Sans Bold"/>
                <a:cs typeface="Open Sans Bold"/>
                <a:sym typeface="Open Sans Bold"/>
              </a:rPr>
              <a:t>E.g., insurance policy </a:t>
            </a:r>
            <a:r>
              <a:rPr lang="en-US" sz="3330" dirty="0">
                <a:solidFill>
                  <a:srgbClr val="000000"/>
                </a:solidFill>
                <a:latin typeface="Open Sans"/>
                <a:ea typeface="Open Sans"/>
                <a:cs typeface="Open Sans"/>
                <a:sym typeface="Open Sans"/>
              </a:rPr>
              <a:t>is an </a:t>
            </a:r>
            <a:r>
              <a:rPr lang="en-US" sz="3330" b="1" dirty="0">
                <a:solidFill>
                  <a:srgbClr val="000000"/>
                </a:solidFill>
                <a:latin typeface="Open Sans Bold"/>
                <a:ea typeface="Open Sans Bold"/>
                <a:cs typeface="Open Sans Bold"/>
                <a:sym typeface="Open Sans Bold"/>
              </a:rPr>
              <a:t>indemnity agreement</a:t>
            </a:r>
            <a:r>
              <a:rPr lang="en-US" sz="3330" dirty="0">
                <a:solidFill>
                  <a:srgbClr val="000000"/>
                </a:solidFill>
                <a:latin typeface="Open Sans"/>
                <a:ea typeface="Open Sans"/>
                <a:cs typeface="Open Sans"/>
                <a:sym typeface="Open Sans"/>
              </a:rPr>
              <a:t>.</a:t>
            </a:r>
          </a:p>
          <a:p>
            <a:pPr marL="1144391" lvl="2" indent="-381464" algn="l">
              <a:lnSpc>
                <a:spcPts val="3165"/>
              </a:lnSpc>
            </a:pPr>
            <a:r>
              <a:rPr lang="en-US" sz="3330" dirty="0">
                <a:solidFill>
                  <a:srgbClr val="000000"/>
                </a:solidFill>
                <a:latin typeface="Open Sans"/>
                <a:ea typeface="Open Sans"/>
                <a:cs typeface="Open Sans"/>
                <a:sym typeface="Open Sans"/>
              </a:rPr>
              <a:t> 	Indemnitee = Named Insured </a:t>
            </a:r>
          </a:p>
          <a:p>
            <a:pPr marL="1144391" lvl="2" indent="-381464" algn="l">
              <a:lnSpc>
                <a:spcPts val="3165"/>
              </a:lnSpc>
            </a:pPr>
            <a:r>
              <a:rPr lang="en-US" sz="3330" dirty="0">
                <a:solidFill>
                  <a:srgbClr val="000000"/>
                </a:solidFill>
                <a:latin typeface="Open Sans"/>
                <a:ea typeface="Open Sans"/>
                <a:cs typeface="Open Sans"/>
                <a:sym typeface="Open Sans"/>
              </a:rPr>
              <a:t>	Indemnitor = insurance carrier</a:t>
            </a:r>
          </a:p>
          <a:p>
            <a:pPr marL="1566008" lvl="2" indent="-522003" algn="l">
              <a:lnSpc>
                <a:spcPts val="3899"/>
              </a:lnSpc>
            </a:pPr>
            <a:r>
              <a:rPr lang="en-US" sz="3330" b="1" dirty="0">
                <a:solidFill>
                  <a:srgbClr val="000000"/>
                </a:solidFill>
                <a:latin typeface="Open Sans Bold"/>
                <a:ea typeface="Open Sans Bold"/>
                <a:cs typeface="Open Sans Bold"/>
                <a:sym typeface="Open Sans Bold"/>
              </a:rPr>
              <a:t>Claimant</a:t>
            </a:r>
          </a:p>
          <a:p>
            <a:pPr marL="653889" lvl="1" indent="-326944" algn="l">
              <a:lnSpc>
                <a:spcPts val="4332"/>
              </a:lnSpc>
              <a:buFont typeface="Arial"/>
              <a:buChar char="•"/>
            </a:pPr>
            <a:r>
              <a:rPr lang="en-US" sz="3330" b="1" dirty="0">
                <a:solidFill>
                  <a:srgbClr val="000000"/>
                </a:solidFill>
                <a:latin typeface="Open Sans Bold"/>
                <a:ea typeface="Open Sans Bold"/>
                <a:cs typeface="Open Sans Bold"/>
                <a:sym typeface="Open Sans Bold"/>
              </a:rPr>
              <a:t>Party who files a claim </a:t>
            </a:r>
            <a:r>
              <a:rPr lang="en-US" sz="3330" dirty="0">
                <a:solidFill>
                  <a:srgbClr val="000000"/>
                </a:solidFill>
                <a:latin typeface="Open Sans"/>
                <a:ea typeface="Open Sans"/>
                <a:cs typeface="Open Sans"/>
                <a:sym typeface="Open Sans"/>
              </a:rPr>
              <a:t>against Indemnitee </a:t>
            </a:r>
          </a:p>
          <a:p>
            <a:pPr marL="603589" lvl="1" indent="-301795" algn="l">
              <a:lnSpc>
                <a:spcPts val="3999"/>
              </a:lnSpc>
            </a:pPr>
            <a:endParaRPr lang="en-US" sz="3330" dirty="0">
              <a:solidFill>
                <a:srgbClr val="000000"/>
              </a:solidFill>
              <a:latin typeface="Open Sans"/>
              <a:ea typeface="Open Sans"/>
              <a:cs typeface="Open Sans"/>
              <a:sym typeface="Open Sans"/>
            </a:endParaRPr>
          </a:p>
        </p:txBody>
      </p:sp>
      <p:grpSp>
        <p:nvGrpSpPr>
          <p:cNvPr id="3" name="Group 3"/>
          <p:cNvGrpSpPr>
            <a:grpSpLocks noChangeAspect="1"/>
          </p:cNvGrpSpPr>
          <p:nvPr/>
        </p:nvGrpSpPr>
        <p:grpSpPr>
          <a:xfrm>
            <a:off x="30" y="15"/>
            <a:ext cx="4184947" cy="10295028"/>
            <a:chOff x="0" y="0"/>
            <a:chExt cx="5579929" cy="13726704"/>
          </a:xfrm>
        </p:grpSpPr>
        <p:sp>
          <p:nvSpPr>
            <p:cNvPr id="4" name="Freeform 4" descr="Sea of white umbrellas with one blue one in the crowd"/>
            <p:cNvSpPr/>
            <p:nvPr/>
          </p:nvSpPr>
          <p:spPr>
            <a:xfrm>
              <a:off x="0" y="0"/>
              <a:ext cx="5579872" cy="13726668"/>
            </a:xfrm>
            <a:custGeom>
              <a:avLst/>
              <a:gdLst/>
              <a:ahLst/>
              <a:cxnLst/>
              <a:rect l="l" t="t" r="r" b="b"/>
              <a:pathLst>
                <a:path w="5579872" h="13726668">
                  <a:moveTo>
                    <a:pt x="0" y="0"/>
                  </a:moveTo>
                  <a:lnTo>
                    <a:pt x="5579872" y="0"/>
                  </a:lnTo>
                  <a:lnTo>
                    <a:pt x="5579872" y="13726668"/>
                  </a:lnTo>
                  <a:lnTo>
                    <a:pt x="0" y="13726668"/>
                  </a:lnTo>
                  <a:lnTo>
                    <a:pt x="0" y="0"/>
                  </a:lnTo>
                  <a:close/>
                </a:path>
              </a:pathLst>
            </a:custGeom>
            <a:blipFill>
              <a:blip r:embed="rId2"/>
              <a:stretch>
                <a:fillRect l="-200210" r="-130405" b="-1"/>
              </a:stretch>
            </a:blipFill>
          </p:spPr>
          <p:txBody>
            <a:bodyPr/>
            <a:lstStyle/>
            <a:p>
              <a:endParaRPr lang="en-US"/>
            </a:p>
          </p:txBody>
        </p:sp>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24400" y="804908"/>
            <a:ext cx="12336924" cy="8677184"/>
          </a:xfrm>
          <a:prstGeom prst="rect">
            <a:avLst/>
          </a:prstGeom>
        </p:spPr>
        <p:txBody>
          <a:bodyPr lIns="0" tIns="0" rIns="0" bIns="0" rtlCol="0" anchor="t">
            <a:spAutoFit/>
          </a:bodyPr>
          <a:lstStyle/>
          <a:p>
            <a:pPr algn="l">
              <a:lnSpc>
                <a:spcPts val="4332"/>
              </a:lnSpc>
            </a:pPr>
            <a:r>
              <a:rPr lang="en-US" sz="3610" b="1" dirty="0">
                <a:solidFill>
                  <a:srgbClr val="000000"/>
                </a:solidFill>
                <a:latin typeface="Open Sans Bold"/>
                <a:ea typeface="Open Sans Bold"/>
                <a:cs typeface="Open Sans Bold"/>
                <a:sym typeface="Open Sans Bold"/>
              </a:rPr>
              <a:t>Hold Harmless</a:t>
            </a:r>
          </a:p>
          <a:p>
            <a:pPr marL="819560" lvl="1" indent="-457200" algn="l">
              <a:lnSpc>
                <a:spcPts val="3665"/>
              </a:lnSpc>
              <a:buFont typeface="Wingdings" panose="05000000000000000000" pitchFamily="2" charset="2"/>
              <a:buChar char="§"/>
            </a:pPr>
            <a:r>
              <a:rPr lang="en-US" sz="3054" dirty="0">
                <a:solidFill>
                  <a:srgbClr val="000000"/>
                </a:solidFill>
                <a:latin typeface="Open Sans"/>
                <a:ea typeface="Open Sans"/>
                <a:cs typeface="Open Sans"/>
                <a:sym typeface="Open Sans"/>
              </a:rPr>
              <a:t>A clause in a legal contract </a:t>
            </a:r>
            <a:r>
              <a:rPr lang="en-US" sz="3054" b="1" dirty="0">
                <a:solidFill>
                  <a:srgbClr val="000000"/>
                </a:solidFill>
                <a:latin typeface="Open Sans Bold"/>
                <a:ea typeface="Open Sans Bold"/>
                <a:cs typeface="Open Sans Bold"/>
                <a:sym typeface="Open Sans Bold"/>
              </a:rPr>
              <a:t>absolving one party of legal liability </a:t>
            </a:r>
            <a:r>
              <a:rPr lang="en-US" sz="3054" dirty="0">
                <a:solidFill>
                  <a:srgbClr val="000000"/>
                </a:solidFill>
                <a:latin typeface="Open Sans"/>
                <a:ea typeface="Open Sans"/>
                <a:cs typeface="Open Sans"/>
                <a:sym typeface="Open Sans"/>
              </a:rPr>
              <a:t>for any injuries or damages suffered by another party</a:t>
            </a:r>
          </a:p>
          <a:p>
            <a:pPr marL="819560" lvl="1" indent="-457200" algn="l">
              <a:lnSpc>
                <a:spcPts val="3665"/>
              </a:lnSpc>
              <a:buFont typeface="Wingdings" panose="05000000000000000000" pitchFamily="2" charset="2"/>
              <a:buChar char="§"/>
            </a:pPr>
            <a:r>
              <a:rPr lang="en-US" sz="3054" dirty="0">
                <a:solidFill>
                  <a:srgbClr val="000000"/>
                </a:solidFill>
                <a:latin typeface="Open Sans"/>
                <a:ea typeface="Open Sans"/>
                <a:cs typeface="Open Sans"/>
                <a:sym typeface="Open Sans"/>
              </a:rPr>
              <a:t>Ensures that </a:t>
            </a:r>
            <a:r>
              <a:rPr lang="en-US" sz="3054" b="1" dirty="0">
                <a:solidFill>
                  <a:srgbClr val="000000"/>
                </a:solidFill>
                <a:latin typeface="Open Sans Bold"/>
                <a:ea typeface="Open Sans Bold"/>
                <a:cs typeface="Open Sans Bold"/>
                <a:sym typeface="Open Sans Bold"/>
              </a:rPr>
              <a:t>one party cannot hold the other party legally responsible </a:t>
            </a:r>
            <a:r>
              <a:rPr lang="en-US" sz="3054" dirty="0">
                <a:solidFill>
                  <a:srgbClr val="000000"/>
                </a:solidFill>
                <a:latin typeface="Open Sans"/>
                <a:ea typeface="Open Sans"/>
                <a:cs typeface="Open Sans"/>
                <a:sym typeface="Open Sans"/>
              </a:rPr>
              <a:t>for any risks incurred from services provided</a:t>
            </a:r>
          </a:p>
          <a:p>
            <a:pPr marL="724720" lvl="1" indent="-362360" algn="l">
              <a:lnSpc>
                <a:spcPts val="3665"/>
              </a:lnSpc>
            </a:pPr>
            <a:endParaRPr lang="en-US" sz="3054" dirty="0">
              <a:solidFill>
                <a:srgbClr val="000000"/>
              </a:solidFill>
              <a:latin typeface="Open Sans"/>
              <a:ea typeface="Open Sans"/>
              <a:cs typeface="Open Sans"/>
              <a:sym typeface="Open Sans"/>
            </a:endParaRPr>
          </a:p>
          <a:p>
            <a:pPr marL="856487" lvl="1" indent="-428244" algn="l">
              <a:lnSpc>
                <a:spcPts val="4332"/>
              </a:lnSpc>
            </a:pPr>
            <a:r>
              <a:rPr lang="en-US" sz="3610" b="1" dirty="0">
                <a:solidFill>
                  <a:srgbClr val="000000"/>
                </a:solidFill>
                <a:latin typeface="Open Sans Bold"/>
                <a:ea typeface="Open Sans Bold"/>
                <a:cs typeface="Open Sans Bold"/>
                <a:sym typeface="Open Sans Bold"/>
              </a:rPr>
              <a:t>Defend</a:t>
            </a:r>
          </a:p>
          <a:p>
            <a:pPr marL="819560" lvl="1" indent="-457200" algn="l">
              <a:lnSpc>
                <a:spcPts val="3665"/>
              </a:lnSpc>
              <a:buFont typeface="Wingdings" panose="05000000000000000000" pitchFamily="2" charset="2"/>
              <a:buChar char="§"/>
            </a:pPr>
            <a:r>
              <a:rPr lang="en-US" sz="3054" b="1" dirty="0">
                <a:solidFill>
                  <a:srgbClr val="000000"/>
                </a:solidFill>
                <a:latin typeface="Open Sans Bold"/>
                <a:ea typeface="Open Sans Bold"/>
                <a:cs typeface="Open Sans Bold"/>
                <a:sym typeface="Open Sans Bold"/>
              </a:rPr>
              <a:t>Requires indemnifying party to engage attorneys </a:t>
            </a:r>
            <a:r>
              <a:rPr lang="en-US" sz="3054" dirty="0">
                <a:solidFill>
                  <a:srgbClr val="000000"/>
                </a:solidFill>
                <a:latin typeface="Open Sans"/>
                <a:ea typeface="Open Sans"/>
                <a:cs typeface="Open Sans"/>
                <a:sym typeface="Open Sans"/>
              </a:rPr>
              <a:t>and </a:t>
            </a:r>
            <a:r>
              <a:rPr lang="en-US" sz="3054" b="1" dirty="0">
                <a:solidFill>
                  <a:srgbClr val="000000"/>
                </a:solidFill>
                <a:latin typeface="Open Sans Bold"/>
                <a:ea typeface="Open Sans Bold"/>
                <a:cs typeface="Open Sans Bold"/>
                <a:sym typeface="Open Sans Bold"/>
              </a:rPr>
              <a:t>manage litigation or other proceedings </a:t>
            </a:r>
            <a:r>
              <a:rPr lang="en-US" sz="3054" dirty="0">
                <a:solidFill>
                  <a:srgbClr val="000000"/>
                </a:solidFill>
                <a:latin typeface="Open Sans"/>
                <a:ea typeface="Open Sans"/>
                <a:cs typeface="Open Sans"/>
                <a:sym typeface="Open Sans"/>
              </a:rPr>
              <a:t>when a claim covered by the indemnification provision is brought against indemnitee</a:t>
            </a:r>
          </a:p>
          <a:p>
            <a:pPr marL="819560" lvl="1" indent="-457200" algn="l">
              <a:lnSpc>
                <a:spcPts val="3665"/>
              </a:lnSpc>
              <a:buFont typeface="Wingdings" panose="05000000000000000000" pitchFamily="2" charset="2"/>
              <a:buChar char="§"/>
            </a:pPr>
            <a:r>
              <a:rPr lang="en-US" sz="3054" dirty="0">
                <a:solidFill>
                  <a:srgbClr val="000000"/>
                </a:solidFill>
                <a:latin typeface="Open Sans"/>
                <a:ea typeface="Open Sans"/>
                <a:cs typeface="Open Sans"/>
                <a:sym typeface="Open Sans"/>
              </a:rPr>
              <a:t>Obligation </a:t>
            </a:r>
            <a:r>
              <a:rPr lang="en-US" sz="3054" b="1" dirty="0">
                <a:solidFill>
                  <a:srgbClr val="000000"/>
                </a:solidFill>
                <a:latin typeface="Open Sans Bold"/>
                <a:ea typeface="Open Sans Bold"/>
                <a:cs typeface="Open Sans Bold"/>
                <a:sym typeface="Open Sans Bold"/>
              </a:rPr>
              <a:t>includes defending, financing a defense, or reimbursing an indemnitee </a:t>
            </a:r>
            <a:r>
              <a:rPr lang="en-US" sz="3054" dirty="0">
                <a:solidFill>
                  <a:srgbClr val="000000"/>
                </a:solidFill>
                <a:latin typeface="Open Sans"/>
                <a:ea typeface="Open Sans"/>
                <a:cs typeface="Open Sans"/>
                <a:sym typeface="Open Sans"/>
              </a:rPr>
              <a:t>for defending a claim</a:t>
            </a:r>
          </a:p>
          <a:p>
            <a:pPr marL="819560" lvl="1" indent="-457200" algn="l">
              <a:lnSpc>
                <a:spcPts val="3665"/>
              </a:lnSpc>
              <a:buFont typeface="Wingdings" panose="05000000000000000000" pitchFamily="2" charset="2"/>
              <a:buChar char="§"/>
            </a:pPr>
            <a:r>
              <a:rPr lang="en-US" sz="3054" b="1" dirty="0">
                <a:solidFill>
                  <a:srgbClr val="000000"/>
                </a:solidFill>
                <a:latin typeface="Open Sans Bold"/>
                <a:ea typeface="Open Sans Bold"/>
                <a:cs typeface="Open Sans Bold"/>
                <a:sym typeface="Open Sans Bold"/>
              </a:rPr>
              <a:t>Duty to defend arises as soon as a claim is asserted </a:t>
            </a:r>
            <a:r>
              <a:rPr lang="en-US" sz="3054" dirty="0">
                <a:solidFill>
                  <a:srgbClr val="000000"/>
                </a:solidFill>
                <a:latin typeface="Open Sans"/>
                <a:ea typeface="Open Sans"/>
                <a:cs typeface="Open Sans"/>
                <a:sym typeface="Open Sans"/>
              </a:rPr>
              <a:t>against an indemnitee</a:t>
            </a:r>
          </a:p>
          <a:p>
            <a:pPr marL="819560" lvl="1" indent="-457200" algn="l">
              <a:lnSpc>
                <a:spcPts val="3665"/>
              </a:lnSpc>
              <a:buFont typeface="Wingdings" panose="05000000000000000000" pitchFamily="2" charset="2"/>
              <a:buChar char="§"/>
            </a:pPr>
            <a:r>
              <a:rPr lang="en-US" sz="3054" b="1" dirty="0">
                <a:solidFill>
                  <a:srgbClr val="000000"/>
                </a:solidFill>
                <a:latin typeface="Open Sans Bold"/>
                <a:ea typeface="Open Sans Bold"/>
                <a:cs typeface="Open Sans Bold"/>
                <a:sym typeface="Open Sans Bold"/>
              </a:rPr>
              <a:t>Some states </a:t>
            </a:r>
            <a:r>
              <a:rPr lang="en-US" sz="3054" dirty="0">
                <a:solidFill>
                  <a:srgbClr val="000000"/>
                </a:solidFill>
                <a:latin typeface="Open Sans"/>
                <a:ea typeface="Open Sans"/>
                <a:cs typeface="Open Sans"/>
                <a:sym typeface="Open Sans"/>
              </a:rPr>
              <a:t>(e.g., CA), </a:t>
            </a:r>
            <a:r>
              <a:rPr lang="en-US" sz="3054" b="1" dirty="0">
                <a:solidFill>
                  <a:srgbClr val="000000"/>
                </a:solidFill>
                <a:latin typeface="Open Sans Bold"/>
                <a:ea typeface="Open Sans Bold"/>
                <a:cs typeface="Open Sans Bold"/>
                <a:sym typeface="Open Sans Bold"/>
              </a:rPr>
              <a:t>don’t require indemnitor to be found liable before there is a duty to defend </a:t>
            </a:r>
            <a:r>
              <a:rPr lang="en-US" sz="3054" dirty="0">
                <a:solidFill>
                  <a:srgbClr val="000000"/>
                </a:solidFill>
                <a:latin typeface="Open Sans"/>
                <a:ea typeface="Open Sans"/>
                <a:cs typeface="Open Sans"/>
                <a:sym typeface="Open Sans"/>
              </a:rPr>
              <a:t>if contract specifically requires defense</a:t>
            </a:r>
          </a:p>
        </p:txBody>
      </p:sp>
      <p:grpSp>
        <p:nvGrpSpPr>
          <p:cNvPr id="3" name="Group 3"/>
          <p:cNvGrpSpPr>
            <a:grpSpLocks noChangeAspect="1"/>
          </p:cNvGrpSpPr>
          <p:nvPr/>
        </p:nvGrpSpPr>
        <p:grpSpPr>
          <a:xfrm>
            <a:off x="30" y="15"/>
            <a:ext cx="4184947" cy="10295028"/>
            <a:chOff x="0" y="0"/>
            <a:chExt cx="5579929" cy="13726704"/>
          </a:xfrm>
        </p:grpSpPr>
        <p:sp>
          <p:nvSpPr>
            <p:cNvPr id="4" name="Freeform 4" descr="Sea of white umbrellas with one blue one in the crowd"/>
            <p:cNvSpPr/>
            <p:nvPr/>
          </p:nvSpPr>
          <p:spPr>
            <a:xfrm>
              <a:off x="0" y="0"/>
              <a:ext cx="5579872" cy="13726668"/>
            </a:xfrm>
            <a:custGeom>
              <a:avLst/>
              <a:gdLst/>
              <a:ahLst/>
              <a:cxnLst/>
              <a:rect l="l" t="t" r="r" b="b"/>
              <a:pathLst>
                <a:path w="5579872" h="13726668">
                  <a:moveTo>
                    <a:pt x="0" y="0"/>
                  </a:moveTo>
                  <a:lnTo>
                    <a:pt x="5579872" y="0"/>
                  </a:lnTo>
                  <a:lnTo>
                    <a:pt x="5579872" y="13726668"/>
                  </a:lnTo>
                  <a:lnTo>
                    <a:pt x="0" y="13726668"/>
                  </a:lnTo>
                  <a:lnTo>
                    <a:pt x="0" y="0"/>
                  </a:lnTo>
                  <a:close/>
                </a:path>
              </a:pathLst>
            </a:custGeom>
            <a:blipFill>
              <a:blip r:embed="rId2"/>
              <a:stretch>
                <a:fillRect l="-200210" r="-130405" b="-1"/>
              </a:stretch>
            </a:blipFill>
          </p:spPr>
          <p:txBody>
            <a:bodyPr/>
            <a:lstStyle/>
            <a:p>
              <a:endParaRPr lang="en-US"/>
            </a:p>
          </p:txBody>
        </p:sp>
      </p:gr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2600" y="642102"/>
            <a:ext cx="15438845" cy="1513481"/>
            <a:chOff x="0" y="0"/>
            <a:chExt cx="20585126" cy="2017975"/>
          </a:xfrm>
        </p:grpSpPr>
        <p:sp>
          <p:nvSpPr>
            <p:cNvPr id="3" name="Freeform 3"/>
            <p:cNvSpPr/>
            <p:nvPr/>
          </p:nvSpPr>
          <p:spPr>
            <a:xfrm>
              <a:off x="25400" y="25400"/>
              <a:ext cx="20534376" cy="1967230"/>
            </a:xfrm>
            <a:custGeom>
              <a:avLst/>
              <a:gdLst/>
              <a:ahLst/>
              <a:cxnLst/>
              <a:rect l="l" t="t" r="r" b="b"/>
              <a:pathLst>
                <a:path w="20534376" h="1967230">
                  <a:moveTo>
                    <a:pt x="0" y="327914"/>
                  </a:moveTo>
                  <a:cubicBezTo>
                    <a:pt x="0" y="146812"/>
                    <a:pt x="150241" y="0"/>
                    <a:pt x="335534" y="0"/>
                  </a:cubicBezTo>
                  <a:lnTo>
                    <a:pt x="20198842" y="0"/>
                  </a:lnTo>
                  <a:cubicBezTo>
                    <a:pt x="20384134" y="0"/>
                    <a:pt x="20534376" y="146812"/>
                    <a:pt x="20534376" y="327914"/>
                  </a:cubicBezTo>
                  <a:lnTo>
                    <a:pt x="20534376" y="1639316"/>
                  </a:lnTo>
                  <a:cubicBezTo>
                    <a:pt x="20534376" y="1820418"/>
                    <a:pt x="20384134" y="1967230"/>
                    <a:pt x="20198842" y="1967230"/>
                  </a:cubicBezTo>
                  <a:lnTo>
                    <a:pt x="335534" y="1967230"/>
                  </a:lnTo>
                  <a:cubicBezTo>
                    <a:pt x="150241" y="1967103"/>
                    <a:pt x="0" y="1820418"/>
                    <a:pt x="0" y="1639316"/>
                  </a:cubicBezTo>
                  <a:close/>
                </a:path>
              </a:pathLst>
            </a:custGeom>
            <a:solidFill>
              <a:srgbClr val="55A4DA"/>
            </a:solidFill>
          </p:spPr>
          <p:txBody>
            <a:bodyPr/>
            <a:lstStyle/>
            <a:p>
              <a:endParaRPr lang="en-US"/>
            </a:p>
          </p:txBody>
        </p:sp>
        <p:sp>
          <p:nvSpPr>
            <p:cNvPr id="4" name="Freeform 4"/>
            <p:cNvSpPr/>
            <p:nvPr/>
          </p:nvSpPr>
          <p:spPr>
            <a:xfrm>
              <a:off x="0" y="0"/>
              <a:ext cx="20585176" cy="2018030"/>
            </a:xfrm>
            <a:custGeom>
              <a:avLst/>
              <a:gdLst/>
              <a:ahLst/>
              <a:cxnLst/>
              <a:rect l="l" t="t" r="r" b="b"/>
              <a:pathLst>
                <a:path w="20585176" h="2018030">
                  <a:moveTo>
                    <a:pt x="0" y="353314"/>
                  </a:moveTo>
                  <a:cubicBezTo>
                    <a:pt x="0" y="157607"/>
                    <a:pt x="162179" y="0"/>
                    <a:pt x="360934" y="0"/>
                  </a:cubicBezTo>
                  <a:lnTo>
                    <a:pt x="20224242" y="0"/>
                  </a:lnTo>
                  <a:lnTo>
                    <a:pt x="20224242" y="25400"/>
                  </a:lnTo>
                  <a:lnTo>
                    <a:pt x="20224242" y="0"/>
                  </a:lnTo>
                  <a:cubicBezTo>
                    <a:pt x="20422997" y="0"/>
                    <a:pt x="20585176" y="157607"/>
                    <a:pt x="20585176" y="353314"/>
                  </a:cubicBezTo>
                  <a:lnTo>
                    <a:pt x="20559776" y="353314"/>
                  </a:lnTo>
                  <a:lnTo>
                    <a:pt x="20585176" y="353314"/>
                  </a:lnTo>
                  <a:lnTo>
                    <a:pt x="20585176" y="1664716"/>
                  </a:lnTo>
                  <a:lnTo>
                    <a:pt x="20559776" y="1664716"/>
                  </a:lnTo>
                  <a:lnTo>
                    <a:pt x="20585176" y="1664716"/>
                  </a:lnTo>
                  <a:cubicBezTo>
                    <a:pt x="20585176" y="1860423"/>
                    <a:pt x="20422997" y="2018030"/>
                    <a:pt x="20224242" y="2018030"/>
                  </a:cubicBezTo>
                  <a:lnTo>
                    <a:pt x="20224242" y="1992630"/>
                  </a:lnTo>
                  <a:lnTo>
                    <a:pt x="20224242" y="2018030"/>
                  </a:lnTo>
                  <a:lnTo>
                    <a:pt x="360934" y="2018030"/>
                  </a:lnTo>
                  <a:lnTo>
                    <a:pt x="360934" y="1992630"/>
                  </a:lnTo>
                  <a:lnTo>
                    <a:pt x="360934" y="2018030"/>
                  </a:lnTo>
                  <a:cubicBezTo>
                    <a:pt x="162179" y="2018030"/>
                    <a:pt x="0" y="1860296"/>
                    <a:pt x="0" y="1664716"/>
                  </a:cubicBezTo>
                  <a:lnTo>
                    <a:pt x="0" y="353314"/>
                  </a:lnTo>
                  <a:lnTo>
                    <a:pt x="25400" y="353314"/>
                  </a:lnTo>
                  <a:lnTo>
                    <a:pt x="0" y="353314"/>
                  </a:lnTo>
                  <a:moveTo>
                    <a:pt x="50800" y="353314"/>
                  </a:moveTo>
                  <a:lnTo>
                    <a:pt x="50800" y="1664716"/>
                  </a:lnTo>
                  <a:lnTo>
                    <a:pt x="25400" y="1664716"/>
                  </a:lnTo>
                  <a:lnTo>
                    <a:pt x="50800" y="1664716"/>
                  </a:lnTo>
                  <a:cubicBezTo>
                    <a:pt x="50800" y="1831213"/>
                    <a:pt x="189103" y="1967103"/>
                    <a:pt x="360934" y="1967103"/>
                  </a:cubicBezTo>
                  <a:lnTo>
                    <a:pt x="20224242" y="1967103"/>
                  </a:lnTo>
                  <a:cubicBezTo>
                    <a:pt x="20396073" y="1967103"/>
                    <a:pt x="20534376" y="1831086"/>
                    <a:pt x="20534376" y="1664716"/>
                  </a:cubicBezTo>
                  <a:lnTo>
                    <a:pt x="20534376" y="353314"/>
                  </a:lnTo>
                  <a:cubicBezTo>
                    <a:pt x="20534376" y="186817"/>
                    <a:pt x="20396073" y="50927"/>
                    <a:pt x="20224242" y="50927"/>
                  </a:cubicBezTo>
                  <a:lnTo>
                    <a:pt x="360934" y="50927"/>
                  </a:lnTo>
                  <a:lnTo>
                    <a:pt x="360934" y="25400"/>
                  </a:lnTo>
                  <a:lnTo>
                    <a:pt x="360934" y="50800"/>
                  </a:lnTo>
                  <a:cubicBezTo>
                    <a:pt x="189103" y="50800"/>
                    <a:pt x="50800" y="186817"/>
                    <a:pt x="50800" y="353314"/>
                  </a:cubicBezTo>
                  <a:close/>
                </a:path>
              </a:pathLst>
            </a:custGeom>
            <a:solidFill>
              <a:srgbClr val="FFFFFF"/>
            </a:solidFill>
          </p:spPr>
          <p:txBody>
            <a:bodyPr/>
            <a:lstStyle/>
            <a:p>
              <a:endParaRPr lang="en-US"/>
            </a:p>
          </p:txBody>
        </p:sp>
      </p:grpSp>
      <p:grpSp>
        <p:nvGrpSpPr>
          <p:cNvPr id="5" name="Group 5"/>
          <p:cNvGrpSpPr/>
          <p:nvPr/>
        </p:nvGrpSpPr>
        <p:grpSpPr>
          <a:xfrm>
            <a:off x="2590800" y="782679"/>
            <a:ext cx="15294804" cy="1369440"/>
            <a:chOff x="0" y="0"/>
            <a:chExt cx="20393072" cy="1825921"/>
          </a:xfrm>
        </p:grpSpPr>
        <p:sp>
          <p:nvSpPr>
            <p:cNvPr id="6" name="Freeform 6"/>
            <p:cNvSpPr/>
            <p:nvPr/>
          </p:nvSpPr>
          <p:spPr>
            <a:xfrm>
              <a:off x="0" y="0"/>
              <a:ext cx="20393072" cy="1825921"/>
            </a:xfrm>
            <a:custGeom>
              <a:avLst/>
              <a:gdLst/>
              <a:ahLst/>
              <a:cxnLst/>
              <a:rect l="l" t="t" r="r" b="b"/>
              <a:pathLst>
                <a:path w="20393072" h="1825921">
                  <a:moveTo>
                    <a:pt x="0" y="0"/>
                  </a:moveTo>
                  <a:lnTo>
                    <a:pt x="20393072" y="0"/>
                  </a:lnTo>
                  <a:lnTo>
                    <a:pt x="20393072" y="1825921"/>
                  </a:lnTo>
                  <a:lnTo>
                    <a:pt x="0" y="1825921"/>
                  </a:lnTo>
                  <a:close/>
                </a:path>
              </a:pathLst>
            </a:custGeom>
            <a:solidFill>
              <a:srgbClr val="000000">
                <a:alpha val="0"/>
              </a:srgbClr>
            </a:solidFill>
          </p:spPr>
          <p:txBody>
            <a:bodyPr/>
            <a:lstStyle/>
            <a:p>
              <a:endParaRPr lang="en-US"/>
            </a:p>
          </p:txBody>
        </p:sp>
        <p:sp>
          <p:nvSpPr>
            <p:cNvPr id="7" name="TextBox 7"/>
            <p:cNvSpPr txBox="1"/>
            <p:nvPr/>
          </p:nvSpPr>
          <p:spPr>
            <a:xfrm>
              <a:off x="0" y="57150"/>
              <a:ext cx="20393072" cy="1768771"/>
            </a:xfrm>
            <a:prstGeom prst="rect">
              <a:avLst/>
            </a:prstGeom>
          </p:spPr>
          <p:txBody>
            <a:bodyPr lIns="0" tIns="0" rIns="0" bIns="0" rtlCol="0" anchor="ctr"/>
            <a:lstStyle/>
            <a:p>
              <a:pPr algn="l">
                <a:lnSpc>
                  <a:spcPts val="6053"/>
                </a:lnSpc>
              </a:pPr>
              <a:r>
                <a:rPr lang="en-US" sz="5604" b="1" dirty="0">
                  <a:solidFill>
                    <a:srgbClr val="FFFFFF"/>
                  </a:solidFill>
                  <a:latin typeface="Open Sans Bold"/>
                  <a:ea typeface="Open Sans Bold"/>
                  <a:cs typeface="Open Sans Bold"/>
                  <a:sym typeface="Open Sans Bold"/>
                </a:rPr>
                <a:t>How are Indemnity Agreements Used?</a:t>
              </a:r>
            </a:p>
          </p:txBody>
        </p:sp>
      </p:grpSp>
      <p:sp>
        <p:nvSpPr>
          <p:cNvPr id="8" name="TextBox 8"/>
          <p:cNvSpPr txBox="1"/>
          <p:nvPr/>
        </p:nvSpPr>
        <p:spPr>
          <a:xfrm>
            <a:off x="685800" y="2476501"/>
            <a:ext cx="16391896" cy="6347892"/>
          </a:xfrm>
          <a:prstGeom prst="rect">
            <a:avLst/>
          </a:prstGeom>
        </p:spPr>
        <p:txBody>
          <a:bodyPr wrap="square" lIns="0" tIns="0" rIns="0" bIns="0" rtlCol="0" anchor="t">
            <a:spAutoFit/>
          </a:bodyPr>
          <a:lstStyle/>
          <a:p>
            <a:pPr algn="l">
              <a:lnSpc>
                <a:spcPts val="4539"/>
              </a:lnSpc>
            </a:pPr>
            <a:endParaRPr dirty="0"/>
          </a:p>
          <a:p>
            <a:pPr marL="1079500" lvl="2" indent="-571500" algn="l">
              <a:lnSpc>
                <a:spcPts val="4539"/>
              </a:lnSpc>
              <a:buFont typeface="Wingdings" panose="05000000000000000000" pitchFamily="2" charset="2"/>
              <a:buChar char="§"/>
            </a:pPr>
            <a:r>
              <a:rPr lang="en-US" sz="4203" b="1" dirty="0">
                <a:solidFill>
                  <a:srgbClr val="000000"/>
                </a:solidFill>
                <a:latin typeface="Open Sans Bold"/>
                <a:ea typeface="Open Sans Bold"/>
                <a:cs typeface="Open Sans Bold"/>
                <a:sym typeface="Open Sans Bold"/>
              </a:rPr>
              <a:t>Protects</a:t>
            </a:r>
            <a:r>
              <a:rPr lang="en-US" sz="4203" dirty="0">
                <a:solidFill>
                  <a:srgbClr val="000000"/>
                </a:solidFill>
                <a:latin typeface="Open Sans"/>
                <a:ea typeface="Open Sans"/>
                <a:cs typeface="Open Sans"/>
                <a:sym typeface="Open Sans"/>
              </a:rPr>
              <a:t> the indemnified party </a:t>
            </a:r>
            <a:r>
              <a:rPr lang="en-US" sz="4203" b="1" dirty="0">
                <a:solidFill>
                  <a:srgbClr val="000000"/>
                </a:solidFill>
                <a:latin typeface="Open Sans Bold"/>
                <a:ea typeface="Open Sans Bold"/>
                <a:cs typeface="Open Sans Bold"/>
                <a:sym typeface="Open Sans Bold"/>
              </a:rPr>
              <a:t>from liability arising from third-party claims </a:t>
            </a:r>
            <a:r>
              <a:rPr lang="en-US" sz="4203" dirty="0">
                <a:solidFill>
                  <a:srgbClr val="000000"/>
                </a:solidFill>
                <a:latin typeface="Open Sans"/>
                <a:ea typeface="Open Sans"/>
                <a:cs typeface="Open Sans"/>
                <a:sym typeface="Open Sans"/>
              </a:rPr>
              <a:t>by legally </a:t>
            </a:r>
            <a:r>
              <a:rPr lang="en-US" sz="4203" b="1" dirty="0">
                <a:solidFill>
                  <a:srgbClr val="000000"/>
                </a:solidFill>
                <a:latin typeface="Open Sans Bold"/>
                <a:ea typeface="Open Sans Bold"/>
                <a:cs typeface="Open Sans Bold"/>
                <a:sym typeface="Open Sans Bold"/>
              </a:rPr>
              <a:t>transferring financial risk </a:t>
            </a:r>
            <a:r>
              <a:rPr lang="en-US" sz="4203" dirty="0">
                <a:solidFill>
                  <a:srgbClr val="000000"/>
                </a:solidFill>
                <a:latin typeface="Open Sans"/>
                <a:ea typeface="Open Sans"/>
                <a:cs typeface="Open Sans"/>
                <a:sym typeface="Open Sans"/>
              </a:rPr>
              <a:t>from the indemnitee to the indemnitor</a:t>
            </a:r>
          </a:p>
          <a:p>
            <a:pPr marL="1463675" lvl="3" indent="-571500" algn="l">
              <a:lnSpc>
                <a:spcPts val="4539"/>
              </a:lnSpc>
              <a:buFont typeface="Courier New" panose="02070309020205020404" pitchFamily="49" charset="0"/>
              <a:buChar char="o"/>
            </a:pPr>
            <a:r>
              <a:rPr lang="en-US" sz="4203" dirty="0">
                <a:solidFill>
                  <a:srgbClr val="000000"/>
                </a:solidFill>
                <a:latin typeface="Open Sans"/>
                <a:ea typeface="Open Sans"/>
                <a:cs typeface="Open Sans"/>
                <a:sym typeface="Open Sans"/>
              </a:rPr>
              <a:t>Non-insurance contractual risk transfer—</a:t>
            </a:r>
            <a:r>
              <a:rPr lang="en-US" sz="4203" b="1" dirty="0">
                <a:solidFill>
                  <a:srgbClr val="000000"/>
                </a:solidFill>
                <a:latin typeface="Open Sans Bold"/>
                <a:ea typeface="Open Sans Bold"/>
                <a:cs typeface="Open Sans Bold"/>
                <a:sym typeface="Open Sans Bold"/>
              </a:rPr>
              <a:t>risk financing technique</a:t>
            </a:r>
          </a:p>
          <a:p>
            <a:pPr marL="1190244" lvl="3" indent="-297561" algn="l">
              <a:lnSpc>
                <a:spcPts val="4539"/>
              </a:lnSpc>
            </a:pPr>
            <a:endParaRPr lang="en-US" sz="4203" b="1" dirty="0">
              <a:solidFill>
                <a:srgbClr val="000000"/>
              </a:solidFill>
              <a:latin typeface="Open Sans Bold"/>
              <a:ea typeface="Open Sans Bold"/>
              <a:cs typeface="Open Sans Bold"/>
              <a:sym typeface="Open Sans Bold"/>
            </a:endParaRPr>
          </a:p>
          <a:p>
            <a:pPr marL="1149350" lvl="2" indent="-641350" algn="l">
              <a:lnSpc>
                <a:spcPts val="4539"/>
              </a:lnSpc>
              <a:buFont typeface="Wingdings" panose="05000000000000000000" pitchFamily="2" charset="2"/>
              <a:buChar char="§"/>
            </a:pPr>
            <a:r>
              <a:rPr lang="en-US" sz="4203" b="1" dirty="0">
                <a:solidFill>
                  <a:srgbClr val="000000"/>
                </a:solidFill>
                <a:latin typeface="Open Sans Bold"/>
                <a:ea typeface="Open Sans Bold"/>
                <a:cs typeface="Open Sans Bold"/>
                <a:sym typeface="Open Sans Bold"/>
              </a:rPr>
              <a:t>May prevent</a:t>
            </a:r>
            <a:r>
              <a:rPr lang="en-US" sz="4203" dirty="0">
                <a:solidFill>
                  <a:srgbClr val="000000"/>
                </a:solidFill>
                <a:latin typeface="Open Sans"/>
                <a:ea typeface="Open Sans"/>
                <a:cs typeface="Open Sans"/>
                <a:sym typeface="Open Sans"/>
              </a:rPr>
              <a:t> indemnitor</a:t>
            </a:r>
            <a:r>
              <a:rPr lang="en-US" sz="4203" b="1" dirty="0">
                <a:solidFill>
                  <a:srgbClr val="000000"/>
                </a:solidFill>
                <a:latin typeface="Open Sans Bold"/>
                <a:ea typeface="Open Sans Bold"/>
                <a:cs typeface="Open Sans Bold"/>
                <a:sym typeface="Open Sans Bold"/>
              </a:rPr>
              <a:t> from making claims </a:t>
            </a:r>
            <a:r>
              <a:rPr lang="en-US" sz="4203" dirty="0">
                <a:solidFill>
                  <a:srgbClr val="000000"/>
                </a:solidFill>
                <a:latin typeface="Open Sans"/>
                <a:ea typeface="Open Sans"/>
                <a:cs typeface="Open Sans"/>
                <a:sym typeface="Open Sans"/>
              </a:rPr>
              <a:t>against the indemnified party (hold harmless).</a:t>
            </a:r>
          </a:p>
          <a:p>
            <a:pPr marL="1149350" lvl="2" indent="-641350" algn="l">
              <a:lnSpc>
                <a:spcPts val="4539"/>
              </a:lnSpc>
              <a:buFont typeface="Wingdings" panose="05000000000000000000" pitchFamily="2" charset="2"/>
              <a:buChar char="§"/>
            </a:pPr>
            <a:endParaRPr lang="en-US" sz="4203" dirty="0">
              <a:solidFill>
                <a:srgbClr val="000000"/>
              </a:solidFill>
              <a:latin typeface="Open Sans"/>
              <a:ea typeface="Open Sans"/>
              <a:cs typeface="Open Sans"/>
              <a:sym typeface="Open Sans"/>
            </a:endParaRPr>
          </a:p>
          <a:p>
            <a:pPr marL="1149350" lvl="2" indent="-641350" algn="l">
              <a:lnSpc>
                <a:spcPts val="4539"/>
              </a:lnSpc>
              <a:buFont typeface="Wingdings" panose="05000000000000000000" pitchFamily="2" charset="2"/>
              <a:buChar char="§"/>
            </a:pPr>
            <a:r>
              <a:rPr lang="en-US" sz="4203" b="1" dirty="0">
                <a:solidFill>
                  <a:srgbClr val="000000"/>
                </a:solidFill>
                <a:latin typeface="Open Sans Bold"/>
                <a:ea typeface="Open Sans Bold"/>
                <a:cs typeface="Open Sans Bold"/>
                <a:sym typeface="Open Sans Bold"/>
              </a:rPr>
              <a:t>May require </a:t>
            </a:r>
            <a:r>
              <a:rPr lang="en-US" sz="4203" dirty="0">
                <a:solidFill>
                  <a:srgbClr val="000000"/>
                </a:solidFill>
                <a:latin typeface="Open Sans"/>
                <a:ea typeface="Open Sans"/>
                <a:cs typeface="Open Sans"/>
                <a:sym typeface="Open Sans"/>
              </a:rPr>
              <a:t>indemnitor to provide </a:t>
            </a:r>
            <a:r>
              <a:rPr lang="en-US" sz="4203" b="1" dirty="0">
                <a:solidFill>
                  <a:srgbClr val="000000"/>
                </a:solidFill>
                <a:latin typeface="Open Sans Bold"/>
                <a:ea typeface="Open Sans Bold"/>
                <a:cs typeface="Open Sans Bold"/>
                <a:sym typeface="Open Sans Bold"/>
              </a:rPr>
              <a:t>defense </a:t>
            </a:r>
            <a:r>
              <a:rPr lang="en-US" sz="4203" dirty="0">
                <a:solidFill>
                  <a:srgbClr val="000000"/>
                </a:solidFill>
                <a:latin typeface="Open Sans"/>
                <a:ea typeface="Open Sans"/>
                <a:cs typeface="Open Sans"/>
                <a:sym typeface="Open Sans"/>
              </a:rPr>
              <a:t>for indemnitee</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382"/>
            <a:ext cx="5021972" cy="10292661"/>
            <a:chOff x="0" y="0"/>
            <a:chExt cx="6695963" cy="13723548"/>
          </a:xfrm>
        </p:grpSpPr>
        <p:sp>
          <p:nvSpPr>
            <p:cNvPr id="3" name="Freeform 3" descr="Front steps and columns of a majestic city building"/>
            <p:cNvSpPr/>
            <p:nvPr/>
          </p:nvSpPr>
          <p:spPr>
            <a:xfrm>
              <a:off x="0" y="0"/>
              <a:ext cx="6695948" cy="13723493"/>
            </a:xfrm>
            <a:custGeom>
              <a:avLst/>
              <a:gdLst/>
              <a:ahLst/>
              <a:cxnLst/>
              <a:rect l="l" t="t" r="r" b="b"/>
              <a:pathLst>
                <a:path w="6695948" h="13723493">
                  <a:moveTo>
                    <a:pt x="0" y="0"/>
                  </a:moveTo>
                  <a:lnTo>
                    <a:pt x="6695948" y="0"/>
                  </a:lnTo>
                  <a:lnTo>
                    <a:pt x="6695948" y="13723493"/>
                  </a:lnTo>
                  <a:lnTo>
                    <a:pt x="0" y="13723493"/>
                  </a:lnTo>
                  <a:lnTo>
                    <a:pt x="0" y="0"/>
                  </a:lnTo>
                  <a:close/>
                </a:path>
              </a:pathLst>
            </a:custGeom>
            <a:blipFill>
              <a:blip r:embed="rId2"/>
              <a:stretch>
                <a:fillRect l="-75177" r="-132321" b="1"/>
              </a:stretch>
            </a:blipFill>
          </p:spPr>
          <p:txBody>
            <a:bodyPr/>
            <a:lstStyle/>
            <a:p>
              <a:endParaRPr lang="en-US"/>
            </a:p>
          </p:txBody>
        </p:sp>
      </p:grpSp>
      <p:sp>
        <p:nvSpPr>
          <p:cNvPr id="4" name="TextBox 4"/>
          <p:cNvSpPr txBox="1"/>
          <p:nvPr/>
        </p:nvSpPr>
        <p:spPr>
          <a:xfrm>
            <a:off x="5297551" y="991001"/>
            <a:ext cx="12184263" cy="8105775"/>
          </a:xfrm>
          <a:prstGeom prst="rect">
            <a:avLst/>
          </a:prstGeom>
        </p:spPr>
        <p:txBody>
          <a:bodyPr lIns="0" tIns="0" rIns="0" bIns="0" rtlCol="0" anchor="t">
            <a:spAutoFit/>
          </a:bodyPr>
          <a:lstStyle/>
          <a:p>
            <a:pPr algn="ctr">
              <a:lnSpc>
                <a:spcPts val="5043"/>
              </a:lnSpc>
            </a:pPr>
            <a:r>
              <a:rPr lang="en-US" sz="4203" b="1" dirty="0">
                <a:solidFill>
                  <a:srgbClr val="000000"/>
                </a:solidFill>
                <a:latin typeface="Open Sans Bold"/>
                <a:ea typeface="Open Sans Bold"/>
                <a:cs typeface="Open Sans Bold"/>
                <a:sym typeface="Open Sans Bold"/>
              </a:rPr>
              <a:t>Some Limitations on Indemnity</a:t>
            </a:r>
          </a:p>
          <a:p>
            <a:pPr algn="ctr">
              <a:lnSpc>
                <a:spcPts val="5043"/>
              </a:lnSpc>
            </a:pPr>
            <a:endParaRPr lang="en-US" sz="4203" b="1" dirty="0">
              <a:solidFill>
                <a:srgbClr val="000000"/>
              </a:solidFill>
              <a:latin typeface="Open Sans Bold"/>
              <a:ea typeface="Open Sans Bold"/>
              <a:cs typeface="Open Sans Bold"/>
              <a:sym typeface="Open Sans Bold"/>
            </a:endParaRPr>
          </a:p>
          <a:p>
            <a:pPr marL="1037856" lvl="1" indent="-571500" algn="l">
              <a:lnSpc>
                <a:spcPts val="5043"/>
              </a:lnSpc>
              <a:buFont typeface="Wingdings" panose="05000000000000000000" pitchFamily="2" charset="2"/>
              <a:buChar char="§"/>
            </a:pPr>
            <a:r>
              <a:rPr lang="en-US" sz="4203" b="1" dirty="0">
                <a:solidFill>
                  <a:srgbClr val="000000"/>
                </a:solidFill>
                <a:latin typeface="Open Sans Bold"/>
                <a:ea typeface="Open Sans Bold"/>
                <a:cs typeface="Open Sans Bold"/>
                <a:sym typeface="Open Sans Bold"/>
              </a:rPr>
              <a:t>Contract</a:t>
            </a:r>
            <a:r>
              <a:rPr lang="en-US" sz="4203" dirty="0">
                <a:solidFill>
                  <a:srgbClr val="000000"/>
                </a:solidFill>
                <a:latin typeface="Open Sans"/>
                <a:ea typeface="Open Sans"/>
                <a:cs typeface="Open Sans"/>
                <a:sym typeface="Open Sans"/>
              </a:rPr>
              <a:t> requirements</a:t>
            </a:r>
          </a:p>
          <a:p>
            <a:pPr marL="1037856" lvl="1" indent="-571500" algn="l">
              <a:lnSpc>
                <a:spcPts val="5043"/>
              </a:lnSpc>
              <a:buFont typeface="Wingdings" panose="05000000000000000000" pitchFamily="2" charset="2"/>
              <a:buChar char="§"/>
            </a:pPr>
            <a:r>
              <a:rPr lang="en-US" sz="4203" b="1" dirty="0">
                <a:solidFill>
                  <a:srgbClr val="000000"/>
                </a:solidFill>
                <a:latin typeface="Open Sans Bold"/>
                <a:ea typeface="Open Sans Bold"/>
                <a:cs typeface="Open Sans Bold"/>
                <a:sym typeface="Open Sans Bold"/>
              </a:rPr>
              <a:t>State laws</a:t>
            </a:r>
          </a:p>
          <a:p>
            <a:pPr marL="1037856" lvl="1" indent="-571500" algn="l">
              <a:lnSpc>
                <a:spcPts val="5043"/>
              </a:lnSpc>
              <a:buFont typeface="Wingdings" panose="05000000000000000000" pitchFamily="2" charset="2"/>
              <a:buChar char="§"/>
            </a:pPr>
            <a:r>
              <a:rPr lang="en-US" sz="4203" dirty="0">
                <a:solidFill>
                  <a:srgbClr val="000000"/>
                </a:solidFill>
                <a:latin typeface="Open Sans"/>
                <a:ea typeface="Open Sans"/>
                <a:cs typeface="Open Sans"/>
                <a:sym typeface="Open Sans"/>
              </a:rPr>
              <a:t>Interpretation by </a:t>
            </a:r>
            <a:r>
              <a:rPr lang="en-US" sz="4203" b="1" dirty="0">
                <a:solidFill>
                  <a:srgbClr val="000000"/>
                </a:solidFill>
                <a:latin typeface="Open Sans Bold"/>
                <a:ea typeface="Open Sans Bold"/>
                <a:cs typeface="Open Sans Bold"/>
                <a:sym typeface="Open Sans Bold"/>
              </a:rPr>
              <a:t>courts</a:t>
            </a:r>
          </a:p>
          <a:p>
            <a:pPr marL="1037856" lvl="1" indent="-571500" algn="l">
              <a:lnSpc>
                <a:spcPts val="5043"/>
              </a:lnSpc>
              <a:buFont typeface="Wingdings" panose="05000000000000000000" pitchFamily="2" charset="2"/>
              <a:buChar char="§"/>
            </a:pPr>
            <a:r>
              <a:rPr lang="en-US" sz="4203" dirty="0">
                <a:solidFill>
                  <a:srgbClr val="000000"/>
                </a:solidFill>
                <a:latin typeface="Open Sans"/>
                <a:ea typeface="Open Sans"/>
                <a:cs typeface="Open Sans"/>
                <a:sym typeface="Open Sans"/>
              </a:rPr>
              <a:t>Indemnitor’s lack of </a:t>
            </a:r>
            <a:r>
              <a:rPr lang="en-US" sz="4203" b="1" dirty="0">
                <a:solidFill>
                  <a:srgbClr val="000000"/>
                </a:solidFill>
                <a:latin typeface="Open Sans Bold"/>
                <a:ea typeface="Open Sans Bold"/>
                <a:cs typeface="Open Sans Bold"/>
                <a:sym typeface="Open Sans Bold"/>
              </a:rPr>
              <a:t>financial capabilities</a:t>
            </a:r>
          </a:p>
          <a:p>
            <a:pPr marL="1037856" lvl="1" indent="-571500" algn="l">
              <a:lnSpc>
                <a:spcPts val="5043"/>
              </a:lnSpc>
              <a:buFont typeface="Wingdings" panose="05000000000000000000" pitchFamily="2" charset="2"/>
              <a:buChar char="§"/>
            </a:pPr>
            <a:r>
              <a:rPr lang="en-US" sz="4203" b="1" dirty="0">
                <a:solidFill>
                  <a:srgbClr val="000000"/>
                </a:solidFill>
                <a:latin typeface="Open Sans Bold"/>
                <a:ea typeface="Open Sans Bold"/>
                <a:cs typeface="Open Sans Bold"/>
                <a:sym typeface="Open Sans Bold"/>
              </a:rPr>
              <a:t>Insurance </a:t>
            </a:r>
            <a:r>
              <a:rPr lang="en-US" sz="4203" dirty="0">
                <a:solidFill>
                  <a:srgbClr val="000000"/>
                </a:solidFill>
                <a:latin typeface="Open Sans"/>
                <a:ea typeface="Open Sans"/>
                <a:cs typeface="Open Sans"/>
                <a:sym typeface="Open Sans"/>
              </a:rPr>
              <a:t>coverage–or lack of it</a:t>
            </a:r>
          </a:p>
          <a:p>
            <a:pPr marL="1495056" lvl="2" indent="-571500">
              <a:lnSpc>
                <a:spcPts val="5043"/>
              </a:lnSpc>
              <a:buFont typeface="Courier New" panose="02070309020205020404" pitchFamily="49" charset="0"/>
              <a:buChar char="o"/>
            </a:pPr>
            <a:r>
              <a:rPr lang="en-US" sz="3600" dirty="0">
                <a:solidFill>
                  <a:srgbClr val="000000"/>
                </a:solidFill>
                <a:latin typeface="Open Sans"/>
                <a:ea typeface="Open Sans"/>
                <a:cs typeface="Open Sans"/>
                <a:sym typeface="Open Sans"/>
              </a:rPr>
              <a:t>Does not prevent </a:t>
            </a:r>
            <a:r>
              <a:rPr lang="en-US" sz="3600" b="1" dirty="0">
                <a:solidFill>
                  <a:srgbClr val="000000"/>
                </a:solidFill>
                <a:latin typeface="Open Sans Bold"/>
                <a:ea typeface="Open Sans Bold"/>
                <a:cs typeface="Open Sans Bold"/>
                <a:sym typeface="Open Sans Bold"/>
              </a:rPr>
              <a:t>reputational damage</a:t>
            </a:r>
          </a:p>
          <a:p>
            <a:pPr marL="1495056" lvl="2" indent="-571500">
              <a:lnSpc>
                <a:spcPts val="5043"/>
              </a:lnSpc>
              <a:buFont typeface="Courier New" panose="02070309020205020404" pitchFamily="49" charset="0"/>
              <a:buChar char="o"/>
            </a:pPr>
            <a:r>
              <a:rPr lang="en-US" sz="3600" dirty="0">
                <a:solidFill>
                  <a:srgbClr val="000000"/>
                </a:solidFill>
                <a:latin typeface="Open Sans"/>
                <a:ea typeface="Open Sans"/>
                <a:cs typeface="Open Sans"/>
                <a:sym typeface="Open Sans"/>
              </a:rPr>
              <a:t>Does not free indemnitee from </a:t>
            </a:r>
            <a:r>
              <a:rPr lang="en-US" sz="3600" b="1" dirty="0">
                <a:solidFill>
                  <a:srgbClr val="000000"/>
                </a:solidFill>
                <a:latin typeface="Open Sans Bold"/>
                <a:ea typeface="Open Sans Bold"/>
                <a:cs typeface="Open Sans Bold"/>
                <a:sym typeface="Open Sans Bold"/>
              </a:rPr>
              <a:t>responsibility to third party</a:t>
            </a:r>
          </a:p>
          <a:p>
            <a:pPr marL="1521049" lvl="2" indent="-571500" algn="l">
              <a:lnSpc>
                <a:spcPts val="4323"/>
              </a:lnSpc>
              <a:buFont typeface="Courier New" panose="02070309020205020404" pitchFamily="49" charset="0"/>
              <a:buChar char="o"/>
            </a:pPr>
            <a:r>
              <a:rPr lang="en-US" sz="3600" b="1" dirty="0">
                <a:solidFill>
                  <a:srgbClr val="000000"/>
                </a:solidFill>
                <a:latin typeface="Open Sans Bold"/>
                <a:ea typeface="Open Sans Bold"/>
                <a:cs typeface="Open Sans Bold"/>
                <a:sym typeface="Open Sans Bold"/>
              </a:rPr>
              <a:t>Indemnitee may still be held accountable </a:t>
            </a:r>
            <a:r>
              <a:rPr lang="en-US" sz="3600" dirty="0">
                <a:solidFill>
                  <a:srgbClr val="000000"/>
                </a:solidFill>
                <a:latin typeface="Open Sans"/>
                <a:ea typeface="Open Sans"/>
                <a:cs typeface="Open Sans"/>
                <a:sym typeface="Open Sans"/>
              </a:rPr>
              <a:t>for injury or damage</a:t>
            </a:r>
          </a:p>
          <a:p>
            <a:pPr marL="1661710" lvl="2" indent="-553903" algn="l">
              <a:lnSpc>
                <a:spcPts val="5043"/>
              </a:lnSpc>
            </a:pPr>
            <a:endParaRPr lang="en-US" sz="3602" dirty="0">
              <a:solidFill>
                <a:srgbClr val="000000"/>
              </a:solidFill>
              <a:latin typeface="Open Sans"/>
              <a:ea typeface="Open Sans"/>
              <a:cs typeface="Open Sans"/>
              <a:sym typeface="Open Sans"/>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AD283E441ACB4F9E1D17C91DB6C40D" ma:contentTypeVersion="17" ma:contentTypeDescription="Create a new document." ma:contentTypeScope="" ma:versionID="3b34fbeed841d36ea44b9a12bdc383df">
  <xsd:schema xmlns:xsd="http://www.w3.org/2001/XMLSchema" xmlns:xs="http://www.w3.org/2001/XMLSchema" xmlns:p="http://schemas.microsoft.com/office/2006/metadata/properties" xmlns:ns2="6d18bf0f-1626-461f-ac5b-12e216961019" xmlns:ns3="4a4b8f1a-a798-41f8-84a7-522742bdf26b" xmlns:ns4="http://schemas.microsoft.com/sharepoint/v4" targetNamespace="http://schemas.microsoft.com/office/2006/metadata/properties" ma:root="true" ma:fieldsID="e966432c3871fd676a72292bde5c8234" ns2:_="" ns3:_="" ns4:_="">
    <xsd:import namespace="6d18bf0f-1626-461f-ac5b-12e216961019"/>
    <xsd:import namespace="4a4b8f1a-a798-41f8-84a7-522742bdf26b"/>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element ref="ns4:IconOverlay"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8bf0f-1626-461f-ac5b-12e21696101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3e67652-18ca-47ad-b721-5786099ef2bc}" ma:internalName="TaxCatchAll" ma:showField="CatchAllData" ma:web="6d18bf0f-1626-461f-ac5b-12e21696101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4b8f1a-a798-41f8-84a7-522742bdf26b"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b7f2297-65ac-463b-bc62-fbdbd77c498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4a4b8f1a-a798-41f8-84a7-522742bdf26b">
      <Terms xmlns="http://schemas.microsoft.com/office/infopath/2007/PartnerControls"/>
    </lcf76f155ced4ddcb4097134ff3c332f>
    <TaxCatchAll xmlns="6d18bf0f-1626-461f-ac5b-12e216961019" xsi:nil="true"/>
    <_dlc_DocId xmlns="6d18bf0f-1626-461f-ac5b-12e216961019">6R635XWA3KZU-1145141094-1159344</_dlc_DocId>
    <_dlc_DocIdUrl xmlns="6d18bf0f-1626-461f-ac5b-12e216961019">
      <Url>https://independentagent.sharepoint.com/sites/IIABAFileShare/_layouts/15/DocIdRedir.aspx?ID=6R635XWA3KZU-1145141094-1159344</Url>
      <Description>6R635XWA3KZU-1145141094-1159344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498C7E3-464D-411C-AEDB-BA3B774DC1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8bf0f-1626-461f-ac5b-12e216961019"/>
    <ds:schemaRef ds:uri="4a4b8f1a-a798-41f8-84a7-522742bdf26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8AF53C-740E-4E42-ADCD-83BA6EC7A03A}">
  <ds:schemaRefs>
    <ds:schemaRef ds:uri="http://schemas.microsoft.com/sharepoint/v3/contenttype/forms"/>
  </ds:schemaRefs>
</ds:datastoreItem>
</file>

<file path=customXml/itemProps3.xml><?xml version="1.0" encoding="utf-8"?>
<ds:datastoreItem xmlns:ds="http://schemas.openxmlformats.org/officeDocument/2006/customXml" ds:itemID="{1E56DD25-5D93-4883-AA7F-C523BE462A0C}">
  <ds:schemaRefs>
    <ds:schemaRef ds:uri="http://purl.org/dc/dcmitype/"/>
    <ds:schemaRef ds:uri="4a4b8f1a-a798-41f8-84a7-522742bdf26b"/>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sharepoint/v4"/>
    <ds:schemaRef ds:uri="6d18bf0f-1626-461f-ac5b-12e216961019"/>
    <ds:schemaRef ds:uri="http://schemas.microsoft.com/office/infopath/2007/PartnerControls"/>
    <ds:schemaRef ds:uri="http://www.w3.org/XML/1998/namespace"/>
    <ds:schemaRef ds:uri="http://purl.org/dc/elements/1.1/"/>
  </ds:schemaRefs>
</ds:datastoreItem>
</file>

<file path=customXml/itemProps4.xml><?xml version="1.0" encoding="utf-8"?>
<ds:datastoreItem xmlns:ds="http://schemas.openxmlformats.org/officeDocument/2006/customXml" ds:itemID="{E26B3AE3-4195-4579-AFD6-8C2F44BD1CBF}">
  <ds:schemaRefs>
    <ds:schemaRef ds:uri="http://schemas.microsoft.com/sharepoint/events"/>
  </ds:schemaRefs>
</ds:datastoreItem>
</file>

<file path=docMetadata/LabelInfo.xml><?xml version="1.0" encoding="utf-8"?>
<clbl:labelList xmlns:clbl="http://schemas.microsoft.com/office/2020/mipLabelMetadata">
  <clbl:label id="{02fa91e7-a751-404c-8ddf-a33f80b222e0}" enabled="0" method="" siteId="{02fa91e7-a751-404c-8ddf-a33f80b222e0}" removed="1"/>
</clbl:labelList>
</file>

<file path=docProps/app.xml><?xml version="1.0" encoding="utf-8"?>
<Properties xmlns="http://schemas.openxmlformats.org/officeDocument/2006/extended-properties" xmlns:vt="http://schemas.openxmlformats.org/officeDocument/2006/docPropsVTypes">
  <TotalTime>100</TotalTime>
  <Words>2238</Words>
  <Application>Microsoft Office PowerPoint</Application>
  <PresentationFormat>Custom</PresentationFormat>
  <Paragraphs>244</Paragraphs>
  <Slides>32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PT Sans</vt:lpstr>
      <vt:lpstr>Open Sans Bold</vt:lpstr>
      <vt:lpstr>PT Sans Bold</vt:lpstr>
      <vt:lpstr>Courier New</vt:lpstr>
      <vt:lpstr>Wingdings</vt:lpstr>
      <vt:lpstr>Open Sans</vt:lpstr>
      <vt:lpstr>Trocchi</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I 2025 Presentation Mastering Indemnity Support Pt 1 - Additional Insured 5.14.25.pptx</dc:title>
  <dc:creator>Nancy Germond</dc:creator>
  <cp:lastModifiedBy>Nancy Germond</cp:lastModifiedBy>
  <cp:revision>5</cp:revision>
  <cp:lastPrinted>2025-06-25T16:49:10Z</cp:lastPrinted>
  <dcterms:created xsi:type="dcterms:W3CDTF">2006-08-16T00:00:00Z</dcterms:created>
  <dcterms:modified xsi:type="dcterms:W3CDTF">2025-10-01T12:50:23Z</dcterms:modified>
  <dc:identifier>DAGpcMltxSM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0x01010095AD283E441ACB4F9E1D17C91DB6C40D</vt:lpwstr>
  </property>
  <property fmtid="{D5CDD505-2E9C-101B-9397-08002B2CF9AE}" pid="3" name="_dlc_DocIdItemGuid">
    <vt:lpwstr>bc619338-b236-4839-8b82-1f021a77d336</vt:lpwstr>
  </property>
  <property fmtid="{D5CDD505-2E9C-101B-9397-08002B2CF9AE}" pid="4" name="MediaServiceImageTags">
    <vt:lpwstr/>
  </property>
</Properties>
</file>