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sldIdLst>
    <p:sldId id="256" r:id="rId2"/>
    <p:sldId id="266" r:id="rId3"/>
    <p:sldId id="258" r:id="rId4"/>
    <p:sldId id="259" r:id="rId5"/>
    <p:sldId id="260" r:id="rId6"/>
    <p:sldId id="261" r:id="rId7"/>
    <p:sldId id="262" r:id="rId8"/>
    <p:sldId id="263" r:id="rId9"/>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50E3"/>
    <a:srgbClr val="A0E2FB"/>
    <a:srgbClr val="112C7D"/>
    <a:srgbClr val="FAFBFE"/>
    <a:srgbClr val="B7B7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0F72CE-26FF-8330-DD8D-E99DBF142D10}" v="1" dt="2026-09-18T09:58:46.5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4610"/>
  </p:normalViewPr>
  <p:slideViewPr>
    <p:cSldViewPr snapToGrid="0" snapToObjects="1">
      <p:cViewPr>
        <p:scale>
          <a:sx n="100" d="100"/>
          <a:sy n="100" d="100"/>
        </p:scale>
        <p:origin x="616" y="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592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deck: this is an operating playbook for the acquiring principal, not a diligence document.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AB49E-7765-F3B0-A731-20C8643211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816CB9-F956-6361-F5A5-C4BCFE17A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934D0-6A60-732F-9AF9-895BB554EF53}"/>
              </a:ext>
            </a:extLst>
          </p:cNvPr>
          <p:cNvSpPr>
            <a:spLocks noGrp="1"/>
          </p:cNvSpPr>
          <p:nvPr>
            <p:ph type="body" idx="1"/>
          </p:nvPr>
        </p:nvSpPr>
        <p:spPr/>
        <p:txBody>
          <a:bodyPr/>
          <a:lstStyle/>
          <a:p>
            <a:r>
              <a:rPr lang="en-US" dirty="0"/>
              <a:t>The three imperatives are the spine of the whole playbook: integration office pre-close, protect the base 100 days, measure against a locked baseline.</a:t>
            </a:r>
          </a:p>
        </p:txBody>
      </p:sp>
      <p:sp>
        <p:nvSpPr>
          <p:cNvPr id="4" name="Slide Number Placeholder 3">
            <a:extLst>
              <a:ext uri="{FF2B5EF4-FFF2-40B4-BE49-F238E27FC236}">
                <a16:creationId xmlns:a16="http://schemas.microsoft.com/office/drawing/2014/main" id="{4A0FD63A-8A06-6D1B-B258-F9B553535512}"/>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974832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Workstreams 1 and 2 are principal-owned. Delegating them is the most common structural error.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Dis-synergies are front-loaded and largely controllable. Populate the bridge with the client's own deal model.</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 on evidence, not schedule. A missed gate stops the next stage — it does not shorten 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metrics on one page, monthly to the principal. If the dashboard can't be produced in 30 days, the baseline was never locked.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these five. Each has a default that costs money if left unmade.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Cogneesol takes the conversion and reporting load so the principals stay on producers and clients.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1452DC4F-7B55-992F-8202-D97653FB96C7}"/>
              </a:ext>
            </a:extLst>
          </p:cNvPr>
          <p:cNvSpPr txBox="1">
            <a:spLocks/>
          </p:cNvSpPr>
          <p:nvPr userDrawn="1"/>
        </p:nvSpPr>
        <p:spPr>
          <a:xfrm>
            <a:off x="16823474" y="9339747"/>
            <a:ext cx="474700" cy="184666"/>
          </a:xfrm>
          <a:prstGeom prst="rect">
            <a:avLst/>
          </a:prstGeom>
          <a:noFill/>
        </p:spPr>
        <p:txBody>
          <a:bodyPr vert="horz" wrap="square" lIns="0" tIns="0" rIns="0" bIns="0" rtlCol="0" anchor="ctr">
            <a:spAutoFit/>
          </a:bodyPr>
          <a:lstStyle>
            <a:defPPr>
              <a:defRPr lang="en-US"/>
            </a:defPPr>
            <a:lvl1pPr marL="0" algn="ctr" defTabSz="914400" rtl="0" eaLnBrk="1" latinLnBrk="0" hangingPunct="1">
              <a:defRPr lang="en-IN" sz="105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64B6045-C2A8-4CEF-95F1-F931BFD7A7F3}" type="slidenum">
              <a:rPr lang="en-IN" sz="1200" b="0" kern="1200" smtClean="0">
                <a:solidFill>
                  <a:srgbClr val="0070C0"/>
                </a:solidFill>
                <a:latin typeface="+mn-lt"/>
                <a:ea typeface="+mn-ea"/>
                <a:cs typeface="+mn-cs"/>
              </a:rPr>
              <a:pPr algn="r"/>
              <a:t>‹#›</a:t>
            </a:fld>
            <a:endParaRPr lang="en-IN" sz="1200" b="0" kern="1200" dirty="0">
              <a:solidFill>
                <a:srgbClr val="0070C0"/>
              </a:solidFill>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
            <a:ext cx="18288000" cy="10283952"/>
          </a:xfrm>
          <a:prstGeom prst="rect">
            <a:avLst/>
          </a:prstGeom>
        </p:spPr>
      </p:pic>
      <p:sp>
        <p:nvSpPr>
          <p:cNvPr id="3" name="Text 1"/>
          <p:cNvSpPr/>
          <p:nvPr/>
        </p:nvSpPr>
        <p:spPr>
          <a:xfrm>
            <a:off x="1047750" y="3170277"/>
            <a:ext cx="8829675" cy="2628067"/>
          </a:xfrm>
          <a:prstGeom prst="rect">
            <a:avLst/>
          </a:prstGeom>
          <a:noFill/>
          <a:ln/>
        </p:spPr>
        <p:txBody>
          <a:bodyPr wrap="square" lIns="25400" tIns="25400" rIns="25400" bIns="25400" rtlCol="0" anchor="t">
            <a:normAutofit fontScale="92500" lnSpcReduction="10000"/>
          </a:bodyPr>
          <a:lstStyle/>
          <a:p>
            <a:pPr marL="0" indent="0" algn="l">
              <a:buNone/>
            </a:pPr>
            <a:r>
              <a:rPr lang="en-US" sz="6600" b="1" kern="0" spc="-150" dirty="0">
                <a:solidFill>
                  <a:srgbClr val="112C7D"/>
                </a:solidFill>
                <a:latin typeface="Montserrat" pitchFamily="2" charset="0"/>
                <a:ea typeface="Arial" pitchFamily="34" charset="-122"/>
                <a:cs typeface="Arial" pitchFamily="34" charset="-120"/>
              </a:rPr>
              <a:t>Post-Acquisition Integration for Insurance Brokers</a:t>
            </a:r>
            <a:endParaRPr lang="en-US" sz="6600" spc="-150" dirty="0">
              <a:latin typeface="Montserrat" pitchFamily="2" charset="0"/>
            </a:endParaRPr>
          </a:p>
        </p:txBody>
      </p:sp>
      <p:sp>
        <p:nvSpPr>
          <p:cNvPr id="5" name="Text 3"/>
          <p:cNvSpPr/>
          <p:nvPr/>
        </p:nvSpPr>
        <p:spPr>
          <a:xfrm>
            <a:off x="1047750" y="6118384"/>
            <a:ext cx="8829675" cy="838200"/>
          </a:xfrm>
          <a:prstGeom prst="rect">
            <a:avLst/>
          </a:prstGeom>
          <a:noFill/>
          <a:ln/>
        </p:spPr>
        <p:txBody>
          <a:bodyPr wrap="square" lIns="25400" tIns="25400" rIns="25400" bIns="25400" rtlCol="0" anchor="t">
            <a:normAutofit lnSpcReduction="10000"/>
          </a:bodyPr>
          <a:lstStyle/>
          <a:p>
            <a:pPr marL="0" indent="0" algn="l">
              <a:lnSpc>
                <a:spcPct val="131250"/>
              </a:lnSpc>
              <a:buNone/>
            </a:pPr>
            <a:r>
              <a:rPr lang="en-US" sz="2100" dirty="0">
                <a:solidFill>
                  <a:srgbClr val="1F50E3"/>
                </a:solidFill>
                <a:latin typeface="Montserrat Medium" pitchFamily="2" charset="0"/>
                <a:ea typeface="Arial" pitchFamily="34" charset="-122"/>
                <a:cs typeface="Arial" pitchFamily="34" charset="-120"/>
              </a:rPr>
              <a:t>Operating Playbook for the Acquiring Principal</a:t>
            </a:r>
          </a:p>
          <a:p>
            <a:pPr marL="0" indent="0" algn="l">
              <a:lnSpc>
                <a:spcPct val="131250"/>
              </a:lnSpc>
              <a:buNone/>
            </a:pPr>
            <a:r>
              <a:rPr lang="en-US" sz="2100" dirty="0">
                <a:solidFill>
                  <a:srgbClr val="1F50E3"/>
                </a:solidFill>
                <a:latin typeface="Montserrat Medium" pitchFamily="2" charset="0"/>
                <a:ea typeface="Arial" pitchFamily="34" charset="-122"/>
                <a:cs typeface="Arial" pitchFamily="34" charset="-120"/>
              </a:rPr>
              <a:t>September 2026</a:t>
            </a:r>
            <a:endParaRPr lang="en-US" sz="2100" dirty="0">
              <a:solidFill>
                <a:srgbClr val="1F50E3"/>
              </a:solidFill>
              <a:latin typeface="Montserrat Medium" pitchFamily="2" charset="0"/>
            </a:endParaRPr>
          </a:p>
        </p:txBody>
      </p:sp>
      <p:pic>
        <p:nvPicPr>
          <p:cNvPr id="9" name="Picture 8">
            <a:extLst>
              <a:ext uri="{FF2B5EF4-FFF2-40B4-BE49-F238E27FC236}">
                <a16:creationId xmlns:a16="http://schemas.microsoft.com/office/drawing/2014/main" id="{9FF1BA12-BE94-7C05-1889-2AA61CD72E9F}"/>
              </a:ext>
            </a:extLst>
          </p:cNvPr>
          <p:cNvPicPr>
            <a:picLocks noChangeAspect="1"/>
          </p:cNvPicPr>
          <p:nvPr/>
        </p:nvPicPr>
        <p:blipFill>
          <a:blip r:embed="rId4"/>
          <a:stretch>
            <a:fillRect/>
          </a:stretch>
        </p:blipFill>
        <p:spPr>
          <a:xfrm>
            <a:off x="1146988" y="1346954"/>
            <a:ext cx="2210395" cy="66508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9865226" y="1864226"/>
            <a:ext cx="8488357" cy="8357191"/>
          </a:xfrm>
          <a:prstGeom prst="rect">
            <a:avLst/>
          </a:prstGeom>
          <a:effectLst>
            <a:outerShdw blurRad="1193800" dist="50800" dir="4560000" algn="ctr" rotWithShape="0">
              <a:srgbClr val="000000">
                <a:alpha val="0"/>
              </a:srgbClr>
            </a:outerShdw>
          </a:effectLst>
        </p:spPr>
      </p:pic>
      <p:pic>
        <p:nvPicPr>
          <p:cNvPr id="10" name="Picture 9"/>
          <p:cNvPicPr>
            <a:picLocks noChangeAspect="1"/>
          </p:cNvPicPr>
          <p:nvPr/>
        </p:nvPicPr>
        <p:blipFill>
          <a:blip r:embed="rId6">
            <a:clrChange>
              <a:clrFrom>
                <a:srgbClr val="000000">
                  <a:alpha val="0"/>
                </a:srgbClr>
              </a:clrFrom>
              <a:clrTo>
                <a:srgbClr val="000000">
                  <a:alpha val="0"/>
                </a:srgbClr>
              </a:clrTo>
            </a:clrChange>
            <a:extLst>
              <a:ext uri="{BEBA8EAE-BF5A-486C-A8C5-ECC9F3942E4B}">
                <a14:imgProps xmlns:a14="http://schemas.microsoft.com/office/drawing/2010/main">
                  <a14:imgLayer r:embed="rId7">
                    <a14:imgEffect>
                      <a14:artisticPhotocopy/>
                    </a14:imgEffect>
                    <a14:imgEffect>
                      <a14:saturation sat="0"/>
                    </a14:imgEffect>
                    <a14:imgEffect>
                      <a14:brightnessContrast bright="17000"/>
                    </a14:imgEffect>
                  </a14:imgLayer>
                </a14:imgProps>
              </a:ext>
              <a:ext uri="{28A0092B-C50C-407E-A947-70E740481C1C}">
                <a14:useLocalDpi xmlns:a14="http://schemas.microsoft.com/office/drawing/2010/main" val="0"/>
              </a:ext>
            </a:extLst>
          </a:blip>
          <a:stretch>
            <a:fillRect/>
          </a:stretch>
        </p:blipFill>
        <p:spPr>
          <a:xfrm>
            <a:off x="-728444" y="-767282"/>
            <a:ext cx="4419827" cy="440712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2903898-DC6A-2666-62C9-B01116D55F9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CEEB1E1-042F-5B25-51C9-020EC270BAD7}"/>
              </a:ext>
            </a:extLst>
          </p:cNvPr>
          <p:cNvSpPr/>
          <p:nvPr/>
        </p:nvSpPr>
        <p:spPr>
          <a:xfrm>
            <a:off x="1714013" y="762000"/>
            <a:ext cx="16345161" cy="520700"/>
          </a:xfrm>
          <a:prstGeom prst="rect">
            <a:avLst/>
          </a:prstGeom>
          <a:noFill/>
          <a:ln/>
        </p:spPr>
        <p:txBody>
          <a:bodyPr wrap="square" lIns="25400" tIns="25400" rIns="25400" bIns="25400" rtlCol="0" anchor="t">
            <a:normAutofit/>
          </a:bodyPr>
          <a:lstStyle/>
          <a:p>
            <a:pPr marL="0" indent="0" algn="l">
              <a:buNone/>
            </a:pPr>
            <a:r>
              <a:rPr lang="en-US" sz="1500" b="1" kern="0" dirty="0">
                <a:solidFill>
                  <a:srgbClr val="1F50E3"/>
                </a:solidFill>
                <a:latin typeface="Montserrat "/>
                <a:ea typeface="Arial" pitchFamily="34" charset="-122"/>
                <a:cs typeface="Arial" pitchFamily="34" charset="-120"/>
              </a:rPr>
              <a:t>THE GOVERNING QUESTION</a:t>
            </a:r>
            <a:endParaRPr lang="en-US" sz="1500" b="1" dirty="0">
              <a:solidFill>
                <a:srgbClr val="1F50E3"/>
              </a:solidFill>
              <a:latin typeface="Montserrat "/>
            </a:endParaRPr>
          </a:p>
        </p:txBody>
      </p:sp>
      <p:sp>
        <p:nvSpPr>
          <p:cNvPr id="3" name="Text 1">
            <a:extLst>
              <a:ext uri="{FF2B5EF4-FFF2-40B4-BE49-F238E27FC236}">
                <a16:creationId xmlns:a16="http://schemas.microsoft.com/office/drawing/2014/main" id="{DEFC085C-7EE9-724F-4F88-6B2FEC5FABD2}"/>
              </a:ext>
            </a:extLst>
          </p:cNvPr>
          <p:cNvSpPr/>
          <p:nvPr/>
        </p:nvSpPr>
        <p:spPr>
          <a:xfrm>
            <a:off x="1047750" y="1511300"/>
            <a:ext cx="15304770" cy="1243330"/>
          </a:xfrm>
          <a:prstGeom prst="rect">
            <a:avLst/>
          </a:prstGeom>
          <a:noFill/>
          <a:ln/>
        </p:spPr>
        <p:txBody>
          <a:bodyPr wrap="square" lIns="25400" tIns="25400" rIns="25400" bIns="25400" rtlCol="0" anchor="t">
            <a:normAutofit/>
          </a:bodyPr>
          <a:lstStyle/>
          <a:p>
            <a:r>
              <a:rPr lang="en-US" sz="3200" b="1" dirty="0">
                <a:solidFill>
                  <a:srgbClr val="112C7D"/>
                </a:solidFill>
                <a:latin typeface="Montserrat" pitchFamily="2" charset="0"/>
                <a:cs typeface="Arial" panose="020B0604020202020204" pitchFamily="34" charset="0"/>
              </a:rPr>
              <a:t>How will </a:t>
            </a:r>
            <a:r>
              <a:rPr lang="en-US" sz="2800" b="1" dirty="0">
                <a:solidFill>
                  <a:srgbClr val="112C7D"/>
                </a:solidFill>
                <a:latin typeface="Montserrat" pitchFamily="2" charset="0"/>
                <a:cs typeface="Arial" panose="020B0604020202020204" pitchFamily="34" charset="0"/>
              </a:rPr>
              <a:t>leadership</a:t>
            </a:r>
            <a:r>
              <a:rPr lang="en-US" sz="3200" b="1" dirty="0">
                <a:solidFill>
                  <a:srgbClr val="112C7D"/>
                </a:solidFill>
                <a:latin typeface="Montserrat" pitchFamily="2" charset="0"/>
                <a:cs typeface="Arial" panose="020B0604020202020204" pitchFamily="34" charset="0"/>
              </a:rPr>
              <a:t> protect the acquired revenue base while ensuring the integration delivers the value promised in the deal thesis?</a:t>
            </a:r>
            <a:endParaRPr lang="en-US" sz="3000" b="1" dirty="0">
              <a:solidFill>
                <a:srgbClr val="112C7D"/>
              </a:solidFill>
              <a:latin typeface="Montserrat" pitchFamily="2" charset="0"/>
              <a:cs typeface="Arial" panose="020B0604020202020204" pitchFamily="34" charset="0"/>
            </a:endParaRPr>
          </a:p>
        </p:txBody>
      </p:sp>
      <p:sp>
        <p:nvSpPr>
          <p:cNvPr id="4" name="Shape 2">
            <a:extLst>
              <a:ext uri="{FF2B5EF4-FFF2-40B4-BE49-F238E27FC236}">
                <a16:creationId xmlns:a16="http://schemas.microsoft.com/office/drawing/2014/main" id="{D8F75613-0245-126D-EE37-B7736305CD0A}"/>
              </a:ext>
            </a:extLst>
          </p:cNvPr>
          <p:cNvSpPr/>
          <p:nvPr/>
        </p:nvSpPr>
        <p:spPr>
          <a:xfrm>
            <a:off x="1047750" y="3154680"/>
            <a:ext cx="16192500" cy="38100"/>
          </a:xfrm>
          <a:prstGeom prst="rect">
            <a:avLst/>
          </a:prstGeom>
          <a:solidFill>
            <a:schemeClr val="tx1"/>
          </a:solidFill>
          <a:ln/>
        </p:spPr>
        <p:txBody>
          <a:bodyPr/>
          <a:lstStyle/>
          <a:p>
            <a:endParaRPr lang="en-US"/>
          </a:p>
        </p:txBody>
      </p:sp>
      <p:sp>
        <p:nvSpPr>
          <p:cNvPr id="5" name="Text 3">
            <a:extLst>
              <a:ext uri="{FF2B5EF4-FFF2-40B4-BE49-F238E27FC236}">
                <a16:creationId xmlns:a16="http://schemas.microsoft.com/office/drawing/2014/main" id="{BD662867-039B-3E61-0FAC-130803E9439D}"/>
              </a:ext>
            </a:extLst>
          </p:cNvPr>
          <p:cNvSpPr/>
          <p:nvPr/>
        </p:nvSpPr>
        <p:spPr>
          <a:xfrm>
            <a:off x="1047750" y="4570045"/>
            <a:ext cx="5601927" cy="815340"/>
          </a:xfrm>
          <a:prstGeom prst="rect">
            <a:avLst/>
          </a:prstGeom>
          <a:noFill/>
          <a:ln/>
        </p:spPr>
        <p:txBody>
          <a:bodyPr wrap="square" lIns="25400" tIns="25400" rIns="25400" bIns="25400" rtlCol="0" anchor="t">
            <a:normAutofit/>
          </a:bodyPr>
          <a:lstStyle/>
          <a:p>
            <a:pPr marL="0" indent="0" algn="l">
              <a:lnSpc>
                <a:spcPct val="60355"/>
              </a:lnSpc>
              <a:buNone/>
            </a:pPr>
            <a:r>
              <a:rPr lang="en-US" sz="7200" b="1" dirty="0">
                <a:solidFill>
                  <a:srgbClr val="A0E2FB"/>
                </a:solidFill>
                <a:latin typeface="Arial" pitchFamily="34" charset="0"/>
                <a:ea typeface="Arial" pitchFamily="34" charset="-122"/>
                <a:cs typeface="Arial" pitchFamily="34" charset="-120"/>
              </a:rPr>
              <a:t>01</a:t>
            </a:r>
            <a:endParaRPr lang="en-US" sz="7200" dirty="0">
              <a:solidFill>
                <a:srgbClr val="A0E2FB"/>
              </a:solidFill>
            </a:endParaRPr>
          </a:p>
        </p:txBody>
      </p:sp>
      <p:sp>
        <p:nvSpPr>
          <p:cNvPr id="6" name="Text 4">
            <a:extLst>
              <a:ext uri="{FF2B5EF4-FFF2-40B4-BE49-F238E27FC236}">
                <a16:creationId xmlns:a16="http://schemas.microsoft.com/office/drawing/2014/main" id="{4A1D2972-7FAF-CA5B-C506-946ED7DEF0BC}"/>
              </a:ext>
            </a:extLst>
          </p:cNvPr>
          <p:cNvSpPr/>
          <p:nvPr/>
        </p:nvSpPr>
        <p:spPr>
          <a:xfrm>
            <a:off x="1047750" y="5537785"/>
            <a:ext cx="5245440" cy="752475"/>
          </a:xfrm>
          <a:prstGeom prst="rect">
            <a:avLst/>
          </a:prstGeom>
          <a:noFill/>
          <a:ln/>
        </p:spPr>
        <p:txBody>
          <a:bodyPr wrap="square" lIns="25400" tIns="25400" rIns="25400" bIns="25400" rtlCol="0" anchor="t">
            <a:normAutofit fontScale="92500"/>
          </a:bodyPr>
          <a:lstStyle/>
          <a:p>
            <a:pPr marL="0" indent="0" algn="l">
              <a:lnSpc>
                <a:spcPct val="109012"/>
              </a:lnSpc>
              <a:buNone/>
            </a:pPr>
            <a:r>
              <a:rPr lang="en-US" sz="2250" dirty="0">
                <a:solidFill>
                  <a:srgbClr val="112C7D"/>
                </a:solidFill>
                <a:latin typeface="Montserrat Medium" pitchFamily="2" charset="0"/>
                <a:ea typeface="Arial" pitchFamily="34" charset="-122"/>
                <a:cs typeface="Arial" pitchFamily="34" charset="-120"/>
              </a:rPr>
              <a:t>Stand up an empowered integration office before close, not after.</a:t>
            </a:r>
            <a:endParaRPr lang="en-US" sz="2250" dirty="0">
              <a:latin typeface="Montserrat Medium" pitchFamily="2" charset="0"/>
            </a:endParaRPr>
          </a:p>
        </p:txBody>
      </p:sp>
      <p:sp>
        <p:nvSpPr>
          <p:cNvPr id="7" name="Text 5">
            <a:extLst>
              <a:ext uri="{FF2B5EF4-FFF2-40B4-BE49-F238E27FC236}">
                <a16:creationId xmlns:a16="http://schemas.microsoft.com/office/drawing/2014/main" id="{1762F9A4-BFBE-7A9D-20AF-327719E39BF5}"/>
              </a:ext>
            </a:extLst>
          </p:cNvPr>
          <p:cNvSpPr/>
          <p:nvPr/>
        </p:nvSpPr>
        <p:spPr>
          <a:xfrm>
            <a:off x="1047750" y="6442660"/>
            <a:ext cx="5092780" cy="2164080"/>
          </a:xfrm>
          <a:prstGeom prst="rect">
            <a:avLst/>
          </a:prstGeom>
          <a:noFill/>
          <a:ln/>
        </p:spPr>
        <p:txBody>
          <a:bodyPr wrap="square" lIns="25400" tIns="25400" rIns="25400" bIns="25400" rtlCol="0" anchor="t">
            <a:normAutofit/>
          </a:bodyPr>
          <a:lstStyle/>
          <a:p>
            <a:pPr marL="0" indent="0" algn="l">
              <a:lnSpc>
                <a:spcPct val="136765"/>
              </a:lnSpc>
              <a:buNone/>
            </a:pPr>
            <a:r>
              <a:rPr lang="en-US" sz="1300" dirty="0">
                <a:latin typeface="Montserrat" pitchFamily="2" charset="0"/>
                <a:ea typeface="Arial" pitchFamily="34" charset="-122"/>
                <a:cs typeface="Arial" pitchFamily="34" charset="-120"/>
              </a:rPr>
              <a:t>Deal teams are rewarded for closing. The integration office is rewarded for realizing value. Separate the two, name one accountable leader from your best people, and have that leader report to you directly on a weekly cadence.</a:t>
            </a:r>
            <a:endParaRPr lang="en-US" sz="1300" dirty="0">
              <a:latin typeface="Montserrat" pitchFamily="2" charset="0"/>
            </a:endParaRPr>
          </a:p>
        </p:txBody>
      </p:sp>
      <p:sp>
        <p:nvSpPr>
          <p:cNvPr id="8" name="Text 6">
            <a:extLst>
              <a:ext uri="{FF2B5EF4-FFF2-40B4-BE49-F238E27FC236}">
                <a16:creationId xmlns:a16="http://schemas.microsoft.com/office/drawing/2014/main" id="{247CDD0B-2373-A2C0-A0AD-4FF9A1A4C723}"/>
              </a:ext>
            </a:extLst>
          </p:cNvPr>
          <p:cNvSpPr/>
          <p:nvPr/>
        </p:nvSpPr>
        <p:spPr>
          <a:xfrm>
            <a:off x="6597611" y="4570045"/>
            <a:ext cx="5601927" cy="815340"/>
          </a:xfrm>
          <a:prstGeom prst="rect">
            <a:avLst/>
          </a:prstGeom>
          <a:noFill/>
          <a:ln/>
        </p:spPr>
        <p:txBody>
          <a:bodyPr wrap="square" lIns="25400" tIns="25400" rIns="25400" bIns="25400" rtlCol="0" anchor="t">
            <a:normAutofit/>
          </a:bodyPr>
          <a:lstStyle/>
          <a:p>
            <a:pPr marL="0" indent="0" algn="l">
              <a:lnSpc>
                <a:spcPct val="60355"/>
              </a:lnSpc>
              <a:buNone/>
            </a:pPr>
            <a:r>
              <a:rPr lang="en-US" sz="7200" b="1" dirty="0">
                <a:solidFill>
                  <a:srgbClr val="A0E2FB"/>
                </a:solidFill>
                <a:latin typeface="Arial" pitchFamily="34" charset="0"/>
                <a:ea typeface="Arial" pitchFamily="34" charset="-122"/>
                <a:cs typeface="Arial" pitchFamily="34" charset="-120"/>
              </a:rPr>
              <a:t>02</a:t>
            </a:r>
            <a:endParaRPr lang="en-US" sz="7200" dirty="0"/>
          </a:p>
        </p:txBody>
      </p:sp>
      <p:sp>
        <p:nvSpPr>
          <p:cNvPr id="9" name="Text 7">
            <a:extLst>
              <a:ext uri="{FF2B5EF4-FFF2-40B4-BE49-F238E27FC236}">
                <a16:creationId xmlns:a16="http://schemas.microsoft.com/office/drawing/2014/main" id="{3E4B73AD-310B-EC8C-E3C9-D5DDD9FC2300}"/>
              </a:ext>
            </a:extLst>
          </p:cNvPr>
          <p:cNvSpPr/>
          <p:nvPr/>
        </p:nvSpPr>
        <p:spPr>
          <a:xfrm>
            <a:off x="6597611" y="5537785"/>
            <a:ext cx="5245440" cy="752475"/>
          </a:xfrm>
          <a:prstGeom prst="rect">
            <a:avLst/>
          </a:prstGeom>
          <a:noFill/>
          <a:ln/>
        </p:spPr>
        <p:txBody>
          <a:bodyPr wrap="square" lIns="25400" tIns="25400" rIns="25400" bIns="25400" rtlCol="0" anchor="t">
            <a:normAutofit lnSpcReduction="10000"/>
          </a:bodyPr>
          <a:lstStyle/>
          <a:p>
            <a:pPr marL="0" indent="0" algn="l">
              <a:lnSpc>
                <a:spcPct val="109012"/>
              </a:lnSpc>
              <a:buNone/>
            </a:pPr>
            <a:r>
              <a:rPr lang="en-US" sz="2250" dirty="0">
                <a:solidFill>
                  <a:srgbClr val="112C7D"/>
                </a:solidFill>
                <a:latin typeface="Montserrat Medium" pitchFamily="2" charset="0"/>
                <a:ea typeface="Arial" pitchFamily="34" charset="-122"/>
                <a:cs typeface="Arial" pitchFamily="34" charset="-120"/>
              </a:rPr>
              <a:t>Protect the base for 100 days before pursuing synergy.</a:t>
            </a:r>
            <a:endParaRPr lang="en-US" sz="2250" dirty="0">
              <a:latin typeface="Montserrat Medium" pitchFamily="2" charset="0"/>
            </a:endParaRPr>
          </a:p>
        </p:txBody>
      </p:sp>
      <p:sp>
        <p:nvSpPr>
          <p:cNvPr id="10" name="Text 8">
            <a:extLst>
              <a:ext uri="{FF2B5EF4-FFF2-40B4-BE49-F238E27FC236}">
                <a16:creationId xmlns:a16="http://schemas.microsoft.com/office/drawing/2014/main" id="{C8BC227F-6EF2-8B70-3B8B-DC585B4520D5}"/>
              </a:ext>
            </a:extLst>
          </p:cNvPr>
          <p:cNvSpPr/>
          <p:nvPr/>
        </p:nvSpPr>
        <p:spPr>
          <a:xfrm>
            <a:off x="6597611" y="6442660"/>
            <a:ext cx="5092780" cy="1455420"/>
          </a:xfrm>
          <a:prstGeom prst="rect">
            <a:avLst/>
          </a:prstGeom>
          <a:noFill/>
          <a:ln/>
        </p:spPr>
        <p:txBody>
          <a:bodyPr wrap="square" lIns="25400" tIns="25400" rIns="25400" bIns="25400" rtlCol="0" anchor="t">
            <a:normAutofit/>
          </a:bodyPr>
          <a:lstStyle/>
          <a:p>
            <a:pPr marL="0" indent="0" algn="l">
              <a:lnSpc>
                <a:spcPct val="136765"/>
              </a:lnSpc>
              <a:buNone/>
            </a:pPr>
            <a:r>
              <a:rPr lang="en-US" sz="1300" dirty="0">
                <a:solidFill>
                  <a:srgbClr val="000000"/>
                </a:solidFill>
                <a:latin typeface="Montserrat" pitchFamily="2" charset="0"/>
                <a:ea typeface="Arial" pitchFamily="34" charset="-122"/>
                <a:cs typeface="Arial" pitchFamily="34" charset="-120"/>
              </a:rPr>
              <a:t>Dis-synergies land in months 1-6. Synergies land in months 6-24. Sequencing consolidation ahead of continuity destroys the revenue that funds the consolidation.</a:t>
            </a:r>
            <a:endParaRPr lang="en-US" sz="1300" dirty="0">
              <a:latin typeface="Montserrat" pitchFamily="2" charset="0"/>
            </a:endParaRPr>
          </a:p>
        </p:txBody>
      </p:sp>
      <p:sp>
        <p:nvSpPr>
          <p:cNvPr id="11" name="Text 9">
            <a:extLst>
              <a:ext uri="{FF2B5EF4-FFF2-40B4-BE49-F238E27FC236}">
                <a16:creationId xmlns:a16="http://schemas.microsoft.com/office/drawing/2014/main" id="{09E70D40-1A59-DF50-9B93-697E270BE4EB}"/>
              </a:ext>
            </a:extLst>
          </p:cNvPr>
          <p:cNvSpPr/>
          <p:nvPr/>
        </p:nvSpPr>
        <p:spPr>
          <a:xfrm>
            <a:off x="12147471" y="4570045"/>
            <a:ext cx="5601927" cy="815340"/>
          </a:xfrm>
          <a:prstGeom prst="rect">
            <a:avLst/>
          </a:prstGeom>
          <a:noFill/>
          <a:ln/>
        </p:spPr>
        <p:txBody>
          <a:bodyPr wrap="square" lIns="25400" tIns="25400" rIns="25400" bIns="25400" rtlCol="0" anchor="t">
            <a:normAutofit/>
          </a:bodyPr>
          <a:lstStyle/>
          <a:p>
            <a:pPr marL="0" indent="0" algn="l">
              <a:lnSpc>
                <a:spcPct val="60355"/>
              </a:lnSpc>
              <a:buNone/>
            </a:pPr>
            <a:r>
              <a:rPr lang="en-US" sz="7200" b="1" dirty="0">
                <a:solidFill>
                  <a:srgbClr val="A0E2FB"/>
                </a:solidFill>
                <a:latin typeface="Arial" pitchFamily="34" charset="0"/>
                <a:ea typeface="Arial" pitchFamily="34" charset="-122"/>
                <a:cs typeface="Arial" pitchFamily="34" charset="-120"/>
              </a:rPr>
              <a:t>03</a:t>
            </a:r>
            <a:endParaRPr lang="en-US" sz="7200" dirty="0"/>
          </a:p>
        </p:txBody>
      </p:sp>
      <p:sp>
        <p:nvSpPr>
          <p:cNvPr id="12" name="Text 10">
            <a:extLst>
              <a:ext uri="{FF2B5EF4-FFF2-40B4-BE49-F238E27FC236}">
                <a16:creationId xmlns:a16="http://schemas.microsoft.com/office/drawing/2014/main" id="{D3EBF988-84A4-E02C-8951-761AC8F9944D}"/>
              </a:ext>
            </a:extLst>
          </p:cNvPr>
          <p:cNvSpPr/>
          <p:nvPr/>
        </p:nvSpPr>
        <p:spPr>
          <a:xfrm>
            <a:off x="12147471" y="5537785"/>
            <a:ext cx="4992213" cy="752475"/>
          </a:xfrm>
          <a:prstGeom prst="rect">
            <a:avLst/>
          </a:prstGeom>
          <a:noFill/>
          <a:ln/>
        </p:spPr>
        <p:txBody>
          <a:bodyPr wrap="square" lIns="25400" tIns="25400" rIns="25400" bIns="25400" rtlCol="0" anchor="t">
            <a:normAutofit lnSpcReduction="10000"/>
          </a:bodyPr>
          <a:lstStyle/>
          <a:p>
            <a:pPr marL="0" indent="0" algn="l">
              <a:lnSpc>
                <a:spcPct val="109012"/>
              </a:lnSpc>
              <a:buNone/>
            </a:pPr>
            <a:r>
              <a:rPr lang="en-US" sz="2250" dirty="0">
                <a:solidFill>
                  <a:srgbClr val="112C7D"/>
                </a:solidFill>
                <a:latin typeface="Montserrat Medium" pitchFamily="2" charset="0"/>
                <a:ea typeface="Arial" pitchFamily="34" charset="-122"/>
                <a:cs typeface="Arial" pitchFamily="34" charset="-120"/>
              </a:rPr>
              <a:t>Track value capture in the P&amp;L against a pre-close baseline.</a:t>
            </a:r>
            <a:endParaRPr lang="en-US" sz="2250" dirty="0">
              <a:latin typeface="Montserrat Medium" pitchFamily="2" charset="0"/>
            </a:endParaRPr>
          </a:p>
        </p:txBody>
      </p:sp>
      <p:sp>
        <p:nvSpPr>
          <p:cNvPr id="13" name="Text 11">
            <a:extLst>
              <a:ext uri="{FF2B5EF4-FFF2-40B4-BE49-F238E27FC236}">
                <a16:creationId xmlns:a16="http://schemas.microsoft.com/office/drawing/2014/main" id="{0F5861D0-B036-6427-B43E-18EECB0C51BE}"/>
              </a:ext>
            </a:extLst>
          </p:cNvPr>
          <p:cNvSpPr/>
          <p:nvPr/>
        </p:nvSpPr>
        <p:spPr>
          <a:xfrm>
            <a:off x="12147471" y="6442660"/>
            <a:ext cx="5245440" cy="1455420"/>
          </a:xfrm>
          <a:prstGeom prst="rect">
            <a:avLst/>
          </a:prstGeom>
          <a:noFill/>
          <a:ln/>
        </p:spPr>
        <p:txBody>
          <a:bodyPr wrap="square" lIns="25400" tIns="25400" rIns="25400" bIns="25400" rtlCol="0" anchor="t">
            <a:normAutofit/>
          </a:bodyPr>
          <a:lstStyle/>
          <a:p>
            <a:pPr marL="0" indent="0" algn="l">
              <a:lnSpc>
                <a:spcPct val="136765"/>
              </a:lnSpc>
              <a:buNone/>
            </a:pPr>
            <a:r>
              <a:rPr lang="en-US" sz="1300" dirty="0">
                <a:solidFill>
                  <a:srgbClr val="000000"/>
                </a:solidFill>
                <a:latin typeface="Montserrat" pitchFamily="2" charset="0"/>
                <a:ea typeface="Arial" pitchFamily="34" charset="-122"/>
                <a:cs typeface="Arial" pitchFamily="34" charset="-120"/>
              </a:rPr>
              <a:t>Baseline, owner, timing, and dollar impact for every initiative. Activity is not value. A monthly dashboard is the only thing that distinguishes them.</a:t>
            </a:r>
            <a:endParaRPr lang="en-US" sz="1300" dirty="0">
              <a:latin typeface="Montserrat" pitchFamily="2" charset="0"/>
            </a:endParaRPr>
          </a:p>
        </p:txBody>
      </p:sp>
      <p:sp>
        <p:nvSpPr>
          <p:cNvPr id="15" name="Text 0">
            <a:extLst>
              <a:ext uri="{FF2B5EF4-FFF2-40B4-BE49-F238E27FC236}">
                <a16:creationId xmlns:a16="http://schemas.microsoft.com/office/drawing/2014/main" id="{F4E50A73-E7F7-2FA8-C664-787FDA253213}"/>
              </a:ext>
            </a:extLst>
          </p:cNvPr>
          <p:cNvSpPr/>
          <p:nvPr/>
        </p:nvSpPr>
        <p:spPr>
          <a:xfrm>
            <a:off x="1047750" y="3663522"/>
            <a:ext cx="2667000" cy="259080"/>
          </a:xfrm>
          <a:prstGeom prst="rect">
            <a:avLst/>
          </a:prstGeom>
          <a:noFill/>
          <a:ln/>
        </p:spPr>
        <p:txBody>
          <a:bodyPr wrap="square" lIns="25400" tIns="25400" rIns="25400" bIns="25400" rtlCol="0" anchor="t">
            <a:noAutofit/>
          </a:bodyPr>
          <a:lstStyle/>
          <a:p>
            <a:pPr marL="0" indent="0" algn="l">
              <a:buNone/>
            </a:pPr>
            <a:r>
              <a:rPr lang="en-US" sz="1500" b="1" kern="0" dirty="0">
                <a:solidFill>
                  <a:srgbClr val="1F50E3"/>
                </a:solidFill>
                <a:latin typeface="Montserrat" pitchFamily="2" charset="0"/>
                <a:ea typeface="Arial" pitchFamily="34" charset="-122"/>
                <a:cs typeface="Arial" pitchFamily="34" charset="-120"/>
              </a:rPr>
              <a:t>THREE IMPERATIVES</a:t>
            </a:r>
            <a:endParaRPr lang="en-US" sz="1500" dirty="0">
              <a:solidFill>
                <a:srgbClr val="1F50E3"/>
              </a:solidFill>
              <a:latin typeface="Montserrat" pitchFamily="2" charset="0"/>
            </a:endParaRPr>
          </a:p>
        </p:txBody>
      </p:sp>
      <p:pic>
        <p:nvPicPr>
          <p:cNvPr id="16" name="Graphic 15">
            <a:extLst>
              <a:ext uri="{FF2B5EF4-FFF2-40B4-BE49-F238E27FC236}">
                <a16:creationId xmlns:a16="http://schemas.microsoft.com/office/drawing/2014/main" id="{AA9AF075-5AA3-1E6E-3CB6-C26984E27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4900" y="9148688"/>
            <a:ext cx="1473200" cy="443324"/>
          </a:xfrm>
          <a:prstGeom prst="rect">
            <a:avLst/>
          </a:prstGeom>
        </p:spPr>
      </p:pic>
      <p:pic>
        <p:nvPicPr>
          <p:cNvPr id="17" name="Picture 16"/>
          <p:cNvPicPr>
            <a:picLocks noChangeAspect="1"/>
          </p:cNvPicPr>
          <p:nvPr/>
        </p:nvPicPr>
        <p:blipFill>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artisticPhotocopy/>
                    </a14:imgEffect>
                    <a14:imgEffect>
                      <a14:saturation sat="0"/>
                    </a14:imgEffect>
                    <a14:imgEffect>
                      <a14:brightnessContrast bright="21000"/>
                    </a14:imgEffect>
                  </a14:imgLayer>
                </a14:imgProps>
              </a:ext>
              <a:ext uri="{28A0092B-C50C-407E-A947-70E740481C1C}">
                <a14:useLocalDpi xmlns:a14="http://schemas.microsoft.com/office/drawing/2010/main" val="0"/>
              </a:ext>
            </a:extLst>
          </a:blip>
          <a:stretch>
            <a:fillRect/>
          </a:stretch>
        </p:blipFill>
        <p:spPr>
          <a:xfrm>
            <a:off x="14263463" y="-2274161"/>
            <a:ext cx="4419827" cy="4407126"/>
          </a:xfrm>
          <a:prstGeom prst="rect">
            <a:avLst/>
          </a:prstGeom>
          <a:noFill/>
        </p:spPr>
      </p:pic>
      <p:sp>
        <p:nvSpPr>
          <p:cNvPr id="18" name="Rectangle 17"/>
          <p:cNvSpPr/>
          <p:nvPr/>
        </p:nvSpPr>
        <p:spPr>
          <a:xfrm>
            <a:off x="1104900" y="882016"/>
            <a:ext cx="457200" cy="45719"/>
          </a:xfrm>
          <a:prstGeom prst="rect">
            <a:avLst/>
          </a:prstGeom>
          <a:solidFill>
            <a:srgbClr val="1F50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8326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14400" y="685800"/>
            <a:ext cx="18105120" cy="251460"/>
          </a:xfrm>
          <a:prstGeom prst="rect">
            <a:avLst/>
          </a:prstGeom>
          <a:noFill/>
          <a:ln/>
        </p:spPr>
        <p:txBody>
          <a:bodyPr wrap="square" lIns="25400" tIns="25400" rIns="25400" bIns="25400" rtlCol="0" anchor="t">
            <a:normAutofit lnSpcReduction="10000"/>
          </a:bodyPr>
          <a:lstStyle/>
          <a:p>
            <a:pPr marL="0" indent="0" algn="l">
              <a:buNone/>
            </a:pPr>
            <a:r>
              <a:rPr lang="en-US" sz="1425" b="1" kern="0" dirty="0">
                <a:solidFill>
                  <a:srgbClr val="1F50E3"/>
                </a:solidFill>
                <a:latin typeface="Montserrat Medium" pitchFamily="2" charset="0"/>
                <a:ea typeface="Arial" pitchFamily="34" charset="-122"/>
                <a:cs typeface="Arial" pitchFamily="34" charset="-120"/>
              </a:rPr>
              <a:t>EXHIBIT 1</a:t>
            </a:r>
            <a:endParaRPr lang="en-US" sz="1425" dirty="0">
              <a:latin typeface="Montserrat Medium" pitchFamily="2" charset="0"/>
            </a:endParaRPr>
          </a:p>
        </p:txBody>
      </p:sp>
      <p:sp>
        <p:nvSpPr>
          <p:cNvPr id="3" name="Text 1"/>
          <p:cNvSpPr/>
          <p:nvPr/>
        </p:nvSpPr>
        <p:spPr>
          <a:xfrm>
            <a:off x="914400" y="1108710"/>
            <a:ext cx="16598900" cy="520065"/>
          </a:xfrm>
          <a:prstGeom prst="rect">
            <a:avLst/>
          </a:prstGeom>
          <a:noFill/>
          <a:ln/>
        </p:spPr>
        <p:txBody>
          <a:bodyPr wrap="square" lIns="25400" tIns="25400" rIns="25400" bIns="25400" rtlCol="0" anchor="t">
            <a:normAutofit/>
          </a:bodyPr>
          <a:lstStyle/>
          <a:p>
            <a:pPr marL="0" indent="0" algn="l">
              <a:lnSpc>
                <a:spcPct val="98828"/>
              </a:lnSpc>
              <a:buNone/>
            </a:pPr>
            <a:r>
              <a:rPr lang="en-US" sz="2800" b="1" kern="0" spc="-33" dirty="0">
                <a:solidFill>
                  <a:srgbClr val="112C7D"/>
                </a:solidFill>
                <a:latin typeface="Montserrat "/>
                <a:ea typeface="Arial" pitchFamily="34" charset="-122"/>
                <a:cs typeface="Arial" pitchFamily="34" charset="-120"/>
              </a:rPr>
              <a:t>Five workstreams are key, but every dollar of deal value flows through the first two.</a:t>
            </a:r>
          </a:p>
        </p:txBody>
      </p:sp>
      <p:sp>
        <p:nvSpPr>
          <p:cNvPr id="4" name="Shape 2"/>
          <p:cNvSpPr/>
          <p:nvPr/>
        </p:nvSpPr>
        <p:spPr>
          <a:xfrm>
            <a:off x="914400" y="2137807"/>
            <a:ext cx="16459200" cy="38100"/>
          </a:xfrm>
          <a:prstGeom prst="rect">
            <a:avLst/>
          </a:prstGeom>
          <a:gradFill rotWithShape="1">
            <a:gsLst>
              <a:gs pos="0">
                <a:srgbClr val="112C7D">
                  <a:alpha val="100000"/>
                </a:srgbClr>
              </a:gs>
              <a:gs pos="100000">
                <a:srgbClr val="1F50E3">
                  <a:alpha val="100000"/>
                </a:srgbClr>
              </a:gs>
            </a:gsLst>
            <a:lin ang="0" scaled="0"/>
          </a:gradFill>
          <a:ln/>
        </p:spPr>
        <p:txBody>
          <a:bodyPr/>
          <a:lstStyle/>
          <a:p>
            <a:endParaRPr lang="en-US"/>
          </a:p>
        </p:txBody>
      </p:sp>
      <p:sp>
        <p:nvSpPr>
          <p:cNvPr id="55" name="Text 53"/>
          <p:cNvSpPr/>
          <p:nvPr/>
        </p:nvSpPr>
        <p:spPr>
          <a:xfrm>
            <a:off x="914400" y="8617347"/>
            <a:ext cx="18105120" cy="323850"/>
          </a:xfrm>
          <a:prstGeom prst="rect">
            <a:avLst/>
          </a:prstGeom>
          <a:noFill/>
          <a:ln/>
        </p:spPr>
        <p:txBody>
          <a:bodyPr wrap="square" lIns="25400" tIns="25400" rIns="25400" bIns="25400" rtlCol="0" anchor="t">
            <a:normAutofit lnSpcReduction="10000"/>
          </a:bodyPr>
          <a:lstStyle/>
          <a:p>
            <a:pPr marL="0" indent="0" algn="l">
              <a:lnSpc>
                <a:spcPct val="129310"/>
              </a:lnSpc>
              <a:buNone/>
            </a:pPr>
            <a:r>
              <a:rPr lang="en-US" sz="1500" i="1" dirty="0">
                <a:solidFill>
                  <a:srgbClr val="737373"/>
                </a:solidFill>
                <a:latin typeface="Montserrat" pitchFamily="2" charset="0"/>
                <a:ea typeface="Arial" pitchFamily="34" charset="-122"/>
                <a:cs typeface="Arial" pitchFamily="34" charset="-120"/>
              </a:rPr>
              <a:t>MECE test: Every integration activity maps to exactly one workstream. Workstreams 1 and 2 are principal-owned; delegating them is the most common structural error.</a:t>
            </a:r>
            <a:endParaRPr lang="en-US" sz="1500" dirty="0">
              <a:latin typeface="Montserrat" pitchFamily="2" charset="0"/>
            </a:endParaRPr>
          </a:p>
        </p:txBody>
      </p:sp>
      <p:pic>
        <p:nvPicPr>
          <p:cNvPr id="59" name="Graphic 58">
            <a:extLst>
              <a:ext uri="{FF2B5EF4-FFF2-40B4-BE49-F238E27FC236}">
                <a16:creationId xmlns:a16="http://schemas.microsoft.com/office/drawing/2014/main" id="{762DA776-F3FA-331A-6E99-494CC22F77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9230276"/>
            <a:ext cx="1473200" cy="443324"/>
          </a:xfrm>
          <a:prstGeom prst="rect">
            <a:avLst/>
          </a:prstGeom>
        </p:spPr>
      </p:pic>
      <p:pic>
        <p:nvPicPr>
          <p:cNvPr id="57" name="Picture 56"/>
          <p:cNvPicPr>
            <a:picLocks noChangeAspect="1"/>
          </p:cNvPicPr>
          <p:nvPr/>
        </p:nvPicPr>
        <p:blipFill>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artisticPhotocopy/>
                    </a14:imgEffect>
                    <a14:imgEffect>
                      <a14:saturation sat="0"/>
                    </a14:imgEffect>
                    <a14:imgEffect>
                      <a14:brightnessContrast bright="21000"/>
                    </a14:imgEffect>
                  </a14:imgLayer>
                </a14:imgProps>
              </a:ext>
              <a:ext uri="{28A0092B-C50C-407E-A947-70E740481C1C}">
                <a14:useLocalDpi xmlns:a14="http://schemas.microsoft.com/office/drawing/2010/main" val="0"/>
              </a:ext>
            </a:extLst>
          </a:blip>
          <a:stretch>
            <a:fillRect/>
          </a:stretch>
        </p:blipFill>
        <p:spPr>
          <a:xfrm>
            <a:off x="14263463" y="-2256341"/>
            <a:ext cx="4419827" cy="4407126"/>
          </a:xfrm>
          <a:prstGeom prst="rect">
            <a:avLst/>
          </a:prstGeom>
          <a:noFill/>
        </p:spPr>
      </p:pic>
      <p:graphicFrame>
        <p:nvGraphicFramePr>
          <p:cNvPr id="58" name="Table 57"/>
          <p:cNvGraphicFramePr>
            <a:graphicFrameLocks noGrp="1"/>
          </p:cNvGraphicFramePr>
          <p:nvPr>
            <p:extLst>
              <p:ext uri="{D42A27DB-BD31-4B8C-83A1-F6EECF244321}">
                <p14:modId xmlns:p14="http://schemas.microsoft.com/office/powerpoint/2010/main" val="4272084510"/>
              </p:ext>
            </p:extLst>
          </p:nvPr>
        </p:nvGraphicFramePr>
        <p:xfrm>
          <a:off x="914400" y="2347357"/>
          <a:ext cx="16459200" cy="6244868"/>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773060237"/>
                    </a:ext>
                  </a:extLst>
                </a:gridCol>
                <a:gridCol w="4457700">
                  <a:extLst>
                    <a:ext uri="{9D8B030D-6E8A-4147-A177-3AD203B41FA5}">
                      <a16:colId xmlns:a16="http://schemas.microsoft.com/office/drawing/2014/main" val="3470948573"/>
                    </a:ext>
                  </a:extLst>
                </a:gridCol>
                <a:gridCol w="4229100">
                  <a:extLst>
                    <a:ext uri="{9D8B030D-6E8A-4147-A177-3AD203B41FA5}">
                      <a16:colId xmlns:a16="http://schemas.microsoft.com/office/drawing/2014/main" val="1286144461"/>
                    </a:ext>
                  </a:extLst>
                </a:gridCol>
                <a:gridCol w="4114800">
                  <a:extLst>
                    <a:ext uri="{9D8B030D-6E8A-4147-A177-3AD203B41FA5}">
                      <a16:colId xmlns:a16="http://schemas.microsoft.com/office/drawing/2014/main" val="3163767796"/>
                    </a:ext>
                  </a:extLst>
                </a:gridCol>
              </a:tblGrid>
              <a:tr h="885088">
                <a:tc>
                  <a:txBody>
                    <a:bodyPr/>
                    <a:lstStyle/>
                    <a:p>
                      <a:pPr algn="ctr" fontAlgn="b"/>
                      <a:r>
                        <a:rPr lang="en-IN" sz="1600" b="1" i="0" u="none" strike="noStrike" dirty="0">
                          <a:solidFill>
                            <a:schemeClr val="bg1"/>
                          </a:solidFill>
                          <a:effectLst/>
                          <a:latin typeface="Montserrat "/>
                        </a:rPr>
                        <a:t>WORKSTREAM</a:t>
                      </a:r>
                    </a:p>
                  </a:txBody>
                  <a:tcPr marL="6350" marR="6350" marT="6350" marB="0" anchor="ctr">
                    <a:solidFill>
                      <a:srgbClr val="112C7D"/>
                    </a:solidFill>
                  </a:tcPr>
                </a:tc>
                <a:tc>
                  <a:txBody>
                    <a:bodyPr/>
                    <a:lstStyle/>
                    <a:p>
                      <a:pPr algn="ctr" fontAlgn="b"/>
                      <a:r>
                        <a:rPr lang="en-IN" sz="1600" b="1" i="0" u="none" strike="noStrike" dirty="0">
                          <a:solidFill>
                            <a:schemeClr val="bg1"/>
                          </a:solidFill>
                          <a:effectLst/>
                          <a:latin typeface="Montserrat "/>
                        </a:rPr>
                        <a:t>VALUE AT STAKE</a:t>
                      </a:r>
                    </a:p>
                  </a:txBody>
                  <a:tcPr marL="6350" marR="6350" marT="6350" marB="0" anchor="ctr">
                    <a:solidFill>
                      <a:srgbClr val="112C7D"/>
                    </a:solidFill>
                  </a:tcPr>
                </a:tc>
                <a:tc>
                  <a:txBody>
                    <a:bodyPr/>
                    <a:lstStyle/>
                    <a:p>
                      <a:pPr algn="ctr" fontAlgn="b"/>
                      <a:r>
                        <a:rPr lang="en-IN" sz="1600" b="1" i="0" u="none" strike="noStrike" dirty="0">
                          <a:solidFill>
                            <a:schemeClr val="bg1"/>
                          </a:solidFill>
                          <a:effectLst/>
                          <a:latin typeface="Montserrat "/>
                        </a:rPr>
                        <a:t>ACCOUNTABLE OWNER</a:t>
                      </a:r>
                    </a:p>
                  </a:txBody>
                  <a:tcPr marL="6350" marR="6350" marT="6350" marB="0" anchor="ctr">
                    <a:solidFill>
                      <a:srgbClr val="112C7D"/>
                    </a:solidFill>
                  </a:tcPr>
                </a:tc>
                <a:tc>
                  <a:txBody>
                    <a:bodyPr/>
                    <a:lstStyle/>
                    <a:p>
                      <a:pPr algn="ctr" fontAlgn="b"/>
                      <a:r>
                        <a:rPr lang="en-IN" sz="1600" b="1" i="0" u="none" strike="noStrike" dirty="0">
                          <a:solidFill>
                            <a:schemeClr val="bg1"/>
                          </a:solidFill>
                          <a:effectLst/>
                          <a:latin typeface="Montserrat "/>
                        </a:rPr>
                        <a:t>DAY-1 NON-NEGOTIABLE</a:t>
                      </a:r>
                    </a:p>
                  </a:txBody>
                  <a:tcPr marL="6350" marR="6350" marT="6350" marB="0" anchor="ctr">
                    <a:solidFill>
                      <a:srgbClr val="112C7D"/>
                    </a:solidFill>
                  </a:tcPr>
                </a:tc>
                <a:extLst>
                  <a:ext uri="{0D108BD9-81ED-4DB2-BD59-A6C34878D82A}">
                    <a16:rowId xmlns:a16="http://schemas.microsoft.com/office/drawing/2014/main" val="3826424604"/>
                  </a:ext>
                </a:extLst>
              </a:tr>
              <a:tr h="1071956">
                <a:tc>
                  <a:txBody>
                    <a:bodyPr/>
                    <a:lstStyle/>
                    <a:p>
                      <a:pPr algn="ctr" fontAlgn="b"/>
                      <a:r>
                        <a:rPr lang="en-IN" sz="1400" b="1" i="0" u="none" strike="noStrike" dirty="0">
                          <a:solidFill>
                            <a:srgbClr val="112C7D"/>
                          </a:solidFill>
                          <a:effectLst/>
                          <a:latin typeface="Montserrat "/>
                        </a:rPr>
                        <a:t>Clients &amp; Revenue</a:t>
                      </a:r>
                    </a:p>
                  </a:txBody>
                  <a:tcPr marL="6350" marR="6350" marT="6350" marB="0" anchor="ctr">
                    <a:solidFill>
                      <a:srgbClr val="FAFBFE"/>
                    </a:solidFill>
                  </a:tcPr>
                </a:tc>
                <a:tc>
                  <a:txBody>
                    <a:bodyPr/>
                    <a:lstStyle/>
                    <a:p>
                      <a:pPr algn="ctr" fontAlgn="b"/>
                      <a:r>
                        <a:rPr lang="en-US" sz="1200" b="0" i="0" u="none" strike="noStrike" dirty="0">
                          <a:solidFill>
                            <a:srgbClr val="000000"/>
                          </a:solidFill>
                          <a:effectLst/>
                          <a:latin typeface="Montserrat Medium" pitchFamily="2" charset="0"/>
                        </a:rPr>
                        <a:t>100% of the purchase price — the book is the asset;</a:t>
                      </a:r>
                    </a:p>
                    <a:p>
                      <a:pPr algn="ctr" fontAlgn="b"/>
                      <a:r>
                        <a:rPr lang="en-US" sz="1200" b="0" i="0" u="none" strike="noStrike" dirty="0">
                          <a:solidFill>
                            <a:srgbClr val="000000"/>
                          </a:solidFill>
                          <a:effectLst/>
                          <a:latin typeface="Montserrat Medium" pitchFamily="2" charset="0"/>
                        </a:rPr>
                        <a:t>retention assumptions underwrite the multiple</a:t>
                      </a:r>
                    </a:p>
                  </a:txBody>
                  <a:tcPr marL="6350" marR="6350" marT="6350" marB="0" anchor="ctr">
                    <a:solidFill>
                      <a:srgbClr val="FAFBFE"/>
                    </a:solidFill>
                  </a:tcPr>
                </a:tc>
                <a:tc>
                  <a:txBody>
                    <a:bodyPr/>
                    <a:lstStyle/>
                    <a:p>
                      <a:pPr algn="ctr" fontAlgn="b"/>
                      <a:r>
                        <a:rPr lang="en-IN" sz="1200" b="0" i="0" u="none" strike="noStrike" dirty="0">
                          <a:solidFill>
                            <a:schemeClr val="bg1">
                              <a:lumMod val="50000"/>
                            </a:schemeClr>
                          </a:solidFill>
                          <a:effectLst/>
                          <a:latin typeface="Montserrat Medium" pitchFamily="2" charset="0"/>
                        </a:rPr>
                        <a:t>Selling Principal + Assigned Producers</a:t>
                      </a:r>
                    </a:p>
                  </a:txBody>
                  <a:tcPr marL="6350" marR="6350" marT="6350" marB="0" anchor="ctr">
                    <a:solidFill>
                      <a:srgbClr val="FAFBFE"/>
                    </a:solidFill>
                  </a:tcPr>
                </a:tc>
                <a:tc>
                  <a:txBody>
                    <a:bodyPr/>
                    <a:lstStyle/>
                    <a:p>
                      <a:pPr algn="ctr" fontAlgn="b"/>
                      <a:r>
                        <a:rPr lang="en-US" sz="1200" b="0" i="0" u="none" strike="noStrike" dirty="0">
                          <a:solidFill>
                            <a:srgbClr val="000000"/>
                          </a:solidFill>
                          <a:effectLst/>
                          <a:latin typeface="Montserrat Medium" pitchFamily="2" charset="0"/>
                        </a:rPr>
                        <a:t>Tiered outreach complete to top tier: personal call </a:t>
                      </a:r>
                    </a:p>
                    <a:p>
                      <a:pPr algn="ctr" fontAlgn="b"/>
                      <a:r>
                        <a:rPr lang="en-US" sz="1200" b="0" i="0" u="none" strike="noStrike" dirty="0">
                          <a:solidFill>
                            <a:srgbClr val="000000"/>
                          </a:solidFill>
                          <a:effectLst/>
                          <a:latin typeface="Montserrat Medium" pitchFamily="2" charset="0"/>
                        </a:rPr>
                        <a:t>from selling principal and producer, before any carrier or competitor makes contact</a:t>
                      </a:r>
                    </a:p>
                  </a:txBody>
                  <a:tcPr marL="6350" marR="6350" marT="6350" marB="0" anchor="ctr">
                    <a:solidFill>
                      <a:srgbClr val="FAFBFE"/>
                    </a:solidFill>
                  </a:tcPr>
                </a:tc>
                <a:extLst>
                  <a:ext uri="{0D108BD9-81ED-4DB2-BD59-A6C34878D82A}">
                    <a16:rowId xmlns:a16="http://schemas.microsoft.com/office/drawing/2014/main" val="2933336672"/>
                  </a:ext>
                </a:extLst>
              </a:tr>
              <a:tr h="1071956">
                <a:tc>
                  <a:txBody>
                    <a:bodyPr/>
                    <a:lstStyle/>
                    <a:p>
                      <a:pPr algn="ctr" fontAlgn="b"/>
                      <a:r>
                        <a:rPr lang="en-IN" sz="1400" b="1" i="0" u="none" strike="noStrike" dirty="0">
                          <a:solidFill>
                            <a:srgbClr val="112C7D"/>
                          </a:solidFill>
                          <a:effectLst/>
                          <a:latin typeface="Montserrat "/>
                        </a:rPr>
                        <a:t>Producers &amp; Talent</a:t>
                      </a:r>
                    </a:p>
                  </a:txBody>
                  <a:tcPr marL="6350" marR="6350" marT="6350" marB="0" anchor="ctr">
                    <a:solidFill>
                      <a:schemeClr val="bg1"/>
                    </a:solidFill>
                  </a:tcPr>
                </a:tc>
                <a:tc>
                  <a:txBody>
                    <a:bodyPr/>
                    <a:lstStyle/>
                    <a:p>
                      <a:pPr algn="ctr" fontAlgn="b"/>
                      <a:r>
                        <a:rPr lang="en-US" sz="1200" b="0" i="0" u="none" strike="noStrike" dirty="0">
                          <a:solidFill>
                            <a:srgbClr val="000000"/>
                          </a:solidFill>
                          <a:effectLst/>
                          <a:latin typeface="Montserrat Medium" pitchFamily="2" charset="0"/>
                        </a:rPr>
                        <a:t>Book control — clients follow producers; a departing</a:t>
                      </a:r>
                    </a:p>
                    <a:p>
                      <a:pPr algn="ctr" fontAlgn="b"/>
                      <a:r>
                        <a:rPr lang="en-US" sz="1200" b="0" i="0" u="none" strike="noStrike" dirty="0">
                          <a:solidFill>
                            <a:srgbClr val="000000"/>
                          </a:solidFill>
                          <a:effectLst/>
                          <a:latin typeface="Montserrat Medium" pitchFamily="2" charset="0"/>
                        </a:rPr>
                        <a:t>producer converts a purchase into a competitor</a:t>
                      </a:r>
                    </a:p>
                  </a:txBody>
                  <a:tcPr marL="6350" marR="6350" marT="6350" marB="0" anchor="ctr">
                    <a:solidFill>
                      <a:schemeClr val="bg1"/>
                    </a:solidFill>
                  </a:tcPr>
                </a:tc>
                <a:tc>
                  <a:txBody>
                    <a:bodyPr/>
                    <a:lstStyle/>
                    <a:p>
                      <a:pPr algn="ctr" fontAlgn="b"/>
                      <a:r>
                        <a:rPr lang="en-IN" sz="1200" b="0" i="0" u="none" strike="noStrike">
                          <a:solidFill>
                            <a:schemeClr val="bg1">
                              <a:lumMod val="50000"/>
                            </a:schemeClr>
                          </a:solidFill>
                          <a:effectLst/>
                          <a:latin typeface="Montserrat Medium" pitchFamily="2" charset="0"/>
                        </a:rPr>
                        <a:t>Acquiring Principal (not delegated)</a:t>
                      </a:r>
                    </a:p>
                  </a:txBody>
                  <a:tcPr marL="6350" marR="6350" marT="6350" marB="0" anchor="ctr">
                    <a:solidFill>
                      <a:schemeClr val="bg1"/>
                    </a:solidFill>
                  </a:tcPr>
                </a:tc>
                <a:tc>
                  <a:txBody>
                    <a:bodyPr/>
                    <a:lstStyle/>
                    <a:p>
                      <a:pPr algn="ctr" fontAlgn="b"/>
                      <a:r>
                        <a:rPr lang="en-US" sz="1200" b="0" i="0" u="none" strike="noStrike" dirty="0">
                          <a:solidFill>
                            <a:srgbClr val="000000"/>
                          </a:solidFill>
                          <a:effectLst/>
                          <a:latin typeface="Montserrat Medium" pitchFamily="2" charset="0"/>
                        </a:rPr>
                        <a:t>Retention agreements presented in person; producer compensation mapping communicated individually, not by memo</a:t>
                      </a:r>
                    </a:p>
                  </a:txBody>
                  <a:tcPr marL="6350" marR="6350" marT="6350" marB="0" anchor="ctr">
                    <a:solidFill>
                      <a:schemeClr val="bg1"/>
                    </a:solidFill>
                  </a:tcPr>
                </a:tc>
                <a:extLst>
                  <a:ext uri="{0D108BD9-81ED-4DB2-BD59-A6C34878D82A}">
                    <a16:rowId xmlns:a16="http://schemas.microsoft.com/office/drawing/2014/main" val="3021753710"/>
                  </a:ext>
                </a:extLst>
              </a:tr>
              <a:tr h="1071956">
                <a:tc>
                  <a:txBody>
                    <a:bodyPr/>
                    <a:lstStyle/>
                    <a:p>
                      <a:pPr algn="ctr" fontAlgn="b"/>
                      <a:r>
                        <a:rPr lang="en-IN" sz="1400" b="1" i="0" u="none" strike="noStrike" dirty="0">
                          <a:solidFill>
                            <a:srgbClr val="112C7D"/>
                          </a:solidFill>
                          <a:effectLst/>
                          <a:latin typeface="Montserrat "/>
                        </a:rPr>
                        <a:t>Service &amp; Technology</a:t>
                      </a:r>
                    </a:p>
                  </a:txBody>
                  <a:tcPr marL="6350" marR="6350" marT="6350" marB="0" anchor="ctr">
                    <a:solidFill>
                      <a:srgbClr val="FAFBFE"/>
                    </a:solidFill>
                  </a:tcPr>
                </a:tc>
                <a:tc>
                  <a:txBody>
                    <a:bodyPr/>
                    <a:lstStyle/>
                    <a:p>
                      <a:pPr algn="ctr" fontAlgn="b"/>
                      <a:r>
                        <a:rPr lang="en-US" sz="1200" b="0" i="0" u="none" strike="noStrike" dirty="0">
                          <a:solidFill>
                            <a:srgbClr val="000000"/>
                          </a:solidFill>
                          <a:effectLst/>
                          <a:latin typeface="Montserrat Medium" pitchFamily="2" charset="0"/>
                        </a:rPr>
                        <a:t>Cost synergy pool and the retention risk that offsets</a:t>
                      </a:r>
                    </a:p>
                    <a:p>
                      <a:pPr algn="ctr" fontAlgn="b"/>
                      <a:r>
                        <a:rPr lang="en-US" sz="1200" b="0" i="0" u="none" strike="noStrike" dirty="0">
                          <a:solidFill>
                            <a:srgbClr val="000000"/>
                          </a:solidFill>
                          <a:effectLst/>
                          <a:latin typeface="Montserrat Medium" pitchFamily="2" charset="0"/>
                        </a:rPr>
                        <a:t>it</a:t>
                      </a:r>
                      <a:r>
                        <a:rPr lang="en-US" sz="1200" b="0" i="0" u="none" strike="noStrike" baseline="0" dirty="0">
                          <a:solidFill>
                            <a:srgbClr val="000000"/>
                          </a:solidFill>
                          <a:effectLst/>
                          <a:latin typeface="Montserrat Medium" pitchFamily="2" charset="0"/>
                        </a:rPr>
                        <a:t> </a:t>
                      </a:r>
                      <a:r>
                        <a:rPr lang="en-US" sz="1200" b="0" i="0" u="none" strike="noStrike" dirty="0">
                          <a:solidFill>
                            <a:srgbClr val="000000"/>
                          </a:solidFill>
                          <a:effectLst/>
                          <a:latin typeface="Montserrat Medium" pitchFamily="2" charset="0"/>
                        </a:rPr>
                        <a:t>(AMS conversion, service model, workflows)</a:t>
                      </a:r>
                    </a:p>
                  </a:txBody>
                  <a:tcPr marL="6350" marR="6350" marT="6350" marB="0" anchor="ctr">
                    <a:solidFill>
                      <a:srgbClr val="FAFBFE"/>
                    </a:solidFill>
                  </a:tcPr>
                </a:tc>
                <a:tc>
                  <a:txBody>
                    <a:bodyPr/>
                    <a:lstStyle/>
                    <a:p>
                      <a:pPr algn="ctr" fontAlgn="b"/>
                      <a:r>
                        <a:rPr lang="en-IN" sz="1200" b="0" i="0" u="none" strike="noStrike" dirty="0">
                          <a:solidFill>
                            <a:schemeClr val="bg1">
                              <a:lumMod val="50000"/>
                            </a:schemeClr>
                          </a:solidFill>
                          <a:effectLst/>
                          <a:latin typeface="Montserrat Medium" pitchFamily="2" charset="0"/>
                        </a:rPr>
                        <a:t>Integration Lead + Operations</a:t>
                      </a:r>
                    </a:p>
                  </a:txBody>
                  <a:tcPr marL="6350" marR="6350" marT="6350" marB="0" anchor="ctr">
                    <a:solidFill>
                      <a:srgbClr val="FAFBFE"/>
                    </a:solidFill>
                  </a:tcPr>
                </a:tc>
                <a:tc>
                  <a:txBody>
                    <a:bodyPr/>
                    <a:lstStyle/>
                    <a:p>
                      <a:pPr algn="ctr" fontAlgn="b"/>
                      <a:r>
                        <a:rPr lang="en-US" sz="1200" b="0" i="0" u="none" strike="noStrike" dirty="0">
                          <a:solidFill>
                            <a:srgbClr val="000000"/>
                          </a:solidFill>
                          <a:effectLst/>
                          <a:latin typeface="Montserrat Medium" pitchFamily="2" charset="0"/>
                        </a:rPr>
                        <a:t>Service continuity: no degradation of in-flight</a:t>
                      </a:r>
                    </a:p>
                    <a:p>
                      <a:pPr algn="ctr" fontAlgn="b"/>
                      <a:r>
                        <a:rPr lang="en-US" sz="1200" b="0" i="0" u="none" strike="noStrike" dirty="0">
                          <a:solidFill>
                            <a:srgbClr val="000000"/>
                          </a:solidFill>
                          <a:effectLst/>
                          <a:latin typeface="Montserrat Medium" pitchFamily="2" charset="0"/>
                        </a:rPr>
                        <a:t>renewals; interim workflow bridges documented</a:t>
                      </a:r>
                    </a:p>
                  </a:txBody>
                  <a:tcPr marL="6350" marR="6350" marT="6350" marB="0" anchor="ctr">
                    <a:solidFill>
                      <a:srgbClr val="FAFBFE"/>
                    </a:solidFill>
                  </a:tcPr>
                </a:tc>
                <a:extLst>
                  <a:ext uri="{0D108BD9-81ED-4DB2-BD59-A6C34878D82A}">
                    <a16:rowId xmlns:a16="http://schemas.microsoft.com/office/drawing/2014/main" val="2599023281"/>
                  </a:ext>
                </a:extLst>
              </a:tr>
              <a:tr h="1071956">
                <a:tc>
                  <a:txBody>
                    <a:bodyPr/>
                    <a:lstStyle/>
                    <a:p>
                      <a:pPr algn="ctr" fontAlgn="b"/>
                      <a:r>
                        <a:rPr lang="en-IN" sz="1400" b="1" i="0" u="none" strike="noStrike" dirty="0">
                          <a:solidFill>
                            <a:srgbClr val="112C7D"/>
                          </a:solidFill>
                          <a:effectLst/>
                          <a:latin typeface="Montserrat "/>
                        </a:rPr>
                        <a:t>Carrier &amp; Market Access</a:t>
                      </a:r>
                    </a:p>
                  </a:txBody>
                  <a:tcPr marL="6350" marR="6350" marT="6350" marB="0" anchor="ctr">
                    <a:solidFill>
                      <a:schemeClr val="bg1"/>
                    </a:solidFill>
                  </a:tcPr>
                </a:tc>
                <a:tc>
                  <a:txBody>
                    <a:bodyPr/>
                    <a:lstStyle/>
                    <a:p>
                      <a:pPr algn="ctr" fontAlgn="b"/>
                      <a:r>
                        <a:rPr lang="en-US" sz="1200" b="0" i="0" u="none" strike="noStrike" dirty="0">
                          <a:solidFill>
                            <a:srgbClr val="000000"/>
                          </a:solidFill>
                          <a:effectLst/>
                          <a:latin typeface="Montserrat Medium" pitchFamily="2" charset="0"/>
                        </a:rPr>
                        <a:t>Market access, contingent income, and</a:t>
                      </a:r>
                    </a:p>
                    <a:p>
                      <a:pPr algn="ctr" fontAlgn="b"/>
                      <a:r>
                        <a:rPr lang="en-US" sz="1200" b="0" i="0" u="none" strike="noStrike" dirty="0">
                          <a:solidFill>
                            <a:srgbClr val="000000"/>
                          </a:solidFill>
                          <a:effectLst/>
                          <a:latin typeface="Montserrat Medium" pitchFamily="2" charset="0"/>
                        </a:rPr>
                        <a:t>appointment continuity</a:t>
                      </a:r>
                    </a:p>
                  </a:txBody>
                  <a:tcPr marL="6350" marR="6350" marT="6350" marB="0" anchor="ctr">
                    <a:solidFill>
                      <a:schemeClr val="bg1"/>
                    </a:solidFill>
                  </a:tcPr>
                </a:tc>
                <a:tc>
                  <a:txBody>
                    <a:bodyPr/>
                    <a:lstStyle/>
                    <a:p>
                      <a:pPr algn="ctr" fontAlgn="b"/>
                      <a:r>
                        <a:rPr lang="en-IN" sz="1200" b="0" i="0" u="none" strike="noStrike">
                          <a:solidFill>
                            <a:schemeClr val="bg1">
                              <a:lumMod val="50000"/>
                            </a:schemeClr>
                          </a:solidFill>
                          <a:effectLst/>
                          <a:latin typeface="Montserrat Medium" pitchFamily="2" charset="0"/>
                        </a:rPr>
                        <a:t>Integration Lead + Principal</a:t>
                      </a:r>
                    </a:p>
                  </a:txBody>
                  <a:tcPr marL="6350" marR="6350" marT="6350" marB="0" anchor="ctr">
                    <a:solidFill>
                      <a:schemeClr val="bg1"/>
                    </a:solidFill>
                  </a:tcPr>
                </a:tc>
                <a:tc>
                  <a:txBody>
                    <a:bodyPr/>
                    <a:lstStyle/>
                    <a:p>
                      <a:pPr algn="ctr" fontAlgn="b"/>
                      <a:r>
                        <a:rPr lang="en-US" sz="1200" b="0" i="0" u="none" strike="noStrike" dirty="0">
                          <a:solidFill>
                            <a:srgbClr val="000000"/>
                          </a:solidFill>
                          <a:effectLst/>
                          <a:latin typeface="Montserrat Medium" pitchFamily="2" charset="0"/>
                        </a:rPr>
                        <a:t>Consents and appointment transfers executed per</a:t>
                      </a:r>
                    </a:p>
                    <a:p>
                      <a:pPr algn="ctr" fontAlgn="b"/>
                      <a:r>
                        <a:rPr lang="en-US" sz="1200" b="0" i="0" u="none" strike="noStrike" dirty="0">
                          <a:solidFill>
                            <a:srgbClr val="000000"/>
                          </a:solidFill>
                          <a:effectLst/>
                          <a:latin typeface="Montserrat Medium" pitchFamily="2" charset="0"/>
                        </a:rPr>
                        <a:t>the closing plan; production commitments re-based</a:t>
                      </a:r>
                    </a:p>
                  </a:txBody>
                  <a:tcPr marL="6350" marR="6350" marT="6350" marB="0" anchor="ctr">
                    <a:solidFill>
                      <a:schemeClr val="bg1"/>
                    </a:solidFill>
                  </a:tcPr>
                </a:tc>
                <a:extLst>
                  <a:ext uri="{0D108BD9-81ED-4DB2-BD59-A6C34878D82A}">
                    <a16:rowId xmlns:a16="http://schemas.microsoft.com/office/drawing/2014/main" val="1482853906"/>
                  </a:ext>
                </a:extLst>
              </a:tr>
              <a:tr h="1071956">
                <a:tc>
                  <a:txBody>
                    <a:bodyPr/>
                    <a:lstStyle/>
                    <a:p>
                      <a:pPr algn="ctr" fontAlgn="b"/>
                      <a:r>
                        <a:rPr lang="en-IN" sz="1400" b="1" i="0" u="none" strike="noStrike" dirty="0">
                          <a:solidFill>
                            <a:srgbClr val="112C7D"/>
                          </a:solidFill>
                          <a:effectLst/>
                          <a:latin typeface="Montserrat "/>
                        </a:rPr>
                        <a:t>Finance, Licensing &amp; Risk</a:t>
                      </a:r>
                    </a:p>
                  </a:txBody>
                  <a:tcPr marL="6350" marR="6350" marT="6350" marB="0" anchor="ctr">
                    <a:solidFill>
                      <a:srgbClr val="FAFBFE"/>
                    </a:solidFill>
                  </a:tcPr>
                </a:tc>
                <a:tc>
                  <a:txBody>
                    <a:bodyPr/>
                    <a:lstStyle/>
                    <a:p>
                      <a:pPr algn="ctr" fontAlgn="b"/>
                      <a:r>
                        <a:rPr lang="en-US" sz="1200" b="0" i="0" u="none" strike="noStrike" dirty="0">
                          <a:solidFill>
                            <a:srgbClr val="000000"/>
                          </a:solidFill>
                          <a:effectLst/>
                          <a:latin typeface="Montserrat Medium" pitchFamily="2" charset="0"/>
                        </a:rPr>
                        <a:t>Compliance integrity and the credibility of every</a:t>
                      </a:r>
                    </a:p>
                    <a:p>
                      <a:pPr algn="ctr" fontAlgn="b"/>
                      <a:r>
                        <a:rPr lang="en-US" sz="1200" b="0" i="0" u="none" strike="noStrike" dirty="0">
                          <a:solidFill>
                            <a:srgbClr val="000000"/>
                          </a:solidFill>
                          <a:effectLst/>
                          <a:latin typeface="Montserrat Medium" pitchFamily="2" charset="0"/>
                        </a:rPr>
                        <a:t>number</a:t>
                      </a:r>
                      <a:r>
                        <a:rPr lang="en-US" sz="1200" b="0" i="0" u="none" strike="noStrike" baseline="0" dirty="0">
                          <a:solidFill>
                            <a:srgbClr val="000000"/>
                          </a:solidFill>
                          <a:effectLst/>
                          <a:latin typeface="Montserrat Medium" pitchFamily="2" charset="0"/>
                        </a:rPr>
                        <a:t> </a:t>
                      </a:r>
                      <a:r>
                        <a:rPr lang="en-US" sz="1200" b="0" i="0" u="none" strike="noStrike" dirty="0">
                          <a:solidFill>
                            <a:srgbClr val="000000"/>
                          </a:solidFill>
                          <a:effectLst/>
                          <a:latin typeface="Montserrat Medium" pitchFamily="2" charset="0"/>
                        </a:rPr>
                        <a:t>in the deal model</a:t>
                      </a:r>
                    </a:p>
                  </a:txBody>
                  <a:tcPr marL="6350" marR="6350" marT="6350" marB="0" anchor="ctr">
                    <a:solidFill>
                      <a:srgbClr val="FAFBFE"/>
                    </a:solidFill>
                  </a:tcPr>
                </a:tc>
                <a:tc>
                  <a:txBody>
                    <a:bodyPr/>
                    <a:lstStyle/>
                    <a:p>
                      <a:pPr algn="ctr" fontAlgn="b"/>
                      <a:r>
                        <a:rPr lang="en-IN" sz="1200" b="0" i="0" u="none" strike="noStrike" dirty="0">
                          <a:solidFill>
                            <a:schemeClr val="bg1">
                              <a:lumMod val="50000"/>
                            </a:schemeClr>
                          </a:solidFill>
                          <a:effectLst/>
                          <a:latin typeface="Montserrat Medium" pitchFamily="2" charset="0"/>
                        </a:rPr>
                        <a:t>CFO / Controller + Counsel</a:t>
                      </a:r>
                    </a:p>
                  </a:txBody>
                  <a:tcPr marL="6350" marR="6350" marT="6350" marB="0" anchor="ctr">
                    <a:solidFill>
                      <a:srgbClr val="FAFBFE"/>
                    </a:solidFill>
                  </a:tcPr>
                </a:tc>
                <a:tc>
                  <a:txBody>
                    <a:bodyPr/>
                    <a:lstStyle/>
                    <a:p>
                      <a:pPr algn="ctr" fontAlgn="b"/>
                      <a:r>
                        <a:rPr lang="en-US" sz="1200" b="0" i="0" u="none" strike="noStrike" dirty="0">
                          <a:solidFill>
                            <a:srgbClr val="000000"/>
                          </a:solidFill>
                          <a:effectLst/>
                          <a:latin typeface="Montserrat Medium" pitchFamily="2" charset="0"/>
                        </a:rPr>
                        <a:t>Premium trust accounting, entity and</a:t>
                      </a:r>
                    </a:p>
                    <a:p>
                      <a:pPr algn="ctr" fontAlgn="b"/>
                      <a:r>
                        <a:rPr lang="en-US" sz="1200" b="0" i="0" u="none" strike="noStrike" dirty="0">
                          <a:solidFill>
                            <a:srgbClr val="000000"/>
                          </a:solidFill>
                          <a:effectLst/>
                          <a:latin typeface="Montserrat Medium" pitchFamily="2" charset="0"/>
                        </a:rPr>
                        <a:t>producer</a:t>
                      </a:r>
                      <a:r>
                        <a:rPr lang="en-US" sz="1200" b="0" i="0" u="none" strike="noStrike" baseline="0" dirty="0">
                          <a:solidFill>
                            <a:srgbClr val="000000"/>
                          </a:solidFill>
                          <a:effectLst/>
                          <a:latin typeface="Montserrat Medium" pitchFamily="2" charset="0"/>
                        </a:rPr>
                        <a:t> </a:t>
                      </a:r>
                      <a:r>
                        <a:rPr lang="en-US" sz="1200" b="0" i="0" u="none" strike="noStrike" dirty="0">
                          <a:solidFill>
                            <a:srgbClr val="000000"/>
                          </a:solidFill>
                          <a:effectLst/>
                          <a:latin typeface="Montserrat Medium" pitchFamily="2" charset="0"/>
                        </a:rPr>
                        <a:t>licensing, DRLP designations, and</a:t>
                      </a:r>
                    </a:p>
                    <a:p>
                      <a:pPr algn="ctr" fontAlgn="b"/>
                      <a:r>
                        <a:rPr lang="en-US" sz="1200" b="0" i="0" u="none" strike="noStrike" dirty="0">
                          <a:solidFill>
                            <a:srgbClr val="000000"/>
                          </a:solidFill>
                          <a:effectLst/>
                          <a:latin typeface="Montserrat Medium" pitchFamily="2" charset="0"/>
                        </a:rPr>
                        <a:t>E&amp;O continuity</a:t>
                      </a:r>
                      <a:r>
                        <a:rPr lang="en-US" sz="1200" b="0" i="0" u="none" strike="noStrike" baseline="0" dirty="0">
                          <a:solidFill>
                            <a:srgbClr val="000000"/>
                          </a:solidFill>
                          <a:effectLst/>
                          <a:latin typeface="Montserrat Medium" pitchFamily="2" charset="0"/>
                        </a:rPr>
                        <a:t> </a:t>
                      </a:r>
                      <a:r>
                        <a:rPr lang="en-US" sz="1200" b="0" i="0" u="none" strike="noStrike" dirty="0">
                          <a:solidFill>
                            <a:srgbClr val="000000"/>
                          </a:solidFill>
                          <a:effectLst/>
                          <a:latin typeface="Montserrat Medium" pitchFamily="2" charset="0"/>
                        </a:rPr>
                        <a:t>verified live</a:t>
                      </a:r>
                    </a:p>
                  </a:txBody>
                  <a:tcPr marL="6350" marR="6350" marT="6350" marB="0" anchor="ctr">
                    <a:solidFill>
                      <a:srgbClr val="FAFBFE"/>
                    </a:solidFill>
                  </a:tcPr>
                </a:tc>
                <a:extLst>
                  <a:ext uri="{0D108BD9-81ED-4DB2-BD59-A6C34878D82A}">
                    <a16:rowId xmlns:a16="http://schemas.microsoft.com/office/drawing/2014/main" val="73642079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14400" y="685800"/>
            <a:ext cx="18105120" cy="251460"/>
          </a:xfrm>
          <a:prstGeom prst="rect">
            <a:avLst/>
          </a:prstGeom>
          <a:noFill/>
          <a:ln/>
        </p:spPr>
        <p:txBody>
          <a:bodyPr wrap="square" lIns="25400" tIns="25400" rIns="25400" bIns="25400" rtlCol="0" anchor="t">
            <a:normAutofit lnSpcReduction="10000"/>
          </a:bodyPr>
          <a:lstStyle/>
          <a:p>
            <a:pPr marL="0" indent="0" algn="l">
              <a:buNone/>
            </a:pPr>
            <a:r>
              <a:rPr lang="en-US" sz="1425" b="1" kern="0" dirty="0">
                <a:solidFill>
                  <a:srgbClr val="1F50E3"/>
                </a:solidFill>
                <a:latin typeface="Arial" pitchFamily="34" charset="0"/>
                <a:ea typeface="Arial" pitchFamily="34" charset="-122"/>
                <a:cs typeface="Arial" pitchFamily="34" charset="-120"/>
              </a:rPr>
              <a:t>EXHIBIT 2</a:t>
            </a:r>
            <a:endParaRPr lang="en-US" sz="1425" dirty="0"/>
          </a:p>
        </p:txBody>
      </p:sp>
      <p:sp>
        <p:nvSpPr>
          <p:cNvPr id="3" name="Text 1"/>
          <p:cNvSpPr/>
          <p:nvPr/>
        </p:nvSpPr>
        <p:spPr>
          <a:xfrm>
            <a:off x="914401" y="1102647"/>
            <a:ext cx="13531702" cy="937895"/>
          </a:xfrm>
          <a:prstGeom prst="rect">
            <a:avLst/>
          </a:prstGeom>
          <a:noFill/>
          <a:ln/>
        </p:spPr>
        <p:txBody>
          <a:bodyPr wrap="square" lIns="25400" tIns="25400" rIns="25400" bIns="25400" rtlCol="0" anchor="t">
            <a:noAutofit/>
          </a:bodyPr>
          <a:lstStyle/>
          <a:p>
            <a:pPr marL="0" indent="0" algn="l">
              <a:lnSpc>
                <a:spcPct val="98828"/>
              </a:lnSpc>
              <a:buNone/>
            </a:pPr>
            <a:r>
              <a:rPr lang="en-US" sz="2800" b="1" kern="0" spc="-33" dirty="0">
                <a:solidFill>
                  <a:srgbClr val="112C7D"/>
                </a:solidFill>
                <a:latin typeface="Montserrat "/>
                <a:ea typeface="Arial" pitchFamily="34" charset="-122"/>
                <a:cs typeface="Arial" pitchFamily="34" charset="-120"/>
              </a:rPr>
              <a:t>Value erodes before it accretes. Dis-synergies are front-loaded and largely controllable.</a:t>
            </a:r>
            <a:endParaRPr lang="en-US" sz="2800" dirty="0">
              <a:latin typeface="Montserrat "/>
            </a:endParaRPr>
          </a:p>
        </p:txBody>
      </p:sp>
      <p:sp>
        <p:nvSpPr>
          <p:cNvPr id="4" name="Shape 2"/>
          <p:cNvSpPr/>
          <p:nvPr/>
        </p:nvSpPr>
        <p:spPr>
          <a:xfrm>
            <a:off x="914400" y="2026255"/>
            <a:ext cx="16459200" cy="38100"/>
          </a:xfrm>
          <a:prstGeom prst="rect">
            <a:avLst/>
          </a:prstGeom>
          <a:gradFill rotWithShape="1">
            <a:gsLst>
              <a:gs pos="0">
                <a:srgbClr val="112C7D">
                  <a:alpha val="100000"/>
                </a:srgbClr>
              </a:gs>
              <a:gs pos="100000">
                <a:srgbClr val="1F50E3">
                  <a:alpha val="100000"/>
                </a:srgbClr>
              </a:gs>
            </a:gsLst>
            <a:lin ang="0" scaled="0"/>
          </a:gradFill>
          <a:ln/>
        </p:spPr>
        <p:txBody>
          <a:bodyPr/>
          <a:lstStyle/>
          <a:p>
            <a:endParaRPr lang="en-US"/>
          </a:p>
        </p:txBody>
      </p:sp>
      <p:sp>
        <p:nvSpPr>
          <p:cNvPr id="64" name="Shape 62"/>
          <p:cNvSpPr/>
          <p:nvPr/>
        </p:nvSpPr>
        <p:spPr>
          <a:xfrm>
            <a:off x="914400" y="8364190"/>
            <a:ext cx="3620929" cy="15240"/>
          </a:xfrm>
          <a:prstGeom prst="rect">
            <a:avLst/>
          </a:prstGeom>
          <a:solidFill>
            <a:srgbClr val="112C7D"/>
          </a:solidFill>
          <a:ln/>
        </p:spPr>
        <p:txBody>
          <a:bodyPr/>
          <a:lstStyle/>
          <a:p>
            <a:endParaRPr lang="en-US"/>
          </a:p>
        </p:txBody>
      </p:sp>
      <p:sp>
        <p:nvSpPr>
          <p:cNvPr id="66" name="Shape 64"/>
          <p:cNvSpPr/>
          <p:nvPr/>
        </p:nvSpPr>
        <p:spPr>
          <a:xfrm>
            <a:off x="4535329" y="8364190"/>
            <a:ext cx="1975009" cy="15240"/>
          </a:xfrm>
          <a:prstGeom prst="rect">
            <a:avLst/>
          </a:prstGeom>
          <a:solidFill>
            <a:srgbClr val="112C7D"/>
          </a:solidFill>
          <a:ln/>
        </p:spPr>
        <p:txBody>
          <a:bodyPr/>
          <a:lstStyle/>
          <a:p>
            <a:endParaRPr lang="en-US"/>
          </a:p>
        </p:txBody>
      </p:sp>
      <p:sp>
        <p:nvSpPr>
          <p:cNvPr id="68" name="Shape 66"/>
          <p:cNvSpPr/>
          <p:nvPr/>
        </p:nvSpPr>
        <p:spPr>
          <a:xfrm>
            <a:off x="6510338" y="8364190"/>
            <a:ext cx="5431512" cy="15240"/>
          </a:xfrm>
          <a:prstGeom prst="rect">
            <a:avLst/>
          </a:prstGeom>
          <a:solidFill>
            <a:srgbClr val="112C7D"/>
          </a:solidFill>
          <a:ln/>
        </p:spPr>
        <p:txBody>
          <a:bodyPr/>
          <a:lstStyle/>
          <a:p>
            <a:endParaRPr lang="en-US"/>
          </a:p>
        </p:txBody>
      </p:sp>
      <p:sp>
        <p:nvSpPr>
          <p:cNvPr id="70" name="Shape 68"/>
          <p:cNvSpPr/>
          <p:nvPr/>
        </p:nvSpPr>
        <p:spPr>
          <a:xfrm>
            <a:off x="11941850" y="8364190"/>
            <a:ext cx="5431750" cy="15240"/>
          </a:xfrm>
          <a:prstGeom prst="rect">
            <a:avLst/>
          </a:prstGeom>
          <a:solidFill>
            <a:srgbClr val="112C7D"/>
          </a:solidFill>
          <a:ln/>
        </p:spPr>
        <p:txBody>
          <a:bodyPr/>
          <a:lstStyle/>
          <a:p>
            <a:endParaRPr lang="en-US"/>
          </a:p>
        </p:txBody>
      </p:sp>
      <p:sp>
        <p:nvSpPr>
          <p:cNvPr id="72" name="Text 70"/>
          <p:cNvSpPr/>
          <p:nvPr/>
        </p:nvSpPr>
        <p:spPr>
          <a:xfrm>
            <a:off x="914400" y="8514050"/>
            <a:ext cx="16952976" cy="581025"/>
          </a:xfrm>
          <a:prstGeom prst="rect">
            <a:avLst/>
          </a:prstGeom>
          <a:noFill/>
          <a:ln/>
        </p:spPr>
        <p:txBody>
          <a:bodyPr wrap="square" lIns="25400" tIns="25400" rIns="25400" bIns="25400" rtlCol="0" anchor="t">
            <a:normAutofit lnSpcReduction="10000"/>
          </a:bodyPr>
          <a:lstStyle/>
          <a:p>
            <a:pPr marL="0" indent="0" algn="l">
              <a:lnSpc>
                <a:spcPct val="127232"/>
              </a:lnSpc>
              <a:buNone/>
            </a:pPr>
            <a:r>
              <a:rPr lang="en-US" sz="1400" i="1" dirty="0">
                <a:solidFill>
                  <a:srgbClr val="737373"/>
                </a:solidFill>
                <a:latin typeface="Montserrat" pitchFamily="2" charset="0"/>
                <a:ea typeface="Arial" pitchFamily="34" charset="-122"/>
                <a:cs typeface="Arial" pitchFamily="34" charset="-120"/>
              </a:rPr>
              <a:t>Structural relationship, not a forecast. Populate with your own deal model. Research on merger performance finds companies that outperform in the early integration window are highly likely to sustain that advantage three years on. Revenue-synergy achievement correlates strongly with direct senior-leader involvement.</a:t>
            </a:r>
            <a:endParaRPr lang="en-US" sz="1400" dirty="0">
              <a:latin typeface="Montserrat" pitchFamily="2" charset="0"/>
            </a:endParaRPr>
          </a:p>
        </p:txBody>
      </p:sp>
      <p:pic>
        <p:nvPicPr>
          <p:cNvPr id="75" name="Graphic 74">
            <a:extLst>
              <a:ext uri="{FF2B5EF4-FFF2-40B4-BE49-F238E27FC236}">
                <a16:creationId xmlns:a16="http://schemas.microsoft.com/office/drawing/2014/main" id="{467BBC44-31EA-52AC-1AE8-FD83D257E7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9284548"/>
            <a:ext cx="1473200" cy="443324"/>
          </a:xfrm>
          <a:prstGeom prst="rect">
            <a:avLst/>
          </a:prstGeom>
        </p:spPr>
      </p:pic>
      <p:pic>
        <p:nvPicPr>
          <p:cNvPr id="74" name="Picture 73"/>
          <p:cNvPicPr>
            <a:picLocks noChangeAspect="1"/>
          </p:cNvPicPr>
          <p:nvPr/>
        </p:nvPicPr>
        <p:blipFill>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artisticPhotocopy/>
                    </a14:imgEffect>
                    <a14:imgEffect>
                      <a14:saturation sat="0"/>
                    </a14:imgEffect>
                    <a14:imgEffect>
                      <a14:brightnessContrast bright="21000"/>
                    </a14:imgEffect>
                  </a14:imgLayer>
                </a14:imgProps>
              </a:ext>
              <a:ext uri="{28A0092B-C50C-407E-A947-70E740481C1C}">
                <a14:useLocalDpi xmlns:a14="http://schemas.microsoft.com/office/drawing/2010/main" val="0"/>
              </a:ext>
            </a:extLst>
          </a:blip>
          <a:stretch>
            <a:fillRect/>
          </a:stretch>
        </p:blipFill>
        <p:spPr>
          <a:xfrm>
            <a:off x="14263463" y="-1765556"/>
            <a:ext cx="4419827" cy="4407126"/>
          </a:xfrm>
          <a:prstGeom prst="rect">
            <a:avLst/>
          </a:prstGeom>
          <a:noFill/>
        </p:spPr>
      </p:pic>
      <p:graphicFrame>
        <p:nvGraphicFramePr>
          <p:cNvPr id="76" name="Table 75"/>
          <p:cNvGraphicFramePr>
            <a:graphicFrameLocks noGrp="1"/>
          </p:cNvGraphicFramePr>
          <p:nvPr>
            <p:extLst>
              <p:ext uri="{D42A27DB-BD31-4B8C-83A1-F6EECF244321}">
                <p14:modId xmlns:p14="http://schemas.microsoft.com/office/powerpoint/2010/main" val="4012916571"/>
              </p:ext>
            </p:extLst>
          </p:nvPr>
        </p:nvGraphicFramePr>
        <p:xfrm>
          <a:off x="914400" y="2130596"/>
          <a:ext cx="16452850" cy="6193983"/>
        </p:xfrm>
        <a:graphic>
          <a:graphicData uri="http://schemas.openxmlformats.org/drawingml/2006/table">
            <a:tbl>
              <a:tblPr firstRow="1" bandRow="1">
                <a:tableStyleId>{5C22544A-7EE6-4342-B048-85BDC9FD1C3A}</a:tableStyleId>
              </a:tblPr>
              <a:tblGrid>
                <a:gridCol w="3361267">
                  <a:extLst>
                    <a:ext uri="{9D8B030D-6E8A-4147-A177-3AD203B41FA5}">
                      <a16:colId xmlns:a16="http://schemas.microsoft.com/office/drawing/2014/main" val="2773060237"/>
                    </a:ext>
                  </a:extLst>
                </a:gridCol>
                <a:gridCol w="4096544">
                  <a:extLst>
                    <a:ext uri="{9D8B030D-6E8A-4147-A177-3AD203B41FA5}">
                      <a16:colId xmlns:a16="http://schemas.microsoft.com/office/drawing/2014/main" val="3470948573"/>
                    </a:ext>
                  </a:extLst>
                </a:gridCol>
                <a:gridCol w="3886465">
                  <a:extLst>
                    <a:ext uri="{9D8B030D-6E8A-4147-A177-3AD203B41FA5}">
                      <a16:colId xmlns:a16="http://schemas.microsoft.com/office/drawing/2014/main" val="1286144461"/>
                    </a:ext>
                  </a:extLst>
                </a:gridCol>
                <a:gridCol w="5108574">
                  <a:extLst>
                    <a:ext uri="{9D8B030D-6E8A-4147-A177-3AD203B41FA5}">
                      <a16:colId xmlns:a16="http://schemas.microsoft.com/office/drawing/2014/main" val="3163767796"/>
                    </a:ext>
                  </a:extLst>
                </a:gridCol>
              </a:tblGrid>
              <a:tr h="653518">
                <a:tc>
                  <a:txBody>
                    <a:bodyPr/>
                    <a:lstStyle/>
                    <a:p>
                      <a:pPr algn="ctr" fontAlgn="b"/>
                      <a:r>
                        <a:rPr lang="en-IN" sz="1600" b="1" i="0" u="none" strike="noStrike" dirty="0">
                          <a:solidFill>
                            <a:schemeClr val="bg1"/>
                          </a:solidFill>
                          <a:effectLst/>
                          <a:latin typeface="Montserrat "/>
                        </a:rPr>
                        <a:t>VALUE BRIDGE COMPONENT</a:t>
                      </a:r>
                    </a:p>
                  </a:txBody>
                  <a:tcPr marL="6350" marR="6350" marT="6350" marB="0" anchor="ctr">
                    <a:solidFill>
                      <a:srgbClr val="112C7D"/>
                    </a:solidFill>
                  </a:tcPr>
                </a:tc>
                <a:tc>
                  <a:txBody>
                    <a:bodyPr/>
                    <a:lstStyle/>
                    <a:p>
                      <a:pPr algn="ctr" fontAlgn="b"/>
                      <a:r>
                        <a:rPr lang="en-IN" sz="1600" b="1" i="0" u="none" strike="noStrike">
                          <a:solidFill>
                            <a:schemeClr val="bg1"/>
                          </a:solidFill>
                          <a:effectLst/>
                          <a:latin typeface="Montserrat "/>
                        </a:rPr>
                        <a:t>WINDOW</a:t>
                      </a:r>
                    </a:p>
                  </a:txBody>
                  <a:tcPr marL="6350" marR="6350" marT="6350" marB="0" anchor="ctr">
                    <a:solidFill>
                      <a:srgbClr val="112C7D"/>
                    </a:solidFill>
                  </a:tcPr>
                </a:tc>
                <a:tc>
                  <a:txBody>
                    <a:bodyPr/>
                    <a:lstStyle/>
                    <a:p>
                      <a:pPr algn="ctr" fontAlgn="b"/>
                      <a:r>
                        <a:rPr lang="en-IN" sz="1600" b="1" i="0" u="none" strike="noStrike">
                          <a:solidFill>
                            <a:schemeClr val="bg1"/>
                          </a:solidFill>
                          <a:effectLst/>
                          <a:latin typeface="Montserrat "/>
                        </a:rPr>
                        <a:t>DRIVER</a:t>
                      </a:r>
                    </a:p>
                  </a:txBody>
                  <a:tcPr marL="6350" marR="6350" marT="6350" marB="0" anchor="ctr">
                    <a:solidFill>
                      <a:srgbClr val="112C7D"/>
                    </a:solidFill>
                  </a:tcPr>
                </a:tc>
                <a:tc>
                  <a:txBody>
                    <a:bodyPr/>
                    <a:lstStyle/>
                    <a:p>
                      <a:pPr algn="ctr" fontAlgn="b"/>
                      <a:r>
                        <a:rPr lang="en-IN" sz="1600" b="1" i="0" u="none" strike="noStrike" dirty="0">
                          <a:solidFill>
                            <a:schemeClr val="bg1"/>
                          </a:solidFill>
                          <a:effectLst/>
                          <a:latin typeface="Montserrat "/>
                        </a:rPr>
                        <a:t>CONTROL LEVER</a:t>
                      </a:r>
                    </a:p>
                  </a:txBody>
                  <a:tcPr marL="6350" marR="6350" marT="6350" marB="0" anchor="ctr">
                    <a:solidFill>
                      <a:srgbClr val="112C7D"/>
                    </a:solidFill>
                  </a:tcPr>
                </a:tc>
                <a:extLst>
                  <a:ext uri="{0D108BD9-81ED-4DB2-BD59-A6C34878D82A}">
                    <a16:rowId xmlns:a16="http://schemas.microsoft.com/office/drawing/2014/main" val="3826424604"/>
                  </a:ext>
                </a:extLst>
              </a:tr>
              <a:tr h="791495">
                <a:tc>
                  <a:txBody>
                    <a:bodyPr/>
                    <a:lstStyle/>
                    <a:p>
                      <a:pPr algn="ctr" fontAlgn="b"/>
                      <a:r>
                        <a:rPr lang="en-IN" sz="1400" b="1" i="0" u="none" strike="noStrike" kern="1200" dirty="0">
                          <a:solidFill>
                            <a:srgbClr val="112C7D"/>
                          </a:solidFill>
                          <a:effectLst/>
                          <a:latin typeface="Montserrat "/>
                          <a:ea typeface="+mn-ea"/>
                          <a:cs typeface="+mn-cs"/>
                        </a:rPr>
                        <a:t>Acquired Run-rate EBITDA</a:t>
                      </a:r>
                    </a:p>
                  </a:txBody>
                  <a:tcPr marL="6350" marR="6350" marT="6350" marB="0" anchor="ctr">
                    <a:solidFill>
                      <a:srgbClr val="FAFBFE"/>
                    </a:solidFill>
                  </a:tcPr>
                </a:tc>
                <a:tc>
                  <a:txBody>
                    <a:bodyPr/>
                    <a:lstStyle/>
                    <a:p>
                      <a:pPr algn="ctr" fontAlgn="b"/>
                      <a:r>
                        <a:rPr lang="en-IN" sz="1200" b="0" i="0" u="none" strike="noStrike" kern="1200" dirty="0">
                          <a:solidFill>
                            <a:schemeClr val="bg1">
                              <a:lumMod val="50000"/>
                            </a:schemeClr>
                          </a:solidFill>
                          <a:effectLst/>
                          <a:latin typeface="Montserrat Medium" pitchFamily="2" charset="0"/>
                          <a:ea typeface="+mn-ea"/>
                          <a:cs typeface="+mn-cs"/>
                        </a:rPr>
                        <a:t>At close</a:t>
                      </a:r>
                    </a:p>
                  </a:txBody>
                  <a:tcPr marL="6350" marR="6350" marT="6350" marB="0" anchor="ctr">
                    <a:solidFill>
                      <a:srgbClr val="FAFBFE"/>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Diligence-normalized baseline — the number every subsequent variance is measured against</a:t>
                      </a:r>
                    </a:p>
                  </a:txBody>
                  <a:tcPr marL="6350" marR="6350" marT="6350" marB="0" anchor="ctr">
                    <a:solidFill>
                      <a:srgbClr val="FAFBFE"/>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Lock the baseline in writing pre-close; separate</a:t>
                      </a:r>
                    </a:p>
                    <a:p>
                      <a:pPr algn="ctr" fontAlgn="b"/>
                      <a:r>
                        <a:rPr lang="en-US" sz="1200" b="0" i="0" u="none" strike="noStrike" kern="1200" dirty="0">
                          <a:solidFill>
                            <a:srgbClr val="000000"/>
                          </a:solidFill>
                          <a:effectLst/>
                          <a:latin typeface="Montserrat Medium" pitchFamily="2" charset="0"/>
                          <a:ea typeface="+mn-ea"/>
                          <a:cs typeface="+mn-cs"/>
                        </a:rPr>
                        <a:t>contingents</a:t>
                      </a:r>
                      <a:r>
                        <a:rPr lang="en-US" sz="1200" b="0" i="0" u="none" strike="noStrike" kern="1200" baseline="0" dirty="0">
                          <a:solidFill>
                            <a:srgbClr val="000000"/>
                          </a:solidFill>
                          <a:effectLst/>
                          <a:latin typeface="Montserrat Medium" pitchFamily="2" charset="0"/>
                          <a:ea typeface="+mn-ea"/>
                          <a:cs typeface="+mn-cs"/>
                        </a:rPr>
                        <a:t> </a:t>
                      </a:r>
                      <a:r>
                        <a:rPr lang="en-US" sz="1200" b="0" i="0" u="none" strike="noStrike" kern="1200" dirty="0">
                          <a:solidFill>
                            <a:srgbClr val="000000"/>
                          </a:solidFill>
                          <a:effectLst/>
                          <a:latin typeface="Montserrat Medium" pitchFamily="2" charset="0"/>
                          <a:ea typeface="+mn-ea"/>
                          <a:cs typeface="+mn-cs"/>
                        </a:rPr>
                        <a:t>and rate tailwind from organic</a:t>
                      </a:r>
                    </a:p>
                  </a:txBody>
                  <a:tcPr marL="6350" marR="6350" marT="6350" marB="0" anchor="ctr">
                    <a:solidFill>
                      <a:srgbClr val="FAFBFE"/>
                    </a:solidFill>
                  </a:tcPr>
                </a:tc>
                <a:extLst>
                  <a:ext uri="{0D108BD9-81ED-4DB2-BD59-A6C34878D82A}">
                    <a16:rowId xmlns:a16="http://schemas.microsoft.com/office/drawing/2014/main" val="2933336672"/>
                  </a:ext>
                </a:extLst>
              </a:tr>
              <a:tr h="791495">
                <a:tc>
                  <a:txBody>
                    <a:bodyPr/>
                    <a:lstStyle/>
                    <a:p>
                      <a:pPr algn="ctr" fontAlgn="b"/>
                      <a:r>
                        <a:rPr lang="en-IN" sz="1400" b="1" i="0" u="none" strike="noStrike" kern="1200" dirty="0">
                          <a:solidFill>
                            <a:srgbClr val="112C7D"/>
                          </a:solidFill>
                          <a:effectLst/>
                          <a:latin typeface="Montserrat "/>
                          <a:ea typeface="+mn-ea"/>
                          <a:cs typeface="+mn-cs"/>
                        </a:rPr>
                        <a:t>– Client Attrition</a:t>
                      </a:r>
                    </a:p>
                  </a:txBody>
                  <a:tcPr marL="6350" marR="6350" marT="6350" marB="0" anchor="ctr">
                    <a:solidFill>
                      <a:schemeClr val="bg1"/>
                    </a:solidFill>
                  </a:tcPr>
                </a:tc>
                <a:tc>
                  <a:txBody>
                    <a:bodyPr/>
                    <a:lstStyle/>
                    <a:p>
                      <a:pPr algn="ctr" fontAlgn="b"/>
                      <a:r>
                        <a:rPr lang="en-IN" sz="1200" b="0" i="0" u="none" strike="noStrike" kern="1200" dirty="0">
                          <a:solidFill>
                            <a:schemeClr val="bg1">
                              <a:lumMod val="50000"/>
                            </a:schemeClr>
                          </a:solidFill>
                          <a:effectLst/>
                          <a:latin typeface="Montserrat Medium" pitchFamily="2" charset="0"/>
                          <a:ea typeface="+mn-ea"/>
                          <a:cs typeface="+mn-cs"/>
                        </a:rPr>
                        <a:t>Months 1-12</a:t>
                      </a:r>
                    </a:p>
                  </a:txBody>
                  <a:tcPr marL="6350" marR="6350" marT="6350" marB="0" anchor="ctr">
                    <a:solidFill>
                      <a:schemeClr val="bg1"/>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Service disruption, relationship transfer failure, competitor poaching on announcement</a:t>
                      </a:r>
                    </a:p>
                  </a:txBody>
                  <a:tcPr marL="6350" marR="6350" marT="6350" marB="0" anchor="ctr">
                    <a:solidFill>
                      <a:schemeClr val="bg1"/>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Tiered communication plan; freeze remarketing and</a:t>
                      </a:r>
                    </a:p>
                    <a:p>
                      <a:pPr algn="ctr" fontAlgn="b"/>
                      <a:r>
                        <a:rPr lang="en-US" sz="1200" b="0" i="0" u="none" strike="noStrike" kern="1200" dirty="0">
                          <a:solidFill>
                            <a:srgbClr val="000000"/>
                          </a:solidFill>
                          <a:effectLst/>
                          <a:latin typeface="Montserrat Medium" pitchFamily="2" charset="0"/>
                          <a:ea typeface="+mn-ea"/>
                          <a:cs typeface="+mn-cs"/>
                        </a:rPr>
                        <a:t>rounding until service is stable</a:t>
                      </a:r>
                    </a:p>
                  </a:txBody>
                  <a:tcPr marL="6350" marR="6350" marT="6350" marB="0" anchor="ctr">
                    <a:solidFill>
                      <a:schemeClr val="bg1"/>
                    </a:solidFill>
                  </a:tcPr>
                </a:tc>
                <a:extLst>
                  <a:ext uri="{0D108BD9-81ED-4DB2-BD59-A6C34878D82A}">
                    <a16:rowId xmlns:a16="http://schemas.microsoft.com/office/drawing/2014/main" val="3021753710"/>
                  </a:ext>
                </a:extLst>
              </a:tr>
              <a:tr h="791495">
                <a:tc>
                  <a:txBody>
                    <a:bodyPr/>
                    <a:lstStyle/>
                    <a:p>
                      <a:pPr algn="ctr" fontAlgn="b"/>
                      <a:r>
                        <a:rPr lang="en-IN" sz="1400" b="1" i="0" u="none" strike="noStrike" kern="1200" dirty="0">
                          <a:solidFill>
                            <a:srgbClr val="112C7D"/>
                          </a:solidFill>
                          <a:effectLst/>
                          <a:latin typeface="Montserrat "/>
                          <a:ea typeface="+mn-ea"/>
                          <a:cs typeface="+mn-cs"/>
                        </a:rPr>
                        <a:t>– Producer / Staff Loss</a:t>
                      </a:r>
                    </a:p>
                  </a:txBody>
                  <a:tcPr marL="6350" marR="6350" marT="6350" marB="0" anchor="ctr">
                    <a:solidFill>
                      <a:srgbClr val="FAFBFE"/>
                    </a:solidFill>
                  </a:tcPr>
                </a:tc>
                <a:tc>
                  <a:txBody>
                    <a:bodyPr/>
                    <a:lstStyle/>
                    <a:p>
                      <a:pPr algn="ctr" fontAlgn="b"/>
                      <a:r>
                        <a:rPr lang="en-IN" sz="1200" b="0" i="0" u="none" strike="noStrike" kern="1200">
                          <a:solidFill>
                            <a:schemeClr val="bg1">
                              <a:lumMod val="50000"/>
                            </a:schemeClr>
                          </a:solidFill>
                          <a:effectLst/>
                          <a:latin typeface="Montserrat Medium" pitchFamily="2" charset="0"/>
                          <a:ea typeface="+mn-ea"/>
                          <a:cs typeface="+mn-cs"/>
                        </a:rPr>
                        <a:t>Months 4-8</a:t>
                      </a:r>
                    </a:p>
                  </a:txBody>
                  <a:tcPr marL="6350" marR="6350" marT="6350" marB="0" anchor="ctr">
                    <a:solidFill>
                      <a:srgbClr val="FAFBFE"/>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Announcement energy fades; comp ambiguity; culture mismatch selects out the most marketable people first</a:t>
                      </a:r>
                    </a:p>
                  </a:txBody>
                  <a:tcPr marL="6350" marR="6350" marT="6350" marB="0" anchor="ctr">
                    <a:solidFill>
                      <a:srgbClr val="FAFBFE"/>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Retention agreements at announcement; comp</a:t>
                      </a:r>
                    </a:p>
                    <a:p>
                      <a:pPr algn="ctr" fontAlgn="b"/>
                      <a:r>
                        <a:rPr lang="en-US" sz="1200" b="0" i="0" u="none" strike="noStrike" kern="1200" dirty="0">
                          <a:solidFill>
                            <a:srgbClr val="000000"/>
                          </a:solidFill>
                          <a:effectLst/>
                          <a:latin typeface="Montserrat Medium" pitchFamily="2" charset="0"/>
                          <a:ea typeface="+mn-ea"/>
                          <a:cs typeface="+mn-cs"/>
                        </a:rPr>
                        <a:t>Harmonized</a:t>
                      </a:r>
                      <a:r>
                        <a:rPr lang="en-US" sz="1200" b="0" i="0" u="none" strike="noStrike" kern="1200" baseline="0" dirty="0">
                          <a:solidFill>
                            <a:srgbClr val="000000"/>
                          </a:solidFill>
                          <a:effectLst/>
                          <a:latin typeface="Montserrat Medium" pitchFamily="2" charset="0"/>
                          <a:ea typeface="+mn-ea"/>
                          <a:cs typeface="+mn-cs"/>
                        </a:rPr>
                        <a:t> </a:t>
                      </a:r>
                      <a:r>
                        <a:rPr lang="en-US" sz="1200" b="0" i="0" u="none" strike="noStrike" kern="1200" dirty="0">
                          <a:solidFill>
                            <a:srgbClr val="000000"/>
                          </a:solidFill>
                          <a:effectLst/>
                          <a:latin typeface="Montserrat Medium" pitchFamily="2" charset="0"/>
                          <a:ea typeface="+mn-ea"/>
                          <a:cs typeface="+mn-cs"/>
                        </a:rPr>
                        <a:t>on a stated date; skip-level listening</a:t>
                      </a:r>
                    </a:p>
                  </a:txBody>
                  <a:tcPr marL="6350" marR="6350" marT="6350" marB="0" anchor="ctr">
                    <a:solidFill>
                      <a:srgbClr val="FAFBFE"/>
                    </a:solidFill>
                  </a:tcPr>
                </a:tc>
                <a:extLst>
                  <a:ext uri="{0D108BD9-81ED-4DB2-BD59-A6C34878D82A}">
                    <a16:rowId xmlns:a16="http://schemas.microsoft.com/office/drawing/2014/main" val="2599023281"/>
                  </a:ext>
                </a:extLst>
              </a:tr>
              <a:tr h="791495">
                <a:tc>
                  <a:txBody>
                    <a:bodyPr/>
                    <a:lstStyle/>
                    <a:p>
                      <a:pPr algn="ctr" fontAlgn="b"/>
                      <a:r>
                        <a:rPr lang="en-IN" sz="1400" b="1" i="0" u="none" strike="noStrike" kern="1200" dirty="0">
                          <a:solidFill>
                            <a:srgbClr val="1F50E3"/>
                          </a:solidFill>
                          <a:effectLst/>
                          <a:latin typeface="Montserrat "/>
                          <a:ea typeface="+mn-ea"/>
                          <a:cs typeface="+mn-cs"/>
                        </a:rPr>
                        <a:t>– One-time Integration Cost</a:t>
                      </a:r>
                    </a:p>
                  </a:txBody>
                  <a:tcPr marL="6350" marR="6350" marT="6350" marB="0" anchor="ctr">
                    <a:solidFill>
                      <a:schemeClr val="bg1"/>
                    </a:solidFill>
                  </a:tcPr>
                </a:tc>
                <a:tc>
                  <a:txBody>
                    <a:bodyPr/>
                    <a:lstStyle/>
                    <a:p>
                      <a:pPr algn="ctr" fontAlgn="b"/>
                      <a:r>
                        <a:rPr lang="en-IN" sz="1200" b="0" i="0" u="none" strike="noStrike" kern="1200">
                          <a:solidFill>
                            <a:schemeClr val="bg1">
                              <a:lumMod val="50000"/>
                            </a:schemeClr>
                          </a:solidFill>
                          <a:effectLst/>
                          <a:latin typeface="Montserrat Medium" pitchFamily="2" charset="0"/>
                          <a:ea typeface="+mn-ea"/>
                          <a:cs typeface="+mn-cs"/>
                        </a:rPr>
                        <a:t>Months 1-18</a:t>
                      </a:r>
                    </a:p>
                  </a:txBody>
                  <a:tcPr marL="6350" marR="6350" marT="6350" marB="0" anchor="ctr">
                    <a:solidFill>
                      <a:schemeClr val="bg1"/>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AMS conversion, systems, legal, retention bonuses, dual-running of functions</a:t>
                      </a:r>
                    </a:p>
                  </a:txBody>
                  <a:tcPr marL="6350" marR="6350" marT="6350" marB="0" anchor="ctr">
                    <a:solidFill>
                      <a:schemeClr val="bg1"/>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Budget explicitly and report separately from run-rate —</a:t>
                      </a:r>
                    </a:p>
                    <a:p>
                      <a:pPr algn="ctr" fontAlgn="b"/>
                      <a:r>
                        <a:rPr lang="en-US" sz="1200" b="0" i="0" u="none" strike="noStrike" kern="1200" dirty="0">
                          <a:solidFill>
                            <a:srgbClr val="000000"/>
                          </a:solidFill>
                          <a:effectLst/>
                          <a:latin typeface="Montserrat Medium" pitchFamily="2" charset="0"/>
                          <a:ea typeface="+mn-ea"/>
                          <a:cs typeface="+mn-cs"/>
                        </a:rPr>
                        <a:t>blending the two hides the truth</a:t>
                      </a:r>
                    </a:p>
                  </a:txBody>
                  <a:tcPr marL="6350" marR="6350" marT="6350" marB="0" anchor="ctr">
                    <a:solidFill>
                      <a:schemeClr val="bg1"/>
                    </a:solidFill>
                  </a:tcPr>
                </a:tc>
                <a:extLst>
                  <a:ext uri="{0D108BD9-81ED-4DB2-BD59-A6C34878D82A}">
                    <a16:rowId xmlns:a16="http://schemas.microsoft.com/office/drawing/2014/main" val="1482853906"/>
                  </a:ext>
                </a:extLst>
              </a:tr>
              <a:tr h="791495">
                <a:tc>
                  <a:txBody>
                    <a:bodyPr/>
                    <a:lstStyle/>
                    <a:p>
                      <a:pPr algn="ctr" fontAlgn="b"/>
                      <a:r>
                        <a:rPr lang="en-IN" sz="1400" b="1" i="0" u="none" strike="noStrike" kern="1200" dirty="0">
                          <a:solidFill>
                            <a:srgbClr val="1F50E3"/>
                          </a:solidFill>
                          <a:effectLst/>
                          <a:latin typeface="Montserrat "/>
                          <a:ea typeface="+mn-ea"/>
                          <a:cs typeface="+mn-cs"/>
                        </a:rPr>
                        <a:t>+ Cost Synergy</a:t>
                      </a:r>
                    </a:p>
                  </a:txBody>
                  <a:tcPr marL="6350" marR="6350" marT="6350" marB="0" anchor="ctr">
                    <a:solidFill>
                      <a:srgbClr val="FAFBFE"/>
                    </a:solidFill>
                  </a:tcPr>
                </a:tc>
                <a:tc>
                  <a:txBody>
                    <a:bodyPr/>
                    <a:lstStyle/>
                    <a:p>
                      <a:pPr algn="ctr" fontAlgn="b"/>
                      <a:r>
                        <a:rPr lang="en-IN" sz="1200" b="0" i="0" u="none" strike="noStrike" kern="1200" dirty="0">
                          <a:solidFill>
                            <a:schemeClr val="bg1">
                              <a:lumMod val="50000"/>
                            </a:schemeClr>
                          </a:solidFill>
                          <a:effectLst/>
                          <a:latin typeface="Montserrat Medium" pitchFamily="2" charset="0"/>
                          <a:ea typeface="+mn-ea"/>
                          <a:cs typeface="+mn-cs"/>
                        </a:rPr>
                        <a:t>Months 6-24</a:t>
                      </a:r>
                    </a:p>
                  </a:txBody>
                  <a:tcPr marL="6350" marR="6350" marT="6350" marB="0" anchor="ctr">
                    <a:solidFill>
                      <a:srgbClr val="FAFBFE"/>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Back-office consolidation, vendor and carrier rationalization, occupancy, span-of-control</a:t>
                      </a:r>
                    </a:p>
                  </a:txBody>
                  <a:tcPr marL="6350" marR="6350" marT="6350" marB="0" anchor="ctr">
                    <a:solidFill>
                      <a:srgbClr val="FAFBFE"/>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Named owner and dollar target per initiative; do not</a:t>
                      </a:r>
                    </a:p>
                    <a:p>
                      <a:pPr algn="ctr" fontAlgn="b"/>
                      <a:r>
                        <a:rPr lang="en-US" sz="1200" b="0" i="0" u="none" strike="noStrike" kern="1200" dirty="0">
                          <a:solidFill>
                            <a:srgbClr val="000000"/>
                          </a:solidFill>
                          <a:effectLst/>
                          <a:latin typeface="Montserrat Medium" pitchFamily="2" charset="0"/>
                          <a:ea typeface="+mn-ea"/>
                          <a:cs typeface="+mn-cs"/>
                        </a:rPr>
                        <a:t>bank pre-close estimates</a:t>
                      </a:r>
                    </a:p>
                  </a:txBody>
                  <a:tcPr marL="6350" marR="6350" marT="6350" marB="0" anchor="ctr">
                    <a:solidFill>
                      <a:srgbClr val="FAFBFE"/>
                    </a:solidFill>
                  </a:tcPr>
                </a:tc>
                <a:extLst>
                  <a:ext uri="{0D108BD9-81ED-4DB2-BD59-A6C34878D82A}">
                    <a16:rowId xmlns:a16="http://schemas.microsoft.com/office/drawing/2014/main" val="736420793"/>
                  </a:ext>
                </a:extLst>
              </a:tr>
              <a:tr h="791495">
                <a:tc>
                  <a:txBody>
                    <a:bodyPr/>
                    <a:lstStyle/>
                    <a:p>
                      <a:pPr algn="ctr" fontAlgn="b"/>
                      <a:r>
                        <a:rPr lang="en-IN" sz="1400" b="1" i="0" u="none" strike="noStrike" kern="1200" dirty="0">
                          <a:solidFill>
                            <a:srgbClr val="112C7D"/>
                          </a:solidFill>
                          <a:effectLst/>
                          <a:latin typeface="Montserrat "/>
                          <a:ea typeface="+mn-ea"/>
                          <a:cs typeface="+mn-cs"/>
                        </a:rPr>
                        <a:t>+ Revenue Synergy</a:t>
                      </a:r>
                    </a:p>
                  </a:txBody>
                  <a:tcPr marL="6350" marR="6350" marT="6350" marB="0" anchor="ctr">
                    <a:solidFill>
                      <a:schemeClr val="bg1"/>
                    </a:solidFill>
                  </a:tcPr>
                </a:tc>
                <a:tc>
                  <a:txBody>
                    <a:bodyPr/>
                    <a:lstStyle/>
                    <a:p>
                      <a:pPr algn="ctr" fontAlgn="b"/>
                      <a:r>
                        <a:rPr lang="en-IN" sz="1200" b="0" i="0" u="none" strike="noStrike" kern="1200" dirty="0">
                          <a:solidFill>
                            <a:schemeClr val="bg1">
                              <a:lumMod val="50000"/>
                            </a:schemeClr>
                          </a:solidFill>
                          <a:effectLst/>
                          <a:latin typeface="Montserrat Medium" pitchFamily="2" charset="0"/>
                          <a:ea typeface="+mn-ea"/>
                          <a:cs typeface="+mn-cs"/>
                        </a:rPr>
                        <a:t>Months 9-36</a:t>
                      </a:r>
                    </a:p>
                  </a:txBody>
                  <a:tcPr marL="6350" marR="6350" marT="6350" marB="0" anchor="ctr">
                    <a:solidFill>
                      <a:schemeClr val="bg1"/>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Cross-sell, account rounding, upgraded market access, specialty capability transfer</a:t>
                      </a:r>
                    </a:p>
                  </a:txBody>
                  <a:tcPr marL="6350" marR="6350" marT="6350" marB="0" anchor="ctr">
                    <a:solidFill>
                      <a:schemeClr val="bg1"/>
                    </a:solidFill>
                  </a:tcPr>
                </a:tc>
                <a:tc>
                  <a:txBody>
                    <a:bodyPr/>
                    <a:lstStyle/>
                    <a:p>
                      <a:pPr algn="ctr" fontAlgn="b"/>
                      <a:r>
                        <a:rPr lang="en-US" sz="1200" b="0" i="0" u="none" strike="noStrike" kern="1200" dirty="0">
                          <a:solidFill>
                            <a:srgbClr val="000000"/>
                          </a:solidFill>
                          <a:effectLst/>
                          <a:latin typeface="Montserrat Medium" pitchFamily="2" charset="0"/>
                          <a:ea typeface="+mn-ea"/>
                          <a:cs typeface="+mn-cs"/>
                        </a:rPr>
                        <a:t>Gate on retention stability; activate only after the</a:t>
                      </a:r>
                    </a:p>
                    <a:p>
                      <a:pPr algn="ctr" fontAlgn="b"/>
                      <a:r>
                        <a:rPr lang="en-US" sz="1200" b="0" i="0" u="none" strike="noStrike" kern="1200" dirty="0">
                          <a:solidFill>
                            <a:srgbClr val="000000"/>
                          </a:solidFill>
                          <a:effectLst/>
                          <a:latin typeface="Montserrat Medium" pitchFamily="2" charset="0"/>
                          <a:ea typeface="+mn-ea"/>
                          <a:cs typeface="+mn-cs"/>
                        </a:rPr>
                        <a:t>180-day checkpoint clears</a:t>
                      </a:r>
                    </a:p>
                  </a:txBody>
                  <a:tcPr marL="6350" marR="6350" marT="6350" marB="0" anchor="ctr">
                    <a:solidFill>
                      <a:schemeClr val="bg1"/>
                    </a:solidFill>
                  </a:tcPr>
                </a:tc>
                <a:extLst>
                  <a:ext uri="{0D108BD9-81ED-4DB2-BD59-A6C34878D82A}">
                    <a16:rowId xmlns:a16="http://schemas.microsoft.com/office/drawing/2014/main" val="2597810058"/>
                  </a:ext>
                </a:extLst>
              </a:tr>
              <a:tr h="791495">
                <a:tc>
                  <a:txBody>
                    <a:bodyPr/>
                    <a:lstStyle/>
                    <a:p>
                      <a:pPr marL="0" indent="0" algn="ctr" defTabSz="914400" rtl="0" eaLnBrk="1" fontAlgn="b" latinLnBrk="0" hangingPunct="1">
                        <a:lnSpc>
                          <a:spcPct val="93750"/>
                        </a:lnSpc>
                        <a:buNone/>
                      </a:pPr>
                      <a:r>
                        <a:rPr lang="en-US" sz="1400" b="1" i="0" u="none" strike="noStrike" kern="1200" dirty="0">
                          <a:solidFill>
                            <a:srgbClr val="112C7D"/>
                          </a:solidFill>
                          <a:effectLst/>
                          <a:latin typeface="Montserrat "/>
                          <a:ea typeface="+mn-ea"/>
                          <a:cs typeface="+mn-cs"/>
                        </a:rPr>
                        <a:t>= Realized Run-rate EBITDA</a:t>
                      </a:r>
                    </a:p>
                  </a:txBody>
                  <a:tcPr marL="6350" marR="6350" marT="6350" marB="0" anchor="ctr">
                    <a:solidFill>
                      <a:srgbClr val="FAFBFE"/>
                    </a:solidFill>
                  </a:tcPr>
                </a:tc>
                <a:tc>
                  <a:txBody>
                    <a:bodyPr/>
                    <a:lstStyle/>
                    <a:p>
                      <a:pPr marL="0" indent="0" algn="ctr">
                        <a:lnSpc>
                          <a:spcPct val="116379"/>
                        </a:lnSpc>
                        <a:buNone/>
                      </a:pPr>
                      <a:r>
                        <a:rPr lang="en-US" sz="1200" b="0" i="0" u="none" strike="noStrike" kern="1200" dirty="0">
                          <a:solidFill>
                            <a:schemeClr val="bg1">
                              <a:lumMod val="50000"/>
                            </a:schemeClr>
                          </a:solidFill>
                          <a:effectLst/>
                          <a:latin typeface="Montserrat Medium" pitchFamily="2" charset="0"/>
                          <a:ea typeface="+mn-ea"/>
                          <a:cs typeface="+mn-cs"/>
                        </a:rPr>
                        <a:t>Month</a:t>
                      </a:r>
                      <a:r>
                        <a:rPr lang="en-US" sz="1200" dirty="0">
                          <a:solidFill>
                            <a:srgbClr val="737373"/>
                          </a:solidFill>
                          <a:latin typeface="Montserrat" pitchFamily="2" charset="0"/>
                          <a:ea typeface="Arial" pitchFamily="34" charset="-122"/>
                          <a:cs typeface="Arial" pitchFamily="34" charset="-120"/>
                        </a:rPr>
                        <a:t> 24</a:t>
                      </a:r>
                      <a:endParaRPr lang="en-US" sz="1200" dirty="0">
                        <a:latin typeface="Montserrat" pitchFamily="2" charset="0"/>
                      </a:endParaRPr>
                    </a:p>
                  </a:txBody>
                  <a:tcPr marL="6350" marR="6350" marT="6350" marB="0" anchor="ctr">
                    <a:solidFill>
                      <a:srgbClr val="FAFBFE"/>
                    </a:solidFill>
                  </a:tcPr>
                </a:tc>
                <a:tc>
                  <a:txBody>
                    <a:bodyPr/>
                    <a:lstStyle/>
                    <a:p>
                      <a:pPr marL="0" indent="0" algn="ctr">
                        <a:lnSpc>
                          <a:spcPct val="116379"/>
                        </a:lnSpc>
                        <a:buNone/>
                      </a:pPr>
                      <a:r>
                        <a:rPr lang="en-US" sz="1200" b="0" i="0" u="none" strike="noStrike" kern="1200" dirty="0">
                          <a:solidFill>
                            <a:srgbClr val="000000"/>
                          </a:solidFill>
                          <a:effectLst/>
                          <a:latin typeface="Montserrat Medium" pitchFamily="2" charset="0"/>
                          <a:ea typeface="+mn-ea"/>
                          <a:cs typeface="+mn-cs"/>
                        </a:rPr>
                        <a:t>The only number that validates the deal thesis</a:t>
                      </a:r>
                    </a:p>
                  </a:txBody>
                  <a:tcPr marL="6350" marR="6350" marT="6350" marB="0" anchor="ctr">
                    <a:solidFill>
                      <a:srgbClr val="FAFBFE"/>
                    </a:solidFill>
                  </a:tcPr>
                </a:tc>
                <a:tc>
                  <a:txBody>
                    <a:bodyPr/>
                    <a:lstStyle/>
                    <a:p>
                      <a:pPr marL="0" indent="0" algn="ctr">
                        <a:lnSpc>
                          <a:spcPct val="116379"/>
                        </a:lnSpc>
                        <a:buNone/>
                      </a:pPr>
                      <a:r>
                        <a:rPr lang="en-US" sz="1200" b="0" i="0" u="none" strike="noStrike" kern="1200" dirty="0">
                          <a:solidFill>
                            <a:srgbClr val="000000"/>
                          </a:solidFill>
                          <a:effectLst/>
                          <a:latin typeface="Montserrat Medium" pitchFamily="2" charset="0"/>
                          <a:ea typeface="+mn-ea"/>
                          <a:cs typeface="+mn-cs"/>
                        </a:rPr>
                        <a:t>Monthly dashboard to the principal; month-12 and</a:t>
                      </a:r>
                    </a:p>
                    <a:p>
                      <a:pPr marL="0" indent="0" algn="ctr">
                        <a:lnSpc>
                          <a:spcPct val="116379"/>
                        </a:lnSpc>
                        <a:buNone/>
                      </a:pPr>
                      <a:r>
                        <a:rPr lang="en-US" sz="1200" b="0" i="0" u="none" strike="noStrike" kern="1200" dirty="0">
                          <a:solidFill>
                            <a:srgbClr val="000000"/>
                          </a:solidFill>
                          <a:effectLst/>
                          <a:latin typeface="Montserrat Medium" pitchFamily="2" charset="0"/>
                          <a:ea typeface="+mn-ea"/>
                          <a:cs typeface="+mn-cs"/>
                        </a:rPr>
                        <a:t>month-24 post-mortem against the model</a:t>
                      </a:r>
                    </a:p>
                  </a:txBody>
                  <a:tcPr marL="6350" marR="6350" marT="6350" marB="0" anchor="ctr">
                    <a:solidFill>
                      <a:srgbClr val="FAFBFE"/>
                    </a:solidFill>
                  </a:tcPr>
                </a:tc>
                <a:extLst>
                  <a:ext uri="{0D108BD9-81ED-4DB2-BD59-A6C34878D82A}">
                    <a16:rowId xmlns:a16="http://schemas.microsoft.com/office/drawing/2014/main" val="103211508"/>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14400" y="685800"/>
            <a:ext cx="18105120" cy="251460"/>
          </a:xfrm>
          <a:prstGeom prst="rect">
            <a:avLst/>
          </a:prstGeom>
          <a:noFill/>
          <a:ln/>
        </p:spPr>
        <p:txBody>
          <a:bodyPr wrap="square" lIns="25400" tIns="25400" rIns="25400" bIns="25400" rtlCol="0" anchor="t">
            <a:normAutofit lnSpcReduction="10000"/>
          </a:bodyPr>
          <a:lstStyle/>
          <a:p>
            <a:pPr marL="0" indent="0" algn="l">
              <a:buNone/>
            </a:pPr>
            <a:r>
              <a:rPr lang="en-US" sz="1400" b="1" kern="0" dirty="0">
                <a:solidFill>
                  <a:srgbClr val="1F50E3"/>
                </a:solidFill>
                <a:latin typeface="Montserrat" pitchFamily="2" charset="0"/>
                <a:ea typeface="Arial" pitchFamily="34" charset="-122"/>
                <a:cs typeface="Arial" pitchFamily="34" charset="-120"/>
              </a:rPr>
              <a:t>EXHIBIT</a:t>
            </a:r>
            <a:r>
              <a:rPr lang="en-US" sz="1425" b="1" kern="0" spc="285" dirty="0">
                <a:solidFill>
                  <a:srgbClr val="1F50E3"/>
                </a:solidFill>
                <a:latin typeface="Montserrat" pitchFamily="2" charset="0"/>
                <a:ea typeface="Arial" pitchFamily="34" charset="-122"/>
                <a:cs typeface="Arial" pitchFamily="34" charset="-120"/>
              </a:rPr>
              <a:t> 3</a:t>
            </a:r>
            <a:endParaRPr lang="en-US" sz="1425" dirty="0">
              <a:latin typeface="Montserrat" pitchFamily="2" charset="0"/>
            </a:endParaRPr>
          </a:p>
        </p:txBody>
      </p:sp>
      <p:sp>
        <p:nvSpPr>
          <p:cNvPr id="3" name="Text 1"/>
          <p:cNvSpPr/>
          <p:nvPr/>
        </p:nvSpPr>
        <p:spPr>
          <a:xfrm>
            <a:off x="914400" y="1106885"/>
            <a:ext cx="15856688" cy="1002030"/>
          </a:xfrm>
          <a:prstGeom prst="rect">
            <a:avLst/>
          </a:prstGeom>
          <a:noFill/>
          <a:ln/>
        </p:spPr>
        <p:txBody>
          <a:bodyPr wrap="square" lIns="25400" tIns="25400" rIns="25400" bIns="25400" rtlCol="0" anchor="t">
            <a:normAutofit/>
          </a:bodyPr>
          <a:lstStyle/>
          <a:p>
            <a:pPr marL="0" indent="0" algn="l">
              <a:lnSpc>
                <a:spcPct val="98828"/>
              </a:lnSpc>
              <a:buNone/>
            </a:pPr>
            <a:r>
              <a:rPr lang="en-US" sz="2800" b="1" kern="0" spc="-33" dirty="0">
                <a:solidFill>
                  <a:srgbClr val="112C7D"/>
                </a:solidFill>
                <a:latin typeface="Montserrat "/>
                <a:ea typeface="Arial" pitchFamily="34" charset="-122"/>
                <a:cs typeface="Arial" pitchFamily="34" charset="-120"/>
              </a:rPr>
              <a:t>Sequence in three stages, each behind a gate. Do not advance on schedule, advance</a:t>
            </a:r>
          </a:p>
          <a:p>
            <a:pPr marL="0" indent="0" algn="l">
              <a:lnSpc>
                <a:spcPct val="98828"/>
              </a:lnSpc>
              <a:buNone/>
            </a:pPr>
            <a:r>
              <a:rPr lang="en-US" sz="2800" b="1" kern="0" spc="-33" dirty="0">
                <a:solidFill>
                  <a:srgbClr val="112C7D"/>
                </a:solidFill>
                <a:latin typeface="Montserrat "/>
                <a:ea typeface="Arial" pitchFamily="34" charset="-122"/>
                <a:cs typeface="Arial" pitchFamily="34" charset="-120"/>
              </a:rPr>
              <a:t>on evidence.</a:t>
            </a:r>
          </a:p>
        </p:txBody>
      </p:sp>
      <p:sp>
        <p:nvSpPr>
          <p:cNvPr id="4" name="Shape 2"/>
          <p:cNvSpPr/>
          <p:nvPr/>
        </p:nvSpPr>
        <p:spPr>
          <a:xfrm>
            <a:off x="914400" y="9284255"/>
            <a:ext cx="3943350" cy="9525"/>
          </a:xfrm>
          <a:prstGeom prst="rect">
            <a:avLst/>
          </a:prstGeom>
          <a:solidFill>
            <a:srgbClr val="E3E7F1"/>
          </a:solidFill>
          <a:ln/>
        </p:spPr>
        <p:txBody>
          <a:bodyPr/>
          <a:lstStyle/>
          <a:p>
            <a:endParaRPr lang="en-US"/>
          </a:p>
        </p:txBody>
      </p:sp>
      <p:sp>
        <p:nvSpPr>
          <p:cNvPr id="8" name="Text 6"/>
          <p:cNvSpPr/>
          <p:nvPr/>
        </p:nvSpPr>
        <p:spPr>
          <a:xfrm>
            <a:off x="1150620" y="2735580"/>
            <a:ext cx="3818001" cy="21336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dirty="0">
                <a:solidFill>
                  <a:srgbClr val="1F50E3"/>
                </a:solidFill>
                <a:latin typeface="Montserrat" pitchFamily="2" charset="0"/>
                <a:ea typeface="Arial" pitchFamily="34" charset="-122"/>
                <a:cs typeface="Arial" pitchFamily="34" charset="-120"/>
              </a:rPr>
              <a:t>STAGE 0</a:t>
            </a:r>
            <a:endParaRPr lang="en-US" sz="1200" dirty="0">
              <a:latin typeface="Montserrat" pitchFamily="2" charset="0"/>
            </a:endParaRPr>
          </a:p>
        </p:txBody>
      </p:sp>
      <p:sp>
        <p:nvSpPr>
          <p:cNvPr id="9" name="Text 7"/>
          <p:cNvSpPr/>
          <p:nvPr/>
        </p:nvSpPr>
        <p:spPr>
          <a:xfrm>
            <a:off x="1150620" y="2967990"/>
            <a:ext cx="3818001" cy="394335"/>
          </a:xfrm>
          <a:prstGeom prst="rect">
            <a:avLst/>
          </a:prstGeom>
          <a:noFill/>
          <a:ln/>
        </p:spPr>
        <p:txBody>
          <a:bodyPr wrap="square" lIns="25400" tIns="25400" rIns="25400" bIns="25400" rtlCol="0" anchor="t">
            <a:normAutofit lnSpcReduction="10000"/>
          </a:bodyPr>
          <a:lstStyle/>
          <a:p>
            <a:pPr marL="0" indent="0" algn="l">
              <a:lnSpc>
                <a:spcPct val="97396"/>
              </a:lnSpc>
              <a:buNone/>
            </a:pPr>
            <a:r>
              <a:rPr lang="en-US" sz="2400" dirty="0">
                <a:solidFill>
                  <a:srgbClr val="112C7D"/>
                </a:solidFill>
                <a:latin typeface="Montserrat SemiBold" pitchFamily="2" charset="0"/>
                <a:ea typeface="Arial" pitchFamily="34" charset="-122"/>
                <a:cs typeface="Arial" pitchFamily="34" charset="-120"/>
              </a:rPr>
              <a:t>Pre-close</a:t>
            </a:r>
            <a:endParaRPr lang="en-US" sz="2400" dirty="0">
              <a:latin typeface="Montserrat SemiBold" pitchFamily="2" charset="0"/>
            </a:endParaRPr>
          </a:p>
        </p:txBody>
      </p:sp>
      <p:sp>
        <p:nvSpPr>
          <p:cNvPr id="10" name="Text 8"/>
          <p:cNvSpPr/>
          <p:nvPr/>
        </p:nvSpPr>
        <p:spPr>
          <a:xfrm>
            <a:off x="1150620" y="3381375"/>
            <a:ext cx="3818001" cy="259080"/>
          </a:xfrm>
          <a:prstGeom prst="rect">
            <a:avLst/>
          </a:prstGeom>
          <a:noFill/>
          <a:ln/>
        </p:spPr>
        <p:txBody>
          <a:bodyPr wrap="square" lIns="25400" tIns="25400" rIns="25400" bIns="25400" rtlCol="0" anchor="t">
            <a:normAutofit lnSpcReduction="10000"/>
          </a:bodyPr>
          <a:lstStyle/>
          <a:p>
            <a:pPr marL="0" indent="0" algn="l">
              <a:buNone/>
            </a:pPr>
            <a:r>
              <a:rPr lang="en-US" sz="1400" dirty="0">
                <a:solidFill>
                  <a:srgbClr val="737373"/>
                </a:solidFill>
                <a:latin typeface="Montserrat Medium" pitchFamily="2" charset="0"/>
                <a:ea typeface="Arial" pitchFamily="34" charset="-122"/>
                <a:cs typeface="Arial" pitchFamily="34" charset="-120"/>
              </a:rPr>
              <a:t>T-60 to close</a:t>
            </a:r>
            <a:endParaRPr lang="en-US" sz="1400" dirty="0">
              <a:latin typeface="Montserrat Medium" pitchFamily="2" charset="0"/>
            </a:endParaRPr>
          </a:p>
        </p:txBody>
      </p:sp>
      <p:sp>
        <p:nvSpPr>
          <p:cNvPr id="11" name="Text 9"/>
          <p:cNvSpPr/>
          <p:nvPr/>
        </p:nvSpPr>
        <p:spPr>
          <a:xfrm>
            <a:off x="1150620" y="3754755"/>
            <a:ext cx="3575037" cy="3693795"/>
          </a:xfrm>
          <a:prstGeom prst="rect">
            <a:avLst/>
          </a:prstGeom>
          <a:noFill/>
          <a:ln/>
        </p:spPr>
        <p:txBody>
          <a:bodyPr wrap="square" lIns="25400" tIns="25400" rIns="25400" bIns="25400" rtlCol="0" anchor="t">
            <a:normAutofit/>
          </a:bodyPr>
          <a:lstStyle/>
          <a:p>
            <a:pPr marL="0" indent="0" algn="l">
              <a:lnSpc>
                <a:spcPct val="122991"/>
              </a:lnSpc>
              <a:buNone/>
            </a:pPr>
            <a:r>
              <a:rPr lang="en-US" sz="1300" dirty="0">
                <a:solidFill>
                  <a:srgbClr val="000000"/>
                </a:solidFill>
                <a:latin typeface="Montserrat" pitchFamily="2" charset="0"/>
                <a:ea typeface="Arial" pitchFamily="34" charset="-122"/>
                <a:cs typeface="Arial" pitchFamily="34" charset="-120"/>
              </a:rPr>
              <a:t>Integration office stood up and staffed with top performers, not the available. Baseline locked. Workstream owners named. Retention packages structured and priced. Producer comp mapping built. Communication sequence agreed with the seller as a deal document. Day-1 readiness checklist closed out: payroll, benefits, licensing, appointments, E&amp;O, systems access.</a:t>
            </a:r>
            <a:endParaRPr lang="en-US" sz="1300" dirty="0">
              <a:latin typeface="Montserrat" pitchFamily="2" charset="0"/>
            </a:endParaRPr>
          </a:p>
        </p:txBody>
      </p:sp>
      <p:grpSp>
        <p:nvGrpSpPr>
          <p:cNvPr id="61" name="Group 60">
            <a:extLst>
              <a:ext uri="{FF2B5EF4-FFF2-40B4-BE49-F238E27FC236}">
                <a16:creationId xmlns:a16="http://schemas.microsoft.com/office/drawing/2014/main" id="{0A21E705-55E6-F509-D6EB-892820FF7372}"/>
              </a:ext>
            </a:extLst>
          </p:cNvPr>
          <p:cNvGrpSpPr/>
          <p:nvPr/>
        </p:nvGrpSpPr>
        <p:grpSpPr>
          <a:xfrm>
            <a:off x="1150620" y="7136527"/>
            <a:ext cx="3818001" cy="480536"/>
            <a:chOff x="1150620" y="7581900"/>
            <a:chExt cx="3818001" cy="480536"/>
          </a:xfrm>
        </p:grpSpPr>
        <p:sp>
          <p:nvSpPr>
            <p:cNvPr id="12" name="Text 10"/>
            <p:cNvSpPr/>
            <p:nvPr/>
          </p:nvSpPr>
          <p:spPr>
            <a:xfrm>
              <a:off x="1150620" y="7581900"/>
              <a:ext cx="3818001" cy="198120"/>
            </a:xfrm>
            <a:prstGeom prst="rect">
              <a:avLst/>
            </a:prstGeom>
            <a:noFill/>
            <a:ln/>
          </p:spPr>
          <p:txBody>
            <a:bodyPr wrap="square" lIns="25400" tIns="25400" rIns="25400" bIns="25400" rtlCol="0" anchor="t">
              <a:normAutofit fontScale="92500" lnSpcReduction="10000"/>
            </a:bodyPr>
            <a:lstStyle/>
            <a:p>
              <a:pPr marL="0" indent="0" algn="l">
                <a:buNone/>
              </a:pPr>
              <a:r>
                <a:rPr lang="en-US" sz="1100" b="1" kern="0" dirty="0">
                  <a:solidFill>
                    <a:srgbClr val="737373"/>
                  </a:solidFill>
                  <a:latin typeface="Montserrat" pitchFamily="2" charset="0"/>
                  <a:ea typeface="Arial" pitchFamily="34" charset="-122"/>
                  <a:cs typeface="Arial" pitchFamily="34" charset="-120"/>
                </a:rPr>
                <a:t>OWNER</a:t>
              </a:r>
              <a:endParaRPr lang="en-US" sz="1100" dirty="0">
                <a:latin typeface="Montserrat" pitchFamily="2" charset="0"/>
              </a:endParaRPr>
            </a:p>
          </p:txBody>
        </p:sp>
        <p:sp>
          <p:nvSpPr>
            <p:cNvPr id="13" name="Text 11"/>
            <p:cNvSpPr/>
            <p:nvPr/>
          </p:nvSpPr>
          <p:spPr>
            <a:xfrm>
              <a:off x="1150620" y="7780020"/>
              <a:ext cx="3818001" cy="282416"/>
            </a:xfrm>
            <a:prstGeom prst="rect">
              <a:avLst/>
            </a:prstGeom>
            <a:noFill/>
            <a:ln/>
          </p:spPr>
          <p:txBody>
            <a:bodyPr wrap="square" lIns="25400" tIns="25400" rIns="25400" bIns="25400" rtlCol="0" anchor="t">
              <a:normAutofit/>
            </a:bodyPr>
            <a:lstStyle/>
            <a:p>
              <a:pPr marL="0" indent="0" algn="l">
                <a:lnSpc>
                  <a:spcPct val="114509"/>
                </a:lnSpc>
                <a:buNone/>
              </a:pPr>
              <a:r>
                <a:rPr lang="en-US" sz="1100" dirty="0">
                  <a:solidFill>
                    <a:srgbClr val="000000"/>
                  </a:solidFill>
                  <a:latin typeface="Montserrat" pitchFamily="2" charset="0"/>
                  <a:ea typeface="Arial" pitchFamily="34" charset="-122"/>
                  <a:cs typeface="Arial" pitchFamily="34" charset="-120"/>
                </a:rPr>
                <a:t>Acquiring Principal</a:t>
              </a:r>
              <a:endParaRPr lang="en-US" sz="1100" dirty="0">
                <a:latin typeface="Montserrat" pitchFamily="2" charset="0"/>
              </a:endParaRPr>
            </a:p>
          </p:txBody>
        </p:sp>
      </p:grpSp>
      <p:grpSp>
        <p:nvGrpSpPr>
          <p:cNvPr id="65" name="Group 64">
            <a:extLst>
              <a:ext uri="{FF2B5EF4-FFF2-40B4-BE49-F238E27FC236}">
                <a16:creationId xmlns:a16="http://schemas.microsoft.com/office/drawing/2014/main" id="{A4E3BED5-104B-B208-5A91-4DDC5DD201DB}"/>
              </a:ext>
            </a:extLst>
          </p:cNvPr>
          <p:cNvGrpSpPr/>
          <p:nvPr/>
        </p:nvGrpSpPr>
        <p:grpSpPr>
          <a:xfrm>
            <a:off x="914400" y="7793672"/>
            <a:ext cx="3943350" cy="1224915"/>
            <a:chOff x="1150620" y="8176736"/>
            <a:chExt cx="3707130" cy="1224915"/>
          </a:xfrm>
        </p:grpSpPr>
        <p:sp>
          <p:nvSpPr>
            <p:cNvPr id="14" name="Shape 12"/>
            <p:cNvSpPr/>
            <p:nvPr/>
          </p:nvSpPr>
          <p:spPr>
            <a:xfrm>
              <a:off x="1150620" y="8176736"/>
              <a:ext cx="3707130" cy="1224915"/>
            </a:xfrm>
            <a:prstGeom prst="rect">
              <a:avLst/>
            </a:prstGeom>
            <a:solidFill>
              <a:srgbClr val="F6F8FC"/>
            </a:solidFill>
            <a:ln/>
          </p:spPr>
          <p:txBody>
            <a:bodyPr/>
            <a:lstStyle/>
            <a:p>
              <a:endParaRPr lang="en-US">
                <a:latin typeface="Montserrat" pitchFamily="2" charset="0"/>
              </a:endParaRPr>
            </a:p>
          </p:txBody>
        </p:sp>
        <p:sp>
          <p:nvSpPr>
            <p:cNvPr id="15" name="Shape 13"/>
            <p:cNvSpPr/>
            <p:nvPr/>
          </p:nvSpPr>
          <p:spPr>
            <a:xfrm>
              <a:off x="1150620" y="8176736"/>
              <a:ext cx="45720" cy="1224915"/>
            </a:xfrm>
            <a:prstGeom prst="rect">
              <a:avLst/>
            </a:prstGeom>
            <a:solidFill>
              <a:srgbClr val="A0E2FB"/>
            </a:solidFill>
            <a:ln/>
          </p:spPr>
          <p:txBody>
            <a:bodyPr/>
            <a:lstStyle/>
            <a:p>
              <a:endParaRPr lang="en-US">
                <a:latin typeface="Montserrat" pitchFamily="2" charset="0"/>
              </a:endParaRPr>
            </a:p>
          </p:txBody>
        </p:sp>
        <p:sp>
          <p:nvSpPr>
            <p:cNvPr id="16" name="Text 14"/>
            <p:cNvSpPr/>
            <p:nvPr/>
          </p:nvSpPr>
          <p:spPr>
            <a:xfrm>
              <a:off x="1348740" y="8310086"/>
              <a:ext cx="3432429"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26" dirty="0">
                  <a:solidFill>
                    <a:srgbClr val="1F50E3"/>
                  </a:solidFill>
                  <a:latin typeface="Montserrat" pitchFamily="2" charset="0"/>
                  <a:ea typeface="Arial" pitchFamily="34" charset="-122"/>
                  <a:cs typeface="Arial" pitchFamily="34" charset="-120"/>
                </a:rPr>
                <a:t>GATE TO ADVANCE</a:t>
              </a:r>
              <a:endParaRPr lang="en-US" sz="1050" dirty="0">
                <a:latin typeface="Montserrat" pitchFamily="2" charset="0"/>
              </a:endParaRPr>
            </a:p>
          </p:txBody>
        </p:sp>
        <p:sp>
          <p:nvSpPr>
            <p:cNvPr id="17" name="Text 15"/>
            <p:cNvSpPr/>
            <p:nvPr/>
          </p:nvSpPr>
          <p:spPr>
            <a:xfrm>
              <a:off x="1348740" y="8508206"/>
              <a:ext cx="3214002" cy="798195"/>
            </a:xfrm>
            <a:prstGeom prst="rect">
              <a:avLst/>
            </a:prstGeom>
            <a:noFill/>
            <a:ln/>
          </p:spPr>
          <p:txBody>
            <a:bodyPr wrap="square" lIns="25400" tIns="25400" rIns="25400" bIns="25400" rtlCol="0" anchor="t">
              <a:normAutofit/>
            </a:bodyPr>
            <a:lstStyle/>
            <a:p>
              <a:pPr marL="0" indent="0" algn="l">
                <a:lnSpc>
                  <a:spcPct val="118750"/>
                </a:lnSpc>
                <a:buNone/>
              </a:pPr>
              <a:r>
                <a:rPr lang="en-US" sz="1200" dirty="0">
                  <a:solidFill>
                    <a:srgbClr val="112C7D"/>
                  </a:solidFill>
                  <a:latin typeface="Montserrat" pitchFamily="2" charset="0"/>
                  <a:ea typeface="Arial" pitchFamily="34" charset="-122"/>
                  <a:cs typeface="Arial" pitchFamily="34" charset="-120"/>
                </a:rPr>
                <a:t>Day-1 readiness checklist 100% closed — no open items carried across close</a:t>
              </a:r>
              <a:endParaRPr lang="en-US" sz="1200" dirty="0">
                <a:latin typeface="Montserrat" pitchFamily="2" charset="0"/>
              </a:endParaRPr>
            </a:p>
          </p:txBody>
        </p:sp>
      </p:grpSp>
      <p:sp>
        <p:nvSpPr>
          <p:cNvPr id="18" name="Shape 16"/>
          <p:cNvSpPr/>
          <p:nvPr/>
        </p:nvSpPr>
        <p:spPr>
          <a:xfrm>
            <a:off x="5086350" y="9284255"/>
            <a:ext cx="3943350" cy="9525"/>
          </a:xfrm>
          <a:prstGeom prst="rect">
            <a:avLst/>
          </a:prstGeom>
          <a:solidFill>
            <a:srgbClr val="E3E7F1"/>
          </a:solidFill>
          <a:ln/>
        </p:spPr>
        <p:txBody>
          <a:bodyPr/>
          <a:lstStyle/>
          <a:p>
            <a:endParaRPr lang="en-US"/>
          </a:p>
        </p:txBody>
      </p:sp>
      <p:sp>
        <p:nvSpPr>
          <p:cNvPr id="22" name="Text 20"/>
          <p:cNvSpPr/>
          <p:nvPr/>
        </p:nvSpPr>
        <p:spPr>
          <a:xfrm>
            <a:off x="5322570" y="2735580"/>
            <a:ext cx="3818001" cy="21336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dirty="0">
                <a:solidFill>
                  <a:srgbClr val="1F50E3"/>
                </a:solidFill>
                <a:latin typeface="Montserrat" pitchFamily="2" charset="0"/>
                <a:ea typeface="Arial" pitchFamily="34" charset="-122"/>
                <a:cs typeface="Arial" pitchFamily="34" charset="-120"/>
              </a:rPr>
              <a:t>STAGE 1</a:t>
            </a:r>
            <a:endParaRPr lang="en-US" sz="1200" dirty="0">
              <a:latin typeface="Montserrat" pitchFamily="2" charset="0"/>
            </a:endParaRPr>
          </a:p>
        </p:txBody>
      </p:sp>
      <p:sp>
        <p:nvSpPr>
          <p:cNvPr id="23" name="Text 21"/>
          <p:cNvSpPr/>
          <p:nvPr/>
        </p:nvSpPr>
        <p:spPr>
          <a:xfrm>
            <a:off x="5322570" y="2967990"/>
            <a:ext cx="3818001" cy="394335"/>
          </a:xfrm>
          <a:prstGeom prst="rect">
            <a:avLst/>
          </a:prstGeom>
          <a:noFill/>
          <a:ln/>
        </p:spPr>
        <p:txBody>
          <a:bodyPr wrap="square" lIns="25400" tIns="25400" rIns="25400" bIns="25400" rtlCol="0" anchor="t">
            <a:normAutofit lnSpcReduction="10000"/>
          </a:bodyPr>
          <a:lstStyle/>
          <a:p>
            <a:pPr marL="0" indent="0" algn="l">
              <a:lnSpc>
                <a:spcPct val="97396"/>
              </a:lnSpc>
              <a:buNone/>
            </a:pPr>
            <a:r>
              <a:rPr lang="en-US" sz="2400" dirty="0">
                <a:solidFill>
                  <a:srgbClr val="112C7D"/>
                </a:solidFill>
                <a:latin typeface="Montserrat SemiBold" pitchFamily="2" charset="0"/>
                <a:ea typeface="Arial" pitchFamily="34" charset="-122"/>
                <a:cs typeface="Arial" pitchFamily="34" charset="-120"/>
              </a:rPr>
              <a:t>Continuity</a:t>
            </a:r>
            <a:endParaRPr lang="en-US" sz="2400" dirty="0">
              <a:latin typeface="Montserrat SemiBold" pitchFamily="2" charset="0"/>
            </a:endParaRPr>
          </a:p>
        </p:txBody>
      </p:sp>
      <p:sp>
        <p:nvSpPr>
          <p:cNvPr id="24" name="Text 22"/>
          <p:cNvSpPr/>
          <p:nvPr/>
        </p:nvSpPr>
        <p:spPr>
          <a:xfrm>
            <a:off x="5322570" y="3381375"/>
            <a:ext cx="3818001" cy="259080"/>
          </a:xfrm>
          <a:prstGeom prst="rect">
            <a:avLst/>
          </a:prstGeom>
          <a:noFill/>
          <a:ln/>
        </p:spPr>
        <p:txBody>
          <a:bodyPr wrap="square" lIns="25400" tIns="25400" rIns="25400" bIns="25400" rtlCol="0" anchor="t">
            <a:normAutofit lnSpcReduction="10000"/>
          </a:bodyPr>
          <a:lstStyle/>
          <a:p>
            <a:pPr marL="0" indent="0" algn="l">
              <a:buNone/>
            </a:pPr>
            <a:r>
              <a:rPr lang="en-US" sz="1400" dirty="0">
                <a:solidFill>
                  <a:srgbClr val="737373"/>
                </a:solidFill>
                <a:latin typeface="Montserrat Medium" pitchFamily="2" charset="0"/>
                <a:ea typeface="Arial" pitchFamily="34" charset="-122"/>
                <a:cs typeface="Arial" pitchFamily="34" charset="-120"/>
              </a:rPr>
              <a:t>Day 1 – Day 100</a:t>
            </a:r>
            <a:endParaRPr lang="en-US" sz="1400" dirty="0">
              <a:latin typeface="Montserrat Medium" pitchFamily="2" charset="0"/>
            </a:endParaRPr>
          </a:p>
        </p:txBody>
      </p:sp>
      <p:sp>
        <p:nvSpPr>
          <p:cNvPr id="25" name="Text 23"/>
          <p:cNvSpPr/>
          <p:nvPr/>
        </p:nvSpPr>
        <p:spPr>
          <a:xfrm>
            <a:off x="5322570" y="3754755"/>
            <a:ext cx="3575037" cy="3449479"/>
          </a:xfrm>
          <a:prstGeom prst="rect">
            <a:avLst/>
          </a:prstGeom>
          <a:noFill/>
          <a:ln/>
        </p:spPr>
        <p:txBody>
          <a:bodyPr wrap="square" lIns="25400" tIns="25400" rIns="25400" bIns="25400" rtlCol="0" anchor="t">
            <a:normAutofit/>
          </a:bodyPr>
          <a:lstStyle/>
          <a:p>
            <a:pPr marL="0" indent="0" algn="l">
              <a:lnSpc>
                <a:spcPct val="122991"/>
              </a:lnSpc>
              <a:buNone/>
            </a:pPr>
            <a:r>
              <a:rPr lang="en-US" sz="1300" dirty="0">
                <a:solidFill>
                  <a:srgbClr val="000000"/>
                </a:solidFill>
                <a:latin typeface="Montserrat" pitchFamily="2" charset="0"/>
                <a:ea typeface="Arial" pitchFamily="34" charset="-122"/>
                <a:cs typeface="Arial" pitchFamily="34" charset="-120"/>
              </a:rPr>
              <a:t>Joint announcement with both principals visibly aligned and the seller's ongoing role stated specifically. 1:1 with every producer and key service employee inside week 1. Tiered client outreach executed on the plan. Carrier consents confirmed. Weekly integration cadence with the principal in the room. Quick wins delivered to the acquired team. AMS target and conversion plan decided — decided now, executed later. Zero degradation of in-flight renewals.</a:t>
            </a:r>
            <a:endParaRPr lang="en-US" sz="1300" dirty="0">
              <a:latin typeface="Montserrat" pitchFamily="2" charset="0"/>
            </a:endParaRPr>
          </a:p>
        </p:txBody>
      </p:sp>
      <p:grpSp>
        <p:nvGrpSpPr>
          <p:cNvPr id="62" name="Group 61">
            <a:extLst>
              <a:ext uri="{FF2B5EF4-FFF2-40B4-BE49-F238E27FC236}">
                <a16:creationId xmlns:a16="http://schemas.microsoft.com/office/drawing/2014/main" id="{25026764-A569-944C-1CA9-A949A1CE94E1}"/>
              </a:ext>
            </a:extLst>
          </p:cNvPr>
          <p:cNvGrpSpPr/>
          <p:nvPr/>
        </p:nvGrpSpPr>
        <p:grpSpPr>
          <a:xfrm>
            <a:off x="5322570" y="7136527"/>
            <a:ext cx="3818001" cy="724852"/>
            <a:chOff x="5322570" y="7337584"/>
            <a:chExt cx="3818001" cy="724852"/>
          </a:xfrm>
        </p:grpSpPr>
        <p:sp>
          <p:nvSpPr>
            <p:cNvPr id="26" name="Text 24"/>
            <p:cNvSpPr/>
            <p:nvPr/>
          </p:nvSpPr>
          <p:spPr>
            <a:xfrm>
              <a:off x="5322570" y="7337584"/>
              <a:ext cx="3818001" cy="198120"/>
            </a:xfrm>
            <a:prstGeom prst="rect">
              <a:avLst/>
            </a:prstGeom>
            <a:noFill/>
            <a:ln/>
          </p:spPr>
          <p:txBody>
            <a:bodyPr wrap="square" lIns="25400" tIns="25400" rIns="25400" bIns="25400" rtlCol="0" anchor="t">
              <a:normAutofit fontScale="92500" lnSpcReduction="10000"/>
            </a:bodyPr>
            <a:lstStyle/>
            <a:p>
              <a:pPr marL="0" indent="0" algn="l">
                <a:buNone/>
              </a:pPr>
              <a:r>
                <a:rPr lang="en-US" sz="1100" b="1" kern="0" dirty="0">
                  <a:solidFill>
                    <a:srgbClr val="737373"/>
                  </a:solidFill>
                  <a:latin typeface="Montserrat" pitchFamily="2" charset="0"/>
                  <a:ea typeface="Arial" pitchFamily="34" charset="-122"/>
                  <a:cs typeface="Arial" pitchFamily="34" charset="-120"/>
                </a:rPr>
                <a:t>OWNER</a:t>
              </a:r>
              <a:endParaRPr lang="en-US" sz="1100" dirty="0">
                <a:latin typeface="Montserrat" pitchFamily="2" charset="0"/>
              </a:endParaRPr>
            </a:p>
          </p:txBody>
        </p:sp>
        <p:sp>
          <p:nvSpPr>
            <p:cNvPr id="27" name="Text 25"/>
            <p:cNvSpPr/>
            <p:nvPr/>
          </p:nvSpPr>
          <p:spPr>
            <a:xfrm>
              <a:off x="5322570" y="7535704"/>
              <a:ext cx="3575037" cy="526732"/>
            </a:xfrm>
            <a:prstGeom prst="rect">
              <a:avLst/>
            </a:prstGeom>
            <a:noFill/>
            <a:ln/>
          </p:spPr>
          <p:txBody>
            <a:bodyPr wrap="square" lIns="25400" tIns="25400" rIns="25400" bIns="25400" rtlCol="0" anchor="t">
              <a:normAutofit/>
            </a:bodyPr>
            <a:lstStyle/>
            <a:p>
              <a:pPr marL="0" indent="0" algn="l">
                <a:lnSpc>
                  <a:spcPct val="114509"/>
                </a:lnSpc>
                <a:buNone/>
              </a:pPr>
              <a:r>
                <a:rPr lang="en-US" sz="1100" dirty="0">
                  <a:solidFill>
                    <a:srgbClr val="000000"/>
                  </a:solidFill>
                  <a:latin typeface="Montserrat" pitchFamily="2" charset="0"/>
                  <a:ea typeface="Arial" pitchFamily="34" charset="-122"/>
                  <a:cs typeface="Arial" pitchFamily="34" charset="-120"/>
                </a:rPr>
                <a:t>Integration Lead; Principal Chairs weekly</a:t>
              </a:r>
              <a:endParaRPr lang="en-US" sz="1100" dirty="0">
                <a:latin typeface="Montserrat" pitchFamily="2" charset="0"/>
              </a:endParaRPr>
            </a:p>
          </p:txBody>
        </p:sp>
      </p:grpSp>
      <p:sp>
        <p:nvSpPr>
          <p:cNvPr id="71" name="Rectangle 70"/>
          <p:cNvSpPr/>
          <p:nvPr/>
        </p:nvSpPr>
        <p:spPr>
          <a:xfrm>
            <a:off x="914400" y="2453640"/>
            <a:ext cx="3943350" cy="6564947"/>
          </a:xfrm>
          <a:prstGeom prst="rect">
            <a:avLst/>
          </a:prstGeom>
          <a:noFill/>
          <a:ln w="6350">
            <a:solidFill>
              <a:srgbClr val="B7B7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68" name="Group 67">
            <a:extLst>
              <a:ext uri="{FF2B5EF4-FFF2-40B4-BE49-F238E27FC236}">
                <a16:creationId xmlns:a16="http://schemas.microsoft.com/office/drawing/2014/main" id="{5B5C63E7-D10D-AB48-C1CB-EC494BE318C8}"/>
              </a:ext>
            </a:extLst>
          </p:cNvPr>
          <p:cNvGrpSpPr/>
          <p:nvPr/>
        </p:nvGrpSpPr>
        <p:grpSpPr>
          <a:xfrm>
            <a:off x="5092713" y="7794364"/>
            <a:ext cx="3934587" cy="1224915"/>
            <a:chOff x="5322569" y="8176736"/>
            <a:chExt cx="3700313" cy="1224915"/>
          </a:xfrm>
        </p:grpSpPr>
        <p:sp>
          <p:nvSpPr>
            <p:cNvPr id="28" name="Shape 26"/>
            <p:cNvSpPr/>
            <p:nvPr/>
          </p:nvSpPr>
          <p:spPr>
            <a:xfrm>
              <a:off x="5322569" y="8176736"/>
              <a:ext cx="3700313" cy="1224915"/>
            </a:xfrm>
            <a:prstGeom prst="rect">
              <a:avLst/>
            </a:prstGeom>
            <a:solidFill>
              <a:srgbClr val="F6F8FC"/>
            </a:solidFill>
            <a:ln/>
          </p:spPr>
          <p:txBody>
            <a:bodyPr/>
            <a:lstStyle/>
            <a:p>
              <a:endParaRPr lang="en-US">
                <a:latin typeface="Montserrat" pitchFamily="2" charset="0"/>
              </a:endParaRPr>
            </a:p>
          </p:txBody>
        </p:sp>
        <p:sp>
          <p:nvSpPr>
            <p:cNvPr id="29" name="Shape 27"/>
            <p:cNvSpPr/>
            <p:nvPr/>
          </p:nvSpPr>
          <p:spPr>
            <a:xfrm>
              <a:off x="5322570" y="8176736"/>
              <a:ext cx="45720" cy="1224915"/>
            </a:xfrm>
            <a:prstGeom prst="rect">
              <a:avLst/>
            </a:prstGeom>
            <a:solidFill>
              <a:srgbClr val="A0E2FB"/>
            </a:solidFill>
            <a:ln/>
          </p:spPr>
          <p:txBody>
            <a:bodyPr/>
            <a:lstStyle/>
            <a:p>
              <a:endParaRPr lang="en-US">
                <a:latin typeface="Montserrat" pitchFamily="2" charset="0"/>
              </a:endParaRPr>
            </a:p>
          </p:txBody>
        </p:sp>
        <p:sp>
          <p:nvSpPr>
            <p:cNvPr id="30" name="Text 28"/>
            <p:cNvSpPr/>
            <p:nvPr/>
          </p:nvSpPr>
          <p:spPr>
            <a:xfrm>
              <a:off x="5520690" y="8310086"/>
              <a:ext cx="3432429"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26" dirty="0">
                  <a:solidFill>
                    <a:srgbClr val="1F50E3"/>
                  </a:solidFill>
                  <a:latin typeface="Montserrat" pitchFamily="2" charset="0"/>
                  <a:ea typeface="Arial" pitchFamily="34" charset="-122"/>
                  <a:cs typeface="Arial" pitchFamily="34" charset="-120"/>
                </a:rPr>
                <a:t>GATE TO ADVANCE</a:t>
              </a:r>
              <a:endParaRPr lang="en-US" sz="1050" dirty="0">
                <a:latin typeface="Montserrat" pitchFamily="2" charset="0"/>
              </a:endParaRPr>
            </a:p>
          </p:txBody>
        </p:sp>
        <p:sp>
          <p:nvSpPr>
            <p:cNvPr id="31" name="Text 29"/>
            <p:cNvSpPr/>
            <p:nvPr/>
          </p:nvSpPr>
          <p:spPr>
            <a:xfrm>
              <a:off x="5520690" y="8508206"/>
              <a:ext cx="3214002" cy="798195"/>
            </a:xfrm>
            <a:prstGeom prst="rect">
              <a:avLst/>
            </a:prstGeom>
            <a:noFill/>
            <a:ln/>
          </p:spPr>
          <p:txBody>
            <a:bodyPr wrap="square" lIns="25400" tIns="25400" rIns="25400" bIns="25400" rtlCol="0" anchor="t">
              <a:normAutofit/>
            </a:bodyPr>
            <a:lstStyle/>
            <a:p>
              <a:pPr marL="0" indent="0" algn="l">
                <a:lnSpc>
                  <a:spcPct val="118750"/>
                </a:lnSpc>
                <a:buNone/>
              </a:pPr>
              <a:r>
                <a:rPr lang="en-US" sz="1200" dirty="0">
                  <a:solidFill>
                    <a:srgbClr val="112C7D"/>
                  </a:solidFill>
                  <a:latin typeface="Montserrat" pitchFamily="2" charset="0"/>
                  <a:ea typeface="Arial" pitchFamily="34" charset="-122"/>
                  <a:cs typeface="Arial" pitchFamily="34" charset="-120"/>
                </a:rPr>
                <a:t>Day-90 retention at or above deal-model assumption AND zero unplanned producer departures</a:t>
              </a:r>
              <a:endParaRPr lang="en-US" sz="1200" dirty="0">
                <a:latin typeface="Montserrat" pitchFamily="2" charset="0"/>
              </a:endParaRPr>
            </a:p>
          </p:txBody>
        </p:sp>
      </p:grpSp>
      <p:sp>
        <p:nvSpPr>
          <p:cNvPr id="32" name="Shape 30"/>
          <p:cNvSpPr/>
          <p:nvPr/>
        </p:nvSpPr>
        <p:spPr>
          <a:xfrm>
            <a:off x="9258300" y="9284255"/>
            <a:ext cx="3943350" cy="9525"/>
          </a:xfrm>
          <a:prstGeom prst="rect">
            <a:avLst/>
          </a:prstGeom>
          <a:solidFill>
            <a:srgbClr val="E3E7F1"/>
          </a:solidFill>
          <a:ln/>
        </p:spPr>
        <p:txBody>
          <a:bodyPr/>
          <a:lstStyle/>
          <a:p>
            <a:endParaRPr lang="en-US"/>
          </a:p>
        </p:txBody>
      </p:sp>
      <p:sp>
        <p:nvSpPr>
          <p:cNvPr id="73" name="Rectangle 72"/>
          <p:cNvSpPr/>
          <p:nvPr/>
        </p:nvSpPr>
        <p:spPr>
          <a:xfrm>
            <a:off x="9259557" y="2453640"/>
            <a:ext cx="3943350" cy="6564947"/>
          </a:xfrm>
          <a:prstGeom prst="rect">
            <a:avLst/>
          </a:prstGeom>
          <a:solidFill>
            <a:srgbClr val="FAFBFE"/>
          </a:solidFill>
          <a:ln w="6350">
            <a:solidFill>
              <a:srgbClr val="B7B7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4" name="Rectangle 73"/>
          <p:cNvSpPr/>
          <p:nvPr/>
        </p:nvSpPr>
        <p:spPr>
          <a:xfrm>
            <a:off x="13430250" y="2453640"/>
            <a:ext cx="3943350" cy="6564947"/>
          </a:xfrm>
          <a:prstGeom prst="rect">
            <a:avLst/>
          </a:prstGeom>
          <a:solidFill>
            <a:srgbClr val="FAFBFE"/>
          </a:solidFill>
          <a:ln w="6350">
            <a:solidFill>
              <a:srgbClr val="B7B7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6" name="Text 34"/>
          <p:cNvSpPr/>
          <p:nvPr/>
        </p:nvSpPr>
        <p:spPr>
          <a:xfrm>
            <a:off x="9494520" y="2735580"/>
            <a:ext cx="3818001" cy="21336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dirty="0">
                <a:solidFill>
                  <a:srgbClr val="1F50E3"/>
                </a:solidFill>
                <a:latin typeface="Montserrat" pitchFamily="2" charset="0"/>
                <a:ea typeface="Arial" pitchFamily="34" charset="-122"/>
                <a:cs typeface="Arial" pitchFamily="34" charset="-120"/>
              </a:rPr>
              <a:t>STAGE 2</a:t>
            </a:r>
            <a:endParaRPr lang="en-US" sz="1200" dirty="0">
              <a:latin typeface="Montserrat" pitchFamily="2" charset="0"/>
            </a:endParaRPr>
          </a:p>
        </p:txBody>
      </p:sp>
      <p:sp>
        <p:nvSpPr>
          <p:cNvPr id="37" name="Text 35"/>
          <p:cNvSpPr/>
          <p:nvPr/>
        </p:nvSpPr>
        <p:spPr>
          <a:xfrm>
            <a:off x="9494520" y="2967990"/>
            <a:ext cx="3818001" cy="394335"/>
          </a:xfrm>
          <a:prstGeom prst="rect">
            <a:avLst/>
          </a:prstGeom>
          <a:noFill/>
          <a:ln/>
        </p:spPr>
        <p:txBody>
          <a:bodyPr wrap="square" lIns="25400" tIns="25400" rIns="25400" bIns="25400" rtlCol="0" anchor="t">
            <a:normAutofit lnSpcReduction="10000"/>
          </a:bodyPr>
          <a:lstStyle/>
          <a:p>
            <a:pPr marL="0" indent="0" algn="l">
              <a:lnSpc>
                <a:spcPct val="97396"/>
              </a:lnSpc>
              <a:buNone/>
            </a:pPr>
            <a:r>
              <a:rPr lang="en-US" sz="2400" dirty="0">
                <a:solidFill>
                  <a:srgbClr val="112C7D"/>
                </a:solidFill>
                <a:latin typeface="Montserrat SemiBold" pitchFamily="2" charset="0"/>
                <a:ea typeface="Arial" pitchFamily="34" charset="-122"/>
                <a:cs typeface="Arial" pitchFamily="34" charset="-120"/>
              </a:rPr>
              <a:t>Consolidation</a:t>
            </a:r>
            <a:endParaRPr lang="en-US" sz="2400" dirty="0">
              <a:latin typeface="Montserrat SemiBold" pitchFamily="2" charset="0"/>
            </a:endParaRPr>
          </a:p>
        </p:txBody>
      </p:sp>
      <p:sp>
        <p:nvSpPr>
          <p:cNvPr id="38" name="Text 36"/>
          <p:cNvSpPr/>
          <p:nvPr/>
        </p:nvSpPr>
        <p:spPr>
          <a:xfrm>
            <a:off x="9494520" y="3381375"/>
            <a:ext cx="3818001" cy="259080"/>
          </a:xfrm>
          <a:prstGeom prst="rect">
            <a:avLst/>
          </a:prstGeom>
          <a:noFill/>
          <a:ln/>
        </p:spPr>
        <p:txBody>
          <a:bodyPr wrap="square" lIns="25400" tIns="25400" rIns="25400" bIns="25400" rtlCol="0" anchor="t">
            <a:noAutofit/>
          </a:bodyPr>
          <a:lstStyle/>
          <a:p>
            <a:pPr marL="0" indent="0" algn="l">
              <a:buNone/>
            </a:pPr>
            <a:r>
              <a:rPr lang="en-US" sz="1400" dirty="0">
                <a:solidFill>
                  <a:srgbClr val="737373"/>
                </a:solidFill>
                <a:latin typeface="Montserrat Medium" pitchFamily="2" charset="0"/>
                <a:ea typeface="Arial" pitchFamily="34" charset="-122"/>
                <a:cs typeface="Arial" pitchFamily="34" charset="-120"/>
              </a:rPr>
              <a:t>Month 4 – Month 12</a:t>
            </a:r>
            <a:endParaRPr lang="en-US" sz="1400" dirty="0">
              <a:latin typeface="Montserrat Medium" pitchFamily="2" charset="0"/>
            </a:endParaRPr>
          </a:p>
        </p:txBody>
      </p:sp>
      <p:sp>
        <p:nvSpPr>
          <p:cNvPr id="39" name="Text 37"/>
          <p:cNvSpPr/>
          <p:nvPr/>
        </p:nvSpPr>
        <p:spPr>
          <a:xfrm>
            <a:off x="9494520" y="3754755"/>
            <a:ext cx="3575037" cy="3693795"/>
          </a:xfrm>
          <a:prstGeom prst="rect">
            <a:avLst/>
          </a:prstGeom>
          <a:noFill/>
          <a:ln/>
        </p:spPr>
        <p:txBody>
          <a:bodyPr wrap="square" lIns="25400" tIns="25400" rIns="25400" bIns="25400" rtlCol="0" anchor="t">
            <a:normAutofit/>
          </a:bodyPr>
          <a:lstStyle/>
          <a:p>
            <a:pPr marL="0" indent="0" algn="l">
              <a:lnSpc>
                <a:spcPct val="122991"/>
              </a:lnSpc>
              <a:buNone/>
            </a:pPr>
            <a:r>
              <a:rPr lang="en-US" sz="1300" dirty="0">
                <a:solidFill>
                  <a:srgbClr val="000000"/>
                </a:solidFill>
                <a:latin typeface="Montserrat" pitchFamily="2" charset="0"/>
                <a:ea typeface="Arial" pitchFamily="34" charset="-122"/>
                <a:cs typeface="Arial" pitchFamily="34" charset="-120"/>
              </a:rPr>
              <a:t>AMS conversion executed with dedicated resources and data-quality gates. Service model and workflows harmonized. Compensation and titles aligned on the announced date. Back-office, vendor, and occupancy synergies executed against named targets. Turnover reviewed monthly — exposure concentrates in months 4–8. Brand transition on the timeline the client base absorbs, not the marketing calendar.</a:t>
            </a:r>
            <a:endParaRPr lang="en-US" sz="1300" dirty="0">
              <a:latin typeface="Montserrat" pitchFamily="2" charset="0"/>
            </a:endParaRPr>
          </a:p>
        </p:txBody>
      </p:sp>
      <p:grpSp>
        <p:nvGrpSpPr>
          <p:cNvPr id="63" name="Group 62">
            <a:extLst>
              <a:ext uri="{FF2B5EF4-FFF2-40B4-BE49-F238E27FC236}">
                <a16:creationId xmlns:a16="http://schemas.microsoft.com/office/drawing/2014/main" id="{835D3DD5-7873-47B6-1756-C401D8B0ECAB}"/>
              </a:ext>
            </a:extLst>
          </p:cNvPr>
          <p:cNvGrpSpPr/>
          <p:nvPr/>
        </p:nvGrpSpPr>
        <p:grpSpPr>
          <a:xfrm>
            <a:off x="9494520" y="7136527"/>
            <a:ext cx="3818001" cy="480536"/>
            <a:chOff x="9494520" y="7581900"/>
            <a:chExt cx="3818001" cy="480536"/>
          </a:xfrm>
        </p:grpSpPr>
        <p:sp>
          <p:nvSpPr>
            <p:cNvPr id="40" name="Text 38"/>
            <p:cNvSpPr/>
            <p:nvPr/>
          </p:nvSpPr>
          <p:spPr>
            <a:xfrm>
              <a:off x="9494520" y="7581900"/>
              <a:ext cx="3818001" cy="198120"/>
            </a:xfrm>
            <a:prstGeom prst="rect">
              <a:avLst/>
            </a:prstGeom>
            <a:noFill/>
            <a:ln/>
          </p:spPr>
          <p:txBody>
            <a:bodyPr wrap="square" lIns="25400" tIns="25400" rIns="25400" bIns="25400" rtlCol="0" anchor="t">
              <a:normAutofit fontScale="92500" lnSpcReduction="10000"/>
            </a:bodyPr>
            <a:lstStyle/>
            <a:p>
              <a:pPr marL="0" indent="0" algn="l">
                <a:buNone/>
              </a:pPr>
              <a:r>
                <a:rPr lang="en-US" sz="1100" b="1" kern="0" dirty="0">
                  <a:solidFill>
                    <a:srgbClr val="737373"/>
                  </a:solidFill>
                  <a:latin typeface="Montserrat" pitchFamily="2" charset="0"/>
                  <a:ea typeface="Arial" pitchFamily="34" charset="-122"/>
                  <a:cs typeface="Arial" pitchFamily="34" charset="-120"/>
                </a:rPr>
                <a:t>OWNER</a:t>
              </a:r>
              <a:endParaRPr lang="en-US" sz="1100" dirty="0">
                <a:latin typeface="Montserrat" pitchFamily="2" charset="0"/>
              </a:endParaRPr>
            </a:p>
          </p:txBody>
        </p:sp>
        <p:sp>
          <p:nvSpPr>
            <p:cNvPr id="41" name="Text 39"/>
            <p:cNvSpPr/>
            <p:nvPr/>
          </p:nvSpPr>
          <p:spPr>
            <a:xfrm>
              <a:off x="9494520" y="7780020"/>
              <a:ext cx="3818001" cy="282416"/>
            </a:xfrm>
            <a:prstGeom prst="rect">
              <a:avLst/>
            </a:prstGeom>
            <a:noFill/>
            <a:ln/>
          </p:spPr>
          <p:txBody>
            <a:bodyPr wrap="square" lIns="25400" tIns="25400" rIns="25400" bIns="25400" rtlCol="0" anchor="t">
              <a:normAutofit/>
            </a:bodyPr>
            <a:lstStyle/>
            <a:p>
              <a:pPr marL="0" indent="0" algn="l">
                <a:lnSpc>
                  <a:spcPct val="114509"/>
                </a:lnSpc>
                <a:buNone/>
              </a:pPr>
              <a:r>
                <a:rPr lang="en-US" sz="1100" dirty="0">
                  <a:solidFill>
                    <a:srgbClr val="000000"/>
                  </a:solidFill>
                  <a:latin typeface="Montserrat" pitchFamily="2" charset="0"/>
                  <a:ea typeface="Arial" pitchFamily="34" charset="-122"/>
                  <a:cs typeface="Arial" pitchFamily="34" charset="-120"/>
                </a:rPr>
                <a:t>Integration Lead + Operations</a:t>
              </a:r>
              <a:endParaRPr lang="en-US" sz="1100" dirty="0">
                <a:latin typeface="Montserrat" pitchFamily="2" charset="0"/>
              </a:endParaRPr>
            </a:p>
          </p:txBody>
        </p:sp>
      </p:grpSp>
      <p:grpSp>
        <p:nvGrpSpPr>
          <p:cNvPr id="67" name="Group 66">
            <a:extLst>
              <a:ext uri="{FF2B5EF4-FFF2-40B4-BE49-F238E27FC236}">
                <a16:creationId xmlns:a16="http://schemas.microsoft.com/office/drawing/2014/main" id="{5ADD2314-C210-5F0F-8BD0-AF36A1583E82}"/>
              </a:ext>
            </a:extLst>
          </p:cNvPr>
          <p:cNvGrpSpPr/>
          <p:nvPr/>
        </p:nvGrpSpPr>
        <p:grpSpPr>
          <a:xfrm>
            <a:off x="9264665" y="7793672"/>
            <a:ext cx="3936986" cy="1224915"/>
            <a:chOff x="9494520" y="8176736"/>
            <a:chExt cx="3702569" cy="1224915"/>
          </a:xfrm>
        </p:grpSpPr>
        <p:sp>
          <p:nvSpPr>
            <p:cNvPr id="42" name="Shape 40"/>
            <p:cNvSpPr/>
            <p:nvPr/>
          </p:nvSpPr>
          <p:spPr>
            <a:xfrm>
              <a:off x="9494520" y="8176736"/>
              <a:ext cx="3702569" cy="1224915"/>
            </a:xfrm>
            <a:prstGeom prst="rect">
              <a:avLst/>
            </a:prstGeom>
            <a:solidFill>
              <a:srgbClr val="F6F8FC"/>
            </a:solidFill>
            <a:ln/>
          </p:spPr>
          <p:txBody>
            <a:bodyPr/>
            <a:lstStyle/>
            <a:p>
              <a:endParaRPr lang="en-US">
                <a:latin typeface="Montserrat" pitchFamily="2" charset="0"/>
              </a:endParaRPr>
            </a:p>
          </p:txBody>
        </p:sp>
        <p:sp>
          <p:nvSpPr>
            <p:cNvPr id="43" name="Shape 41"/>
            <p:cNvSpPr/>
            <p:nvPr/>
          </p:nvSpPr>
          <p:spPr>
            <a:xfrm>
              <a:off x="9494520" y="8176736"/>
              <a:ext cx="45720" cy="1224915"/>
            </a:xfrm>
            <a:prstGeom prst="rect">
              <a:avLst/>
            </a:prstGeom>
            <a:solidFill>
              <a:srgbClr val="A0E2FB"/>
            </a:solidFill>
            <a:ln/>
          </p:spPr>
          <p:txBody>
            <a:bodyPr/>
            <a:lstStyle/>
            <a:p>
              <a:endParaRPr lang="en-US">
                <a:latin typeface="Montserrat" pitchFamily="2" charset="0"/>
              </a:endParaRPr>
            </a:p>
          </p:txBody>
        </p:sp>
        <p:sp>
          <p:nvSpPr>
            <p:cNvPr id="44" name="Text 42"/>
            <p:cNvSpPr/>
            <p:nvPr/>
          </p:nvSpPr>
          <p:spPr>
            <a:xfrm>
              <a:off x="9692640" y="8310086"/>
              <a:ext cx="3432429"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26" dirty="0">
                  <a:solidFill>
                    <a:srgbClr val="1F50E3"/>
                  </a:solidFill>
                  <a:latin typeface="Montserrat" pitchFamily="2" charset="0"/>
                  <a:ea typeface="Arial" pitchFamily="34" charset="-122"/>
                  <a:cs typeface="Arial" pitchFamily="34" charset="-120"/>
                </a:rPr>
                <a:t>GATE TO ADVANCE</a:t>
              </a:r>
              <a:endParaRPr lang="en-US" sz="1050" dirty="0">
                <a:latin typeface="Montserrat" pitchFamily="2" charset="0"/>
              </a:endParaRPr>
            </a:p>
          </p:txBody>
        </p:sp>
        <p:sp>
          <p:nvSpPr>
            <p:cNvPr id="45" name="Text 43"/>
            <p:cNvSpPr/>
            <p:nvPr/>
          </p:nvSpPr>
          <p:spPr>
            <a:xfrm>
              <a:off x="9692640" y="8508206"/>
              <a:ext cx="3214002" cy="798195"/>
            </a:xfrm>
            <a:prstGeom prst="rect">
              <a:avLst/>
            </a:prstGeom>
            <a:noFill/>
            <a:ln/>
          </p:spPr>
          <p:txBody>
            <a:bodyPr wrap="square" lIns="25400" tIns="25400" rIns="25400" bIns="25400" rtlCol="0" anchor="t">
              <a:normAutofit/>
            </a:bodyPr>
            <a:lstStyle/>
            <a:p>
              <a:pPr marL="0" indent="0" algn="l">
                <a:lnSpc>
                  <a:spcPct val="118750"/>
                </a:lnSpc>
                <a:buNone/>
              </a:pPr>
              <a:r>
                <a:rPr lang="en-US" sz="1200" dirty="0">
                  <a:solidFill>
                    <a:srgbClr val="112C7D"/>
                  </a:solidFill>
                  <a:latin typeface="Montserrat" pitchFamily="2" charset="0"/>
                  <a:ea typeface="Arial" pitchFamily="34" charset="-122"/>
                  <a:cs typeface="Arial" pitchFamily="34" charset="-120"/>
                </a:rPr>
                <a:t>Day-365 retention ≥ threshold AND conversion complete with no service SLA breach</a:t>
              </a:r>
              <a:endParaRPr lang="en-US" sz="1200" dirty="0">
                <a:latin typeface="Montserrat" pitchFamily="2" charset="0"/>
              </a:endParaRPr>
            </a:p>
          </p:txBody>
        </p:sp>
      </p:grpSp>
      <p:sp>
        <p:nvSpPr>
          <p:cNvPr id="46" name="Shape 44"/>
          <p:cNvSpPr/>
          <p:nvPr/>
        </p:nvSpPr>
        <p:spPr>
          <a:xfrm>
            <a:off x="13430250" y="9284255"/>
            <a:ext cx="3943350" cy="9525"/>
          </a:xfrm>
          <a:prstGeom prst="rect">
            <a:avLst/>
          </a:prstGeom>
          <a:solidFill>
            <a:srgbClr val="E3E7F1"/>
          </a:solidFill>
          <a:ln/>
        </p:spPr>
        <p:txBody>
          <a:bodyPr/>
          <a:lstStyle/>
          <a:p>
            <a:endParaRPr lang="en-US"/>
          </a:p>
        </p:txBody>
      </p:sp>
      <p:sp>
        <p:nvSpPr>
          <p:cNvPr id="50" name="Text 48"/>
          <p:cNvSpPr/>
          <p:nvPr/>
        </p:nvSpPr>
        <p:spPr>
          <a:xfrm>
            <a:off x="13666470" y="2735580"/>
            <a:ext cx="3818001" cy="213360"/>
          </a:xfrm>
          <a:prstGeom prst="rect">
            <a:avLst/>
          </a:prstGeom>
          <a:noFill/>
          <a:ln/>
        </p:spPr>
        <p:txBody>
          <a:bodyPr wrap="square" lIns="25400" tIns="25400" rIns="25400" bIns="25400" rtlCol="0" anchor="t">
            <a:normAutofit fontScale="92500" lnSpcReduction="10000"/>
          </a:bodyPr>
          <a:lstStyle/>
          <a:p>
            <a:pPr marL="0" indent="0" algn="l">
              <a:buNone/>
            </a:pPr>
            <a:r>
              <a:rPr lang="en-US" sz="1200" b="1" kern="0" dirty="0">
                <a:solidFill>
                  <a:srgbClr val="1F50E3"/>
                </a:solidFill>
                <a:latin typeface="Montserrat" pitchFamily="2" charset="0"/>
                <a:ea typeface="Arial" pitchFamily="34" charset="-122"/>
                <a:cs typeface="Arial" pitchFamily="34" charset="-120"/>
              </a:rPr>
              <a:t>STAGE 3</a:t>
            </a:r>
            <a:endParaRPr lang="en-US" sz="1200" dirty="0">
              <a:latin typeface="Montserrat" pitchFamily="2" charset="0"/>
            </a:endParaRPr>
          </a:p>
        </p:txBody>
      </p:sp>
      <p:sp>
        <p:nvSpPr>
          <p:cNvPr id="51" name="Text 49"/>
          <p:cNvSpPr/>
          <p:nvPr/>
        </p:nvSpPr>
        <p:spPr>
          <a:xfrm>
            <a:off x="13666470" y="2967990"/>
            <a:ext cx="3818001" cy="394335"/>
          </a:xfrm>
          <a:prstGeom prst="rect">
            <a:avLst/>
          </a:prstGeom>
          <a:noFill/>
          <a:ln/>
        </p:spPr>
        <p:txBody>
          <a:bodyPr wrap="square" lIns="25400" tIns="25400" rIns="25400" bIns="25400" rtlCol="0" anchor="t">
            <a:noAutofit/>
          </a:bodyPr>
          <a:lstStyle/>
          <a:p>
            <a:pPr marL="0" indent="0" algn="l">
              <a:lnSpc>
                <a:spcPct val="97396"/>
              </a:lnSpc>
              <a:buNone/>
            </a:pPr>
            <a:r>
              <a:rPr lang="en-US" sz="2400" dirty="0">
                <a:solidFill>
                  <a:srgbClr val="112C7D"/>
                </a:solidFill>
                <a:latin typeface="Montserrat SemiBold" pitchFamily="2" charset="0"/>
                <a:ea typeface="Arial" pitchFamily="34" charset="-122"/>
                <a:cs typeface="Arial" pitchFamily="34" charset="-120"/>
              </a:rPr>
              <a:t>Growth</a:t>
            </a:r>
            <a:endParaRPr lang="en-US" sz="2400" dirty="0">
              <a:latin typeface="Montserrat SemiBold" pitchFamily="2" charset="0"/>
            </a:endParaRPr>
          </a:p>
        </p:txBody>
      </p:sp>
      <p:sp>
        <p:nvSpPr>
          <p:cNvPr id="52" name="Text 50"/>
          <p:cNvSpPr/>
          <p:nvPr/>
        </p:nvSpPr>
        <p:spPr>
          <a:xfrm>
            <a:off x="13666470" y="3381375"/>
            <a:ext cx="3818001" cy="259080"/>
          </a:xfrm>
          <a:prstGeom prst="rect">
            <a:avLst/>
          </a:prstGeom>
          <a:noFill/>
          <a:ln/>
        </p:spPr>
        <p:txBody>
          <a:bodyPr wrap="square" lIns="25400" tIns="25400" rIns="25400" bIns="25400" rtlCol="0" anchor="t">
            <a:noAutofit/>
          </a:bodyPr>
          <a:lstStyle/>
          <a:p>
            <a:pPr marL="0" indent="0" algn="l">
              <a:buNone/>
            </a:pPr>
            <a:r>
              <a:rPr lang="en-US" sz="1400" dirty="0">
                <a:solidFill>
                  <a:srgbClr val="737373"/>
                </a:solidFill>
                <a:latin typeface="Montserrat Medium" pitchFamily="2" charset="0"/>
                <a:ea typeface="Arial" pitchFamily="34" charset="-122"/>
                <a:cs typeface="Arial" pitchFamily="34" charset="-120"/>
              </a:rPr>
              <a:t>Month 9 – Month 24</a:t>
            </a:r>
            <a:endParaRPr lang="en-US" sz="1400" dirty="0">
              <a:latin typeface="Montserrat Medium" pitchFamily="2" charset="0"/>
            </a:endParaRPr>
          </a:p>
        </p:txBody>
      </p:sp>
      <p:sp>
        <p:nvSpPr>
          <p:cNvPr id="53" name="Text 51"/>
          <p:cNvSpPr/>
          <p:nvPr/>
        </p:nvSpPr>
        <p:spPr>
          <a:xfrm>
            <a:off x="13666470" y="3754755"/>
            <a:ext cx="3575037" cy="3947160"/>
          </a:xfrm>
          <a:prstGeom prst="rect">
            <a:avLst/>
          </a:prstGeom>
          <a:noFill/>
          <a:ln/>
        </p:spPr>
        <p:txBody>
          <a:bodyPr wrap="square" lIns="25400" tIns="25400" rIns="25400" bIns="25400" rtlCol="0" anchor="t">
            <a:normAutofit/>
          </a:bodyPr>
          <a:lstStyle/>
          <a:p>
            <a:pPr marL="0" indent="0" algn="l">
              <a:lnSpc>
                <a:spcPct val="122991"/>
              </a:lnSpc>
              <a:buNone/>
            </a:pPr>
            <a:r>
              <a:rPr lang="en-US" sz="1300" dirty="0">
                <a:solidFill>
                  <a:srgbClr val="000000"/>
                </a:solidFill>
                <a:latin typeface="Montserrat" pitchFamily="2" charset="0"/>
                <a:ea typeface="Arial" pitchFamily="34" charset="-122"/>
                <a:cs typeface="Arial" pitchFamily="34" charset="-120"/>
              </a:rPr>
              <a:t>Cross-sell and account rounding activated. Specialty and market-access capability transferred in both directions — the acquired firm's best practices adopted, not overwritten. Producer hiring on the combined platform. Month-12 and month-24 post-mortem against the deal model, feeding the next acquisition thesis.</a:t>
            </a:r>
            <a:endParaRPr lang="en-US" sz="1300" dirty="0">
              <a:latin typeface="Montserrat" pitchFamily="2" charset="0"/>
            </a:endParaRPr>
          </a:p>
        </p:txBody>
      </p:sp>
      <p:grpSp>
        <p:nvGrpSpPr>
          <p:cNvPr id="64" name="Group 63">
            <a:extLst>
              <a:ext uri="{FF2B5EF4-FFF2-40B4-BE49-F238E27FC236}">
                <a16:creationId xmlns:a16="http://schemas.microsoft.com/office/drawing/2014/main" id="{6BCB04A7-C4F7-69A5-E81E-E5C8159D9C4E}"/>
              </a:ext>
            </a:extLst>
          </p:cNvPr>
          <p:cNvGrpSpPr/>
          <p:nvPr/>
        </p:nvGrpSpPr>
        <p:grpSpPr>
          <a:xfrm>
            <a:off x="13666470" y="7136527"/>
            <a:ext cx="3818001" cy="480536"/>
            <a:chOff x="13666470" y="7835265"/>
            <a:chExt cx="3818001" cy="480536"/>
          </a:xfrm>
        </p:grpSpPr>
        <p:sp>
          <p:nvSpPr>
            <p:cNvPr id="54" name="Text 52"/>
            <p:cNvSpPr/>
            <p:nvPr/>
          </p:nvSpPr>
          <p:spPr>
            <a:xfrm>
              <a:off x="13666470" y="7835265"/>
              <a:ext cx="3818001" cy="198120"/>
            </a:xfrm>
            <a:prstGeom prst="rect">
              <a:avLst/>
            </a:prstGeom>
            <a:noFill/>
            <a:ln/>
          </p:spPr>
          <p:txBody>
            <a:bodyPr wrap="square" lIns="25400" tIns="25400" rIns="25400" bIns="25400" rtlCol="0" anchor="t">
              <a:normAutofit fontScale="92500" lnSpcReduction="10000"/>
            </a:bodyPr>
            <a:lstStyle/>
            <a:p>
              <a:pPr marL="0" indent="0" algn="l">
                <a:buNone/>
              </a:pPr>
              <a:r>
                <a:rPr lang="en-US" sz="1100" b="1" kern="0" dirty="0">
                  <a:solidFill>
                    <a:srgbClr val="737373"/>
                  </a:solidFill>
                  <a:latin typeface="Montserrat" pitchFamily="2" charset="0"/>
                  <a:ea typeface="Arial" pitchFamily="34" charset="-122"/>
                  <a:cs typeface="Arial" pitchFamily="34" charset="-120"/>
                </a:rPr>
                <a:t>OWNER</a:t>
              </a:r>
              <a:endParaRPr lang="en-US" sz="1100" dirty="0">
                <a:latin typeface="Montserrat" pitchFamily="2" charset="0"/>
              </a:endParaRPr>
            </a:p>
          </p:txBody>
        </p:sp>
        <p:sp>
          <p:nvSpPr>
            <p:cNvPr id="55" name="Text 53"/>
            <p:cNvSpPr/>
            <p:nvPr/>
          </p:nvSpPr>
          <p:spPr>
            <a:xfrm>
              <a:off x="13666470" y="8033385"/>
              <a:ext cx="3818001" cy="282416"/>
            </a:xfrm>
            <a:prstGeom prst="rect">
              <a:avLst/>
            </a:prstGeom>
            <a:noFill/>
            <a:ln/>
          </p:spPr>
          <p:txBody>
            <a:bodyPr wrap="square" lIns="25400" tIns="25400" rIns="25400" bIns="25400" rtlCol="0" anchor="t">
              <a:normAutofit/>
            </a:bodyPr>
            <a:lstStyle/>
            <a:p>
              <a:pPr marL="0" indent="0" algn="l">
                <a:lnSpc>
                  <a:spcPct val="114509"/>
                </a:lnSpc>
                <a:buNone/>
              </a:pPr>
              <a:r>
                <a:rPr lang="en-US" sz="1100" dirty="0">
                  <a:solidFill>
                    <a:srgbClr val="000000"/>
                  </a:solidFill>
                  <a:latin typeface="Montserrat" pitchFamily="2" charset="0"/>
                  <a:ea typeface="Arial" pitchFamily="34" charset="-122"/>
                  <a:cs typeface="Arial" pitchFamily="34" charset="-120"/>
                </a:rPr>
                <a:t>Principal + Producers</a:t>
              </a:r>
              <a:endParaRPr lang="en-US" sz="1100" dirty="0">
                <a:latin typeface="Montserrat" pitchFamily="2" charset="0"/>
              </a:endParaRPr>
            </a:p>
          </p:txBody>
        </p:sp>
      </p:grpSp>
      <p:grpSp>
        <p:nvGrpSpPr>
          <p:cNvPr id="66" name="Group 65">
            <a:extLst>
              <a:ext uri="{FF2B5EF4-FFF2-40B4-BE49-F238E27FC236}">
                <a16:creationId xmlns:a16="http://schemas.microsoft.com/office/drawing/2014/main" id="{55C25A67-96F1-3FC1-00EC-0179E7A392C3}"/>
              </a:ext>
            </a:extLst>
          </p:cNvPr>
          <p:cNvGrpSpPr/>
          <p:nvPr/>
        </p:nvGrpSpPr>
        <p:grpSpPr>
          <a:xfrm>
            <a:off x="13430249" y="7825421"/>
            <a:ext cx="3943350" cy="1193779"/>
            <a:chOff x="13666470" y="8430100"/>
            <a:chExt cx="3702452" cy="1193779"/>
          </a:xfrm>
        </p:grpSpPr>
        <p:sp>
          <p:nvSpPr>
            <p:cNvPr id="56" name="Shape 54"/>
            <p:cNvSpPr/>
            <p:nvPr/>
          </p:nvSpPr>
          <p:spPr>
            <a:xfrm>
              <a:off x="13666470" y="8430100"/>
              <a:ext cx="3702452" cy="1193779"/>
            </a:xfrm>
            <a:prstGeom prst="rect">
              <a:avLst/>
            </a:prstGeom>
            <a:solidFill>
              <a:srgbClr val="F6F8FC"/>
            </a:solidFill>
            <a:ln/>
          </p:spPr>
          <p:txBody>
            <a:bodyPr/>
            <a:lstStyle/>
            <a:p>
              <a:endParaRPr lang="en-US">
                <a:latin typeface="Montserrat" pitchFamily="2" charset="0"/>
              </a:endParaRPr>
            </a:p>
          </p:txBody>
        </p:sp>
        <p:sp>
          <p:nvSpPr>
            <p:cNvPr id="57" name="Shape 55"/>
            <p:cNvSpPr/>
            <p:nvPr/>
          </p:nvSpPr>
          <p:spPr>
            <a:xfrm>
              <a:off x="13666470" y="8430101"/>
              <a:ext cx="45719" cy="1193778"/>
            </a:xfrm>
            <a:prstGeom prst="rect">
              <a:avLst/>
            </a:prstGeom>
            <a:solidFill>
              <a:srgbClr val="A0E2FB"/>
            </a:solidFill>
            <a:ln/>
          </p:spPr>
          <p:txBody>
            <a:bodyPr/>
            <a:lstStyle/>
            <a:p>
              <a:endParaRPr lang="en-US">
                <a:latin typeface="Montserrat" pitchFamily="2" charset="0"/>
              </a:endParaRPr>
            </a:p>
          </p:txBody>
        </p:sp>
        <p:sp>
          <p:nvSpPr>
            <p:cNvPr id="58" name="Text 56"/>
            <p:cNvSpPr/>
            <p:nvPr/>
          </p:nvSpPr>
          <p:spPr>
            <a:xfrm>
              <a:off x="13864590" y="8563451"/>
              <a:ext cx="3432429"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26" dirty="0">
                  <a:solidFill>
                    <a:srgbClr val="1F50E3"/>
                  </a:solidFill>
                  <a:latin typeface="Montserrat" pitchFamily="2" charset="0"/>
                  <a:ea typeface="Arial" pitchFamily="34" charset="-122"/>
                  <a:cs typeface="Arial" pitchFamily="34" charset="-120"/>
                </a:rPr>
                <a:t>GATE TO ADVANCE</a:t>
              </a:r>
              <a:endParaRPr lang="en-US" sz="1050" dirty="0">
                <a:latin typeface="Montserrat" pitchFamily="2" charset="0"/>
              </a:endParaRPr>
            </a:p>
          </p:txBody>
        </p:sp>
        <p:sp>
          <p:nvSpPr>
            <p:cNvPr id="59" name="Text 57"/>
            <p:cNvSpPr/>
            <p:nvPr/>
          </p:nvSpPr>
          <p:spPr>
            <a:xfrm>
              <a:off x="13864590" y="8807841"/>
              <a:ext cx="3214002" cy="544830"/>
            </a:xfrm>
            <a:prstGeom prst="rect">
              <a:avLst/>
            </a:prstGeom>
            <a:noFill/>
            <a:ln/>
          </p:spPr>
          <p:txBody>
            <a:bodyPr wrap="square" lIns="25400" tIns="25400" rIns="25400" bIns="25400" rtlCol="0" anchor="t">
              <a:normAutofit/>
            </a:bodyPr>
            <a:lstStyle/>
            <a:p>
              <a:pPr marL="0" indent="0" algn="l">
                <a:lnSpc>
                  <a:spcPct val="118750"/>
                </a:lnSpc>
                <a:buNone/>
              </a:pPr>
              <a:r>
                <a:rPr lang="en-US" sz="1200" dirty="0">
                  <a:solidFill>
                    <a:srgbClr val="112C7D"/>
                  </a:solidFill>
                  <a:latin typeface="Montserrat" pitchFamily="2" charset="0"/>
                  <a:ea typeface="Arial" pitchFamily="34" charset="-122"/>
                  <a:cs typeface="Arial" pitchFamily="34" charset="-120"/>
                </a:rPr>
                <a:t>Realized run-rate EBITDA reconciled to the deal model</a:t>
              </a:r>
              <a:endParaRPr lang="en-US" sz="1200" dirty="0">
                <a:latin typeface="Montserrat" pitchFamily="2" charset="0"/>
              </a:endParaRPr>
            </a:p>
          </p:txBody>
        </p:sp>
      </p:grpSp>
      <p:sp>
        <p:nvSpPr>
          <p:cNvPr id="60" name="Text 58"/>
          <p:cNvSpPr/>
          <p:nvPr/>
        </p:nvSpPr>
        <p:spPr>
          <a:xfrm>
            <a:off x="914400" y="9528571"/>
            <a:ext cx="15981316" cy="257483"/>
          </a:xfrm>
          <a:prstGeom prst="rect">
            <a:avLst/>
          </a:prstGeom>
          <a:noFill/>
          <a:ln/>
        </p:spPr>
        <p:txBody>
          <a:bodyPr wrap="square" lIns="25400" tIns="25400" rIns="25400" bIns="25400" rtlCol="0" anchor="t">
            <a:noAutofit/>
          </a:bodyPr>
          <a:lstStyle/>
          <a:p>
            <a:pPr marL="0" indent="0" algn="r">
              <a:lnSpc>
                <a:spcPct val="129310"/>
              </a:lnSpc>
              <a:buNone/>
            </a:pPr>
            <a:r>
              <a:rPr lang="en-US" sz="1400" i="1" dirty="0">
                <a:solidFill>
                  <a:srgbClr val="737373"/>
                </a:solidFill>
                <a:latin typeface="Montserrat" pitchFamily="2" charset="0"/>
                <a:ea typeface="Arial" pitchFamily="34" charset="-122"/>
                <a:cs typeface="Arial" pitchFamily="34" charset="-120"/>
              </a:rPr>
              <a:t>Stage gates are binary and evidence-based. A missed gate stops the next stage. It does not shorten it.</a:t>
            </a:r>
            <a:endParaRPr lang="en-US" sz="1400" dirty="0">
              <a:latin typeface="Montserrat" pitchFamily="2" charset="0"/>
            </a:endParaRPr>
          </a:p>
        </p:txBody>
      </p:sp>
      <p:sp>
        <p:nvSpPr>
          <p:cNvPr id="5" name="Shape 3"/>
          <p:cNvSpPr/>
          <p:nvPr/>
        </p:nvSpPr>
        <p:spPr>
          <a:xfrm>
            <a:off x="914400" y="2453640"/>
            <a:ext cx="3943350" cy="53340"/>
          </a:xfrm>
          <a:prstGeom prst="rect">
            <a:avLst/>
          </a:prstGeom>
          <a:solidFill>
            <a:srgbClr val="112C7D"/>
          </a:solidFill>
          <a:ln/>
        </p:spPr>
        <p:txBody>
          <a:bodyPr/>
          <a:lstStyle/>
          <a:p>
            <a:endParaRPr lang="en-US"/>
          </a:p>
        </p:txBody>
      </p:sp>
      <p:sp>
        <p:nvSpPr>
          <p:cNvPr id="19" name="Shape 17"/>
          <p:cNvSpPr/>
          <p:nvPr/>
        </p:nvSpPr>
        <p:spPr>
          <a:xfrm>
            <a:off x="5086350" y="2453640"/>
            <a:ext cx="3943350" cy="53340"/>
          </a:xfrm>
          <a:prstGeom prst="rect">
            <a:avLst/>
          </a:prstGeom>
          <a:solidFill>
            <a:srgbClr val="112C7D"/>
          </a:solidFill>
          <a:ln/>
        </p:spPr>
        <p:txBody>
          <a:bodyPr/>
          <a:lstStyle/>
          <a:p>
            <a:endParaRPr lang="en-US"/>
          </a:p>
        </p:txBody>
      </p:sp>
      <p:sp>
        <p:nvSpPr>
          <p:cNvPr id="33" name="Shape 31"/>
          <p:cNvSpPr/>
          <p:nvPr/>
        </p:nvSpPr>
        <p:spPr>
          <a:xfrm>
            <a:off x="9258300" y="2453640"/>
            <a:ext cx="3943350" cy="53340"/>
          </a:xfrm>
          <a:prstGeom prst="rect">
            <a:avLst/>
          </a:prstGeom>
          <a:solidFill>
            <a:srgbClr val="A0E2FB"/>
          </a:solidFill>
          <a:ln/>
        </p:spPr>
        <p:txBody>
          <a:bodyPr/>
          <a:lstStyle/>
          <a:p>
            <a:endParaRPr lang="en-US"/>
          </a:p>
        </p:txBody>
      </p:sp>
      <p:sp>
        <p:nvSpPr>
          <p:cNvPr id="47" name="Shape 45"/>
          <p:cNvSpPr/>
          <p:nvPr/>
        </p:nvSpPr>
        <p:spPr>
          <a:xfrm>
            <a:off x="13430250" y="2453640"/>
            <a:ext cx="3943350" cy="53340"/>
          </a:xfrm>
          <a:prstGeom prst="rect">
            <a:avLst/>
          </a:prstGeom>
          <a:solidFill>
            <a:srgbClr val="A0E2FB"/>
          </a:solidFill>
          <a:ln/>
        </p:spPr>
        <p:txBody>
          <a:bodyPr/>
          <a:lstStyle/>
          <a:p>
            <a:endParaRPr lang="en-US"/>
          </a:p>
        </p:txBody>
      </p:sp>
      <p:pic>
        <p:nvPicPr>
          <p:cNvPr id="69" name="Graphic 74">
            <a:extLst>
              <a:ext uri="{FF2B5EF4-FFF2-40B4-BE49-F238E27FC236}">
                <a16:creationId xmlns:a16="http://schemas.microsoft.com/office/drawing/2014/main" id="{467BBC44-31EA-52AC-1AE8-FD83D257E7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9416159"/>
            <a:ext cx="1473200" cy="443324"/>
          </a:xfrm>
          <a:prstGeom prst="rect">
            <a:avLst/>
          </a:prstGeom>
        </p:spPr>
      </p:pic>
      <p:pic>
        <p:nvPicPr>
          <p:cNvPr id="70" name="Picture 69"/>
          <p:cNvPicPr>
            <a:picLocks noChangeAspect="1"/>
          </p:cNvPicPr>
          <p:nvPr/>
        </p:nvPicPr>
        <p:blipFill>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artisticPhotocopy/>
                    </a14:imgEffect>
                    <a14:imgEffect>
                      <a14:saturation sat="0"/>
                    </a14:imgEffect>
                    <a14:imgEffect>
                      <a14:brightnessContrast bright="21000"/>
                    </a14:imgEffect>
                  </a14:imgLayer>
                </a14:imgProps>
              </a:ext>
              <a:ext uri="{28A0092B-C50C-407E-A947-70E740481C1C}">
                <a14:useLocalDpi xmlns:a14="http://schemas.microsoft.com/office/drawing/2010/main" val="0"/>
              </a:ext>
            </a:extLst>
          </a:blip>
          <a:stretch>
            <a:fillRect/>
          </a:stretch>
        </p:blipFill>
        <p:spPr>
          <a:xfrm>
            <a:off x="14263463" y="-2301444"/>
            <a:ext cx="4419827" cy="4407126"/>
          </a:xfrm>
          <a:prstGeom prst="rect">
            <a:avLst/>
          </a:prstGeom>
          <a:noFill/>
        </p:spPr>
      </p:pic>
      <p:sp>
        <p:nvSpPr>
          <p:cNvPr id="72" name="Rectangle 71"/>
          <p:cNvSpPr/>
          <p:nvPr/>
        </p:nvSpPr>
        <p:spPr>
          <a:xfrm>
            <a:off x="5085093" y="2453640"/>
            <a:ext cx="3943350" cy="6564947"/>
          </a:xfrm>
          <a:prstGeom prst="rect">
            <a:avLst/>
          </a:prstGeom>
          <a:noFill/>
          <a:ln w="6350">
            <a:solidFill>
              <a:srgbClr val="B7B7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14400" y="685800"/>
            <a:ext cx="18105120" cy="251460"/>
          </a:xfrm>
          <a:prstGeom prst="rect">
            <a:avLst/>
          </a:prstGeom>
          <a:noFill/>
          <a:ln/>
        </p:spPr>
        <p:txBody>
          <a:bodyPr wrap="square" lIns="25400" tIns="25400" rIns="25400" bIns="25400" rtlCol="0" anchor="t">
            <a:normAutofit lnSpcReduction="10000"/>
          </a:bodyPr>
          <a:lstStyle/>
          <a:p>
            <a:pPr marL="0" indent="0" algn="l">
              <a:buNone/>
            </a:pPr>
            <a:r>
              <a:rPr lang="en-US" sz="1425" b="1" kern="0" dirty="0">
                <a:solidFill>
                  <a:srgbClr val="1F50E3"/>
                </a:solidFill>
                <a:latin typeface="Montserrat" pitchFamily="2" charset="0"/>
                <a:ea typeface="Arial" pitchFamily="34" charset="-122"/>
                <a:cs typeface="Arial" pitchFamily="34" charset="-120"/>
              </a:rPr>
              <a:t>EXHIBIT 4</a:t>
            </a:r>
            <a:endParaRPr lang="en-US" sz="1425" dirty="0">
              <a:latin typeface="Montserrat" pitchFamily="2" charset="0"/>
            </a:endParaRPr>
          </a:p>
        </p:txBody>
      </p:sp>
      <p:sp>
        <p:nvSpPr>
          <p:cNvPr id="3" name="Text 1"/>
          <p:cNvSpPr/>
          <p:nvPr/>
        </p:nvSpPr>
        <p:spPr>
          <a:xfrm>
            <a:off x="914400" y="1104449"/>
            <a:ext cx="16282439" cy="1002030"/>
          </a:xfrm>
          <a:prstGeom prst="rect">
            <a:avLst/>
          </a:prstGeom>
          <a:noFill/>
          <a:ln/>
        </p:spPr>
        <p:txBody>
          <a:bodyPr wrap="square" lIns="25400" tIns="25400" rIns="25400" bIns="25400" rtlCol="0" anchor="t">
            <a:normAutofit/>
          </a:bodyPr>
          <a:lstStyle/>
          <a:p>
            <a:pPr>
              <a:lnSpc>
                <a:spcPct val="98828"/>
              </a:lnSpc>
            </a:pPr>
            <a:r>
              <a:rPr lang="en-US" sz="2800" b="1" kern="0" spc="-33" dirty="0">
                <a:solidFill>
                  <a:srgbClr val="112C7D"/>
                </a:solidFill>
                <a:latin typeface="Montserrat "/>
                <a:ea typeface="Arial" pitchFamily="34" charset="-122"/>
                <a:cs typeface="Arial" pitchFamily="34" charset="-120"/>
              </a:rPr>
              <a:t>Present six metrics, one page, monthly to the principal. A miss is an integration failure until proven otherwise.</a:t>
            </a:r>
          </a:p>
        </p:txBody>
      </p:sp>
      <p:sp>
        <p:nvSpPr>
          <p:cNvPr id="63" name="Text 61"/>
          <p:cNvSpPr/>
          <p:nvPr/>
        </p:nvSpPr>
        <p:spPr>
          <a:xfrm>
            <a:off x="914400" y="8567604"/>
            <a:ext cx="18105120" cy="323850"/>
          </a:xfrm>
          <a:prstGeom prst="rect">
            <a:avLst/>
          </a:prstGeom>
          <a:noFill/>
          <a:ln/>
        </p:spPr>
        <p:txBody>
          <a:bodyPr wrap="square" lIns="25400" tIns="25400" rIns="25400" bIns="25400" rtlCol="0" anchor="t">
            <a:normAutofit lnSpcReduction="10000"/>
          </a:bodyPr>
          <a:lstStyle/>
          <a:p>
            <a:pPr marL="0" indent="0" algn="l">
              <a:lnSpc>
                <a:spcPct val="129310"/>
              </a:lnSpc>
              <a:buNone/>
            </a:pPr>
            <a:r>
              <a:rPr lang="en-US" sz="1500" i="1" dirty="0">
                <a:solidFill>
                  <a:srgbClr val="737373"/>
                </a:solidFill>
                <a:latin typeface="Montserrat" pitchFamily="2" charset="0"/>
                <a:ea typeface="Arial" pitchFamily="34" charset="-122"/>
                <a:cs typeface="Arial" pitchFamily="34" charset="-120"/>
              </a:rPr>
              <a:t>Reported on one page. If the dashboard cannot be produced in the first 30 days, the baseline was never properly locked.</a:t>
            </a:r>
            <a:endParaRPr lang="en-US" sz="1500" dirty="0">
              <a:latin typeface="Montserrat" pitchFamily="2" charset="0"/>
            </a:endParaRPr>
          </a:p>
        </p:txBody>
      </p:sp>
      <p:pic>
        <p:nvPicPr>
          <p:cNvPr id="65" name="Graphic 64">
            <a:extLst>
              <a:ext uri="{FF2B5EF4-FFF2-40B4-BE49-F238E27FC236}">
                <a16:creationId xmlns:a16="http://schemas.microsoft.com/office/drawing/2014/main" id="{F6971249-6B51-011B-4C0F-EA2CF5665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9148688"/>
            <a:ext cx="1473200" cy="443324"/>
          </a:xfrm>
          <a:prstGeom prst="rect">
            <a:avLst/>
          </a:prstGeom>
        </p:spPr>
      </p:pic>
      <p:pic>
        <p:nvPicPr>
          <p:cNvPr id="64" name="Picture 63"/>
          <p:cNvPicPr>
            <a:picLocks noChangeAspect="1"/>
          </p:cNvPicPr>
          <p:nvPr/>
        </p:nvPicPr>
        <p:blipFill>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artisticPhotocopy/>
                    </a14:imgEffect>
                    <a14:imgEffect>
                      <a14:saturation sat="0"/>
                    </a14:imgEffect>
                    <a14:imgEffect>
                      <a14:brightnessContrast bright="21000"/>
                    </a14:imgEffect>
                  </a14:imgLayer>
                </a14:imgProps>
              </a:ext>
              <a:ext uri="{28A0092B-C50C-407E-A947-70E740481C1C}">
                <a14:useLocalDpi xmlns:a14="http://schemas.microsoft.com/office/drawing/2010/main" val="0"/>
              </a:ext>
            </a:extLst>
          </a:blip>
          <a:stretch>
            <a:fillRect/>
          </a:stretch>
        </p:blipFill>
        <p:spPr>
          <a:xfrm>
            <a:off x="14263463" y="-1846918"/>
            <a:ext cx="4419827" cy="4407126"/>
          </a:xfrm>
          <a:prstGeom prst="rect">
            <a:avLst/>
          </a:prstGeom>
          <a:noFill/>
        </p:spPr>
      </p:pic>
      <p:graphicFrame>
        <p:nvGraphicFramePr>
          <p:cNvPr id="66" name="Table 65"/>
          <p:cNvGraphicFramePr>
            <a:graphicFrameLocks noGrp="1"/>
          </p:cNvGraphicFramePr>
          <p:nvPr>
            <p:extLst>
              <p:ext uri="{D42A27DB-BD31-4B8C-83A1-F6EECF244321}">
                <p14:modId xmlns:p14="http://schemas.microsoft.com/office/powerpoint/2010/main" val="2505968077"/>
              </p:ext>
            </p:extLst>
          </p:nvPr>
        </p:nvGraphicFramePr>
        <p:xfrm>
          <a:off x="914400" y="2391682"/>
          <a:ext cx="16452850" cy="5918687"/>
        </p:xfrm>
        <a:graphic>
          <a:graphicData uri="http://schemas.openxmlformats.org/drawingml/2006/table">
            <a:tbl>
              <a:tblPr firstRow="1" bandRow="1">
                <a:tableStyleId>{5C22544A-7EE6-4342-B048-85BDC9FD1C3A}</a:tableStyleId>
              </a:tblPr>
              <a:tblGrid>
                <a:gridCol w="3361267">
                  <a:extLst>
                    <a:ext uri="{9D8B030D-6E8A-4147-A177-3AD203B41FA5}">
                      <a16:colId xmlns:a16="http://schemas.microsoft.com/office/drawing/2014/main" val="2773060237"/>
                    </a:ext>
                  </a:extLst>
                </a:gridCol>
                <a:gridCol w="4096544">
                  <a:extLst>
                    <a:ext uri="{9D8B030D-6E8A-4147-A177-3AD203B41FA5}">
                      <a16:colId xmlns:a16="http://schemas.microsoft.com/office/drawing/2014/main" val="3470948573"/>
                    </a:ext>
                  </a:extLst>
                </a:gridCol>
                <a:gridCol w="3886465">
                  <a:extLst>
                    <a:ext uri="{9D8B030D-6E8A-4147-A177-3AD203B41FA5}">
                      <a16:colId xmlns:a16="http://schemas.microsoft.com/office/drawing/2014/main" val="1286144461"/>
                    </a:ext>
                  </a:extLst>
                </a:gridCol>
                <a:gridCol w="5108574">
                  <a:extLst>
                    <a:ext uri="{9D8B030D-6E8A-4147-A177-3AD203B41FA5}">
                      <a16:colId xmlns:a16="http://schemas.microsoft.com/office/drawing/2014/main" val="3163767796"/>
                    </a:ext>
                  </a:extLst>
                </a:gridCol>
              </a:tblGrid>
              <a:tr h="715961">
                <a:tc>
                  <a:txBody>
                    <a:bodyPr/>
                    <a:lstStyle/>
                    <a:p>
                      <a:pPr algn="ctr" fontAlgn="b"/>
                      <a:r>
                        <a:rPr lang="en-IN" sz="1600" b="1" i="0" u="none" strike="noStrike" kern="1200" dirty="0">
                          <a:solidFill>
                            <a:schemeClr val="bg1"/>
                          </a:solidFill>
                          <a:effectLst/>
                          <a:latin typeface="Montserrat "/>
                          <a:ea typeface="+mn-ea"/>
                          <a:cs typeface="+mn-cs"/>
                        </a:rPr>
                        <a:t>METRIC</a:t>
                      </a:r>
                    </a:p>
                  </a:txBody>
                  <a:tcPr marL="6350" marR="6350" marT="6350" marB="0" anchor="ctr">
                    <a:solidFill>
                      <a:srgbClr val="112C7D"/>
                    </a:solidFill>
                  </a:tcPr>
                </a:tc>
                <a:tc>
                  <a:txBody>
                    <a:bodyPr/>
                    <a:lstStyle/>
                    <a:p>
                      <a:pPr algn="ctr" fontAlgn="b"/>
                      <a:r>
                        <a:rPr lang="en-IN" sz="1600" b="1" i="0" u="none" strike="noStrike" kern="1200" dirty="0">
                          <a:solidFill>
                            <a:schemeClr val="bg1"/>
                          </a:solidFill>
                          <a:effectLst/>
                          <a:latin typeface="Montserrat "/>
                          <a:ea typeface="+mn-ea"/>
                          <a:cs typeface="+mn-cs"/>
                        </a:rPr>
                        <a:t>SOURCE / CADENCE</a:t>
                      </a:r>
                    </a:p>
                  </a:txBody>
                  <a:tcPr marL="6350" marR="6350" marT="6350" marB="0" anchor="ctr">
                    <a:solidFill>
                      <a:srgbClr val="112C7D"/>
                    </a:solidFill>
                  </a:tcPr>
                </a:tc>
                <a:tc>
                  <a:txBody>
                    <a:bodyPr/>
                    <a:lstStyle/>
                    <a:p>
                      <a:pPr algn="ctr" fontAlgn="b"/>
                      <a:r>
                        <a:rPr lang="en-IN" sz="1600" b="1" i="0" u="none" strike="noStrike" kern="1200" dirty="0">
                          <a:solidFill>
                            <a:schemeClr val="bg1"/>
                          </a:solidFill>
                          <a:effectLst/>
                          <a:latin typeface="Montserrat "/>
                          <a:ea typeface="+mn-ea"/>
                          <a:cs typeface="+mn-cs"/>
                        </a:rPr>
                        <a:t>THRESHOLD</a:t>
                      </a:r>
                    </a:p>
                  </a:txBody>
                  <a:tcPr marL="6350" marR="6350" marT="6350" marB="0" anchor="ctr">
                    <a:solidFill>
                      <a:srgbClr val="112C7D"/>
                    </a:solidFill>
                  </a:tcPr>
                </a:tc>
                <a:tc>
                  <a:txBody>
                    <a:bodyPr/>
                    <a:lstStyle/>
                    <a:p>
                      <a:pPr algn="ctr" fontAlgn="b"/>
                      <a:r>
                        <a:rPr lang="en-IN" sz="1600" b="1" i="0" u="none" strike="noStrike" kern="1200" dirty="0">
                          <a:solidFill>
                            <a:schemeClr val="bg1"/>
                          </a:solidFill>
                          <a:effectLst/>
                          <a:latin typeface="Montserrat "/>
                          <a:ea typeface="+mn-ea"/>
                          <a:cs typeface="+mn-cs"/>
                        </a:rPr>
                        <a:t>ESCALATION IF BREACHED</a:t>
                      </a:r>
                    </a:p>
                  </a:txBody>
                  <a:tcPr marL="6350" marR="6350" marT="6350" marB="0" anchor="ctr">
                    <a:solidFill>
                      <a:srgbClr val="112C7D"/>
                    </a:solidFill>
                  </a:tcPr>
                </a:tc>
                <a:extLst>
                  <a:ext uri="{0D108BD9-81ED-4DB2-BD59-A6C34878D82A}">
                    <a16:rowId xmlns:a16="http://schemas.microsoft.com/office/drawing/2014/main" val="3826424604"/>
                  </a:ext>
                </a:extLst>
              </a:tr>
              <a:tr h="867121">
                <a:tc>
                  <a:txBody>
                    <a:bodyPr/>
                    <a:lstStyle/>
                    <a:p>
                      <a:pPr algn="ctr" fontAlgn="b"/>
                      <a:r>
                        <a:rPr lang="en-IN" sz="1400" b="1" i="0" u="none" strike="noStrike" kern="1200" dirty="0">
                          <a:solidFill>
                            <a:srgbClr val="112C7D"/>
                          </a:solidFill>
                          <a:effectLst/>
                          <a:latin typeface="Montserrat "/>
                          <a:ea typeface="+mn-ea"/>
                          <a:cs typeface="+mn-cs"/>
                        </a:rPr>
                        <a:t>Premium retention, acquired book</a:t>
                      </a:r>
                    </a:p>
                  </a:txBody>
                  <a:tcPr marL="6350" marR="6350" marT="6350" marB="0" anchor="ctr">
                    <a:solidFill>
                      <a:srgbClr val="FAFBFE"/>
                    </a:solidFill>
                  </a:tcPr>
                </a:tc>
                <a:tc>
                  <a:txBody>
                    <a:bodyPr/>
                    <a:lstStyle/>
                    <a:p>
                      <a:pPr marL="0" indent="0" algn="ctr" defTabSz="914400" rtl="0" eaLnBrk="1" fontAlgn="b" latinLnBrk="0" hangingPunct="1">
                        <a:lnSpc>
                          <a:spcPct val="116379"/>
                        </a:lnSpc>
                        <a:buNone/>
                      </a:pPr>
                      <a:r>
                        <a:rPr lang="en-US" sz="1200" b="0" i="0" u="none" strike="noStrike" kern="1200" dirty="0">
                          <a:solidFill>
                            <a:schemeClr val="bg1">
                              <a:lumMod val="50000"/>
                            </a:schemeClr>
                          </a:solidFill>
                          <a:effectLst/>
                          <a:latin typeface="Montserrat Medium" pitchFamily="2" charset="0"/>
                          <a:ea typeface="+mn-ea"/>
                          <a:cs typeface="+mn-cs"/>
                        </a:rPr>
                        <a:t>AMS + carrier reports; 90 / 180 / 365 day</a:t>
                      </a:r>
                    </a:p>
                  </a:txBody>
                  <a:tcPr marL="6350" marR="6350" marT="6350" marB="0" anchor="ctr">
                    <a:solidFill>
                      <a:srgbClr val="FAFBFE"/>
                    </a:solidFill>
                  </a:tcPr>
                </a:tc>
                <a:tc>
                  <a:txBody>
                    <a:bodyPr/>
                    <a:lstStyle/>
                    <a:p>
                      <a:pPr marL="0" indent="0" algn="ctr" defTabSz="914400" rtl="0" eaLnBrk="1" fontAlgn="b" latinLnBrk="0" hangingPunct="1">
                        <a:lnSpc>
                          <a:spcPct val="116379"/>
                        </a:lnSpc>
                        <a:buNone/>
                      </a:pPr>
                      <a:r>
                        <a:rPr lang="en-US" sz="1200" b="0" i="0" u="none" strike="noStrike" kern="1200" dirty="0">
                          <a:solidFill>
                            <a:srgbClr val="000000"/>
                          </a:solidFill>
                          <a:effectLst/>
                          <a:latin typeface="Montserrat Medium" pitchFamily="2" charset="0"/>
                          <a:ea typeface="+mn-ea"/>
                          <a:cs typeface="+mn-cs"/>
                        </a:rPr>
                        <a:t>≥ 90% of premium at 12 months; deal-model assumption at 90 days</a:t>
                      </a:r>
                    </a:p>
                  </a:txBody>
                  <a:tcPr marL="6350" marR="6350" marT="6350" marB="0" anchor="ctr">
                    <a:solidFill>
                      <a:srgbClr val="FAFBFE"/>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Root-cause by account and producer within 10 days;</a:t>
                      </a:r>
                    </a:p>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principal</a:t>
                      </a:r>
                      <a:r>
                        <a:rPr lang="en-US" sz="1200" b="0" i="0" u="none" strike="noStrike" kern="1200" baseline="0" dirty="0">
                          <a:solidFill>
                            <a:srgbClr val="000000"/>
                          </a:solidFill>
                          <a:effectLst/>
                          <a:latin typeface="Montserrat Medium" pitchFamily="2" charset="0"/>
                          <a:ea typeface="+mn-ea"/>
                          <a:cs typeface="+mn-cs"/>
                        </a:rPr>
                        <a:t> </a:t>
                      </a:r>
                      <a:r>
                        <a:rPr lang="en-US" sz="1200" b="0" i="0" u="none" strike="noStrike" kern="1200" dirty="0">
                          <a:solidFill>
                            <a:srgbClr val="000000"/>
                          </a:solidFill>
                          <a:effectLst/>
                          <a:latin typeface="Montserrat Medium" pitchFamily="2" charset="0"/>
                          <a:ea typeface="+mn-ea"/>
                          <a:cs typeface="+mn-cs"/>
                        </a:rPr>
                        <a:t>-led recovery calls</a:t>
                      </a:r>
                    </a:p>
                  </a:txBody>
                  <a:tcPr marL="6350" marR="6350" marT="6350" marB="0" anchor="ctr">
                    <a:solidFill>
                      <a:srgbClr val="FAFBFE"/>
                    </a:solidFill>
                  </a:tcPr>
                </a:tc>
                <a:extLst>
                  <a:ext uri="{0D108BD9-81ED-4DB2-BD59-A6C34878D82A}">
                    <a16:rowId xmlns:a16="http://schemas.microsoft.com/office/drawing/2014/main" val="2933336672"/>
                  </a:ext>
                </a:extLst>
              </a:tr>
              <a:tr h="867121">
                <a:tc>
                  <a:txBody>
                    <a:bodyPr/>
                    <a:lstStyle/>
                    <a:p>
                      <a:pPr algn="ctr" fontAlgn="b"/>
                      <a:r>
                        <a:rPr lang="en-IN" sz="1400" b="1" i="0" u="none" strike="noStrike" kern="1200" dirty="0">
                          <a:solidFill>
                            <a:srgbClr val="112C7D"/>
                          </a:solidFill>
                          <a:effectLst/>
                          <a:latin typeface="Montserrat "/>
                          <a:ea typeface="+mn-ea"/>
                          <a:cs typeface="+mn-cs"/>
                        </a:rPr>
                        <a:t>Top-20 account retention</a:t>
                      </a:r>
                    </a:p>
                  </a:txBody>
                  <a:tcPr marL="6350" marR="6350" marT="6350" marB="0" anchor="ctr">
                    <a:solidFill>
                      <a:schemeClr val="bg1"/>
                    </a:solidFill>
                  </a:tcPr>
                </a:tc>
                <a:tc>
                  <a:txBody>
                    <a:bodyPr/>
                    <a:lstStyle/>
                    <a:p>
                      <a:pPr marL="0" indent="0" algn="ctr" defTabSz="914400" rtl="0" eaLnBrk="1" fontAlgn="b" latinLnBrk="0" hangingPunct="1">
                        <a:lnSpc>
                          <a:spcPct val="116379"/>
                        </a:lnSpc>
                        <a:buNone/>
                      </a:pPr>
                      <a:r>
                        <a:rPr lang="en-US" sz="1200" b="0" i="0" u="none" strike="noStrike" kern="1200">
                          <a:solidFill>
                            <a:schemeClr val="bg1">
                              <a:lumMod val="50000"/>
                            </a:schemeClr>
                          </a:solidFill>
                          <a:effectLst/>
                          <a:latin typeface="Montserrat Medium" pitchFamily="2" charset="0"/>
                          <a:ea typeface="+mn-ea"/>
                          <a:cs typeface="+mn-cs"/>
                        </a:rPr>
                        <a:t>Producer attestation; monthly, year 1</a:t>
                      </a:r>
                    </a:p>
                  </a:txBody>
                  <a:tcPr marL="6350" marR="6350" marT="6350" marB="0" anchor="ctr">
                    <a:solidFill>
                      <a:schemeClr val="bg1"/>
                    </a:solidFill>
                  </a:tcPr>
                </a:tc>
                <a:tc>
                  <a:txBody>
                    <a:bodyPr/>
                    <a:lstStyle/>
                    <a:p>
                      <a:pPr marL="0" indent="0" algn="ctr" defTabSz="914400" rtl="0" eaLnBrk="1" fontAlgn="b" latinLnBrk="0" hangingPunct="1">
                        <a:lnSpc>
                          <a:spcPct val="116379"/>
                        </a:lnSpc>
                        <a:buNone/>
                      </a:pPr>
                      <a:r>
                        <a:rPr lang="en-IN" sz="1200" b="0" i="0" u="none" strike="noStrike" kern="1200">
                          <a:solidFill>
                            <a:srgbClr val="000000"/>
                          </a:solidFill>
                          <a:effectLst/>
                          <a:latin typeface="Montserrat Medium" pitchFamily="2" charset="0"/>
                          <a:ea typeface="+mn-ea"/>
                          <a:cs typeface="+mn-cs"/>
                        </a:rPr>
                        <a:t>Zero unplanned losses</a:t>
                      </a:r>
                    </a:p>
                  </a:txBody>
                  <a:tcPr marL="6350" marR="6350" marT="6350" marB="0" anchor="ctr">
                    <a:solidFill>
                      <a:schemeClr val="bg1"/>
                    </a:solidFill>
                  </a:tcPr>
                </a:tc>
                <a:tc>
                  <a:txBody>
                    <a:bodyPr/>
                    <a:lstStyle/>
                    <a:p>
                      <a:pPr marL="0" algn="ctr" defTabSz="914400" rtl="0" eaLnBrk="1" fontAlgn="b" latinLnBrk="0" hangingPunct="1"/>
                      <a:r>
                        <a:rPr lang="en-US" sz="1200" b="0" i="0" u="none" strike="noStrike" kern="1200">
                          <a:solidFill>
                            <a:srgbClr val="000000"/>
                          </a:solidFill>
                          <a:effectLst/>
                          <a:latin typeface="Montserrat Medium" pitchFamily="2" charset="0"/>
                          <a:ea typeface="+mn-ea"/>
                          <a:cs typeface="+mn-cs"/>
                        </a:rPr>
                        <a:t>Principal joins the next renewal meeting personally</a:t>
                      </a:r>
                    </a:p>
                  </a:txBody>
                  <a:tcPr marL="6350" marR="6350" marT="6350" marB="0" anchor="ctr">
                    <a:solidFill>
                      <a:schemeClr val="bg1"/>
                    </a:solidFill>
                  </a:tcPr>
                </a:tc>
                <a:extLst>
                  <a:ext uri="{0D108BD9-81ED-4DB2-BD59-A6C34878D82A}">
                    <a16:rowId xmlns:a16="http://schemas.microsoft.com/office/drawing/2014/main" val="3021753710"/>
                  </a:ext>
                </a:extLst>
              </a:tr>
              <a:tr h="867121">
                <a:tc>
                  <a:txBody>
                    <a:bodyPr/>
                    <a:lstStyle/>
                    <a:p>
                      <a:pPr algn="ctr" fontAlgn="b"/>
                      <a:r>
                        <a:rPr lang="en-IN" sz="1400" b="1" i="0" u="none" strike="noStrike" kern="1200">
                          <a:solidFill>
                            <a:srgbClr val="112C7D"/>
                          </a:solidFill>
                          <a:effectLst/>
                          <a:latin typeface="Montserrat "/>
                          <a:ea typeface="+mn-ea"/>
                          <a:cs typeface="+mn-cs"/>
                        </a:rPr>
                        <a:t>Producer retention vs. close</a:t>
                      </a:r>
                    </a:p>
                  </a:txBody>
                  <a:tcPr marL="6350" marR="6350" marT="6350" marB="0" anchor="ctr">
                    <a:solidFill>
                      <a:srgbClr val="FAFBFE"/>
                    </a:solidFill>
                  </a:tcPr>
                </a:tc>
                <a:tc>
                  <a:txBody>
                    <a:bodyPr/>
                    <a:lstStyle/>
                    <a:p>
                      <a:pPr marL="0" indent="0" algn="ctr" defTabSz="914400" rtl="0" eaLnBrk="1" fontAlgn="b" latinLnBrk="0" hangingPunct="1">
                        <a:lnSpc>
                          <a:spcPct val="116379"/>
                        </a:lnSpc>
                        <a:buNone/>
                      </a:pPr>
                      <a:r>
                        <a:rPr lang="en-IN" sz="1200" b="0" i="0" u="none" strike="noStrike" kern="1200" dirty="0">
                          <a:solidFill>
                            <a:schemeClr val="bg1">
                              <a:lumMod val="50000"/>
                            </a:schemeClr>
                          </a:solidFill>
                          <a:effectLst/>
                          <a:latin typeface="Montserrat Medium" pitchFamily="2" charset="0"/>
                          <a:ea typeface="+mn-ea"/>
                          <a:cs typeface="+mn-cs"/>
                        </a:rPr>
                        <a:t>HR; continuous</a:t>
                      </a:r>
                    </a:p>
                  </a:txBody>
                  <a:tcPr marL="6350" marR="6350" marT="6350" marB="0" anchor="ctr">
                    <a:solidFill>
                      <a:srgbClr val="FAFBFE"/>
                    </a:solidFill>
                  </a:tcPr>
                </a:tc>
                <a:tc>
                  <a:txBody>
                    <a:bodyPr/>
                    <a:lstStyle/>
                    <a:p>
                      <a:pPr marL="0" indent="0" algn="ctr" defTabSz="914400" rtl="0" eaLnBrk="1" fontAlgn="b" latinLnBrk="0" hangingPunct="1">
                        <a:lnSpc>
                          <a:spcPct val="116379"/>
                        </a:lnSpc>
                        <a:buNone/>
                      </a:pPr>
                      <a:r>
                        <a:rPr lang="en-US" sz="1200" b="0" i="0" u="none" strike="noStrike" kern="1200" dirty="0">
                          <a:solidFill>
                            <a:srgbClr val="000000"/>
                          </a:solidFill>
                          <a:effectLst/>
                          <a:latin typeface="Montserrat Medium" pitchFamily="2" charset="0"/>
                          <a:ea typeface="+mn-ea"/>
                          <a:cs typeface="+mn-cs"/>
                        </a:rPr>
                        <a:t>100% of producers under retention agreement</a:t>
                      </a:r>
                    </a:p>
                  </a:txBody>
                  <a:tcPr marL="6350" marR="6350" marT="6350" marB="0" anchor="ctr">
                    <a:solidFill>
                      <a:srgbClr val="FAFBFE"/>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Same-day escalation to principal; treat as a deal-model</a:t>
                      </a:r>
                    </a:p>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event, not an HR event</a:t>
                      </a:r>
                    </a:p>
                  </a:txBody>
                  <a:tcPr marL="6350" marR="6350" marT="6350" marB="0" anchor="ctr">
                    <a:solidFill>
                      <a:srgbClr val="FAFBFE"/>
                    </a:solidFill>
                  </a:tcPr>
                </a:tc>
                <a:extLst>
                  <a:ext uri="{0D108BD9-81ED-4DB2-BD59-A6C34878D82A}">
                    <a16:rowId xmlns:a16="http://schemas.microsoft.com/office/drawing/2014/main" val="2599023281"/>
                  </a:ext>
                </a:extLst>
              </a:tr>
              <a:tr h="867121">
                <a:tc>
                  <a:txBody>
                    <a:bodyPr/>
                    <a:lstStyle/>
                    <a:p>
                      <a:pPr algn="ctr" fontAlgn="b"/>
                      <a:r>
                        <a:rPr lang="en-IN" sz="1400" b="1" i="0" u="none" strike="noStrike" kern="1200">
                          <a:solidFill>
                            <a:srgbClr val="112C7D"/>
                          </a:solidFill>
                          <a:effectLst/>
                          <a:latin typeface="Montserrat "/>
                          <a:ea typeface="+mn-ea"/>
                          <a:cs typeface="+mn-cs"/>
                        </a:rPr>
                        <a:t>Voluntary staff turnover</a:t>
                      </a:r>
                    </a:p>
                  </a:txBody>
                  <a:tcPr marL="6350" marR="6350" marT="6350" marB="0" anchor="ctr">
                    <a:solidFill>
                      <a:schemeClr val="bg1"/>
                    </a:solidFill>
                  </a:tcPr>
                </a:tc>
                <a:tc>
                  <a:txBody>
                    <a:bodyPr/>
                    <a:lstStyle/>
                    <a:p>
                      <a:pPr marL="0" indent="0" algn="ctr" defTabSz="914400" rtl="0" eaLnBrk="1" fontAlgn="b" latinLnBrk="0" hangingPunct="1">
                        <a:lnSpc>
                          <a:spcPct val="116379"/>
                        </a:lnSpc>
                        <a:buNone/>
                      </a:pPr>
                      <a:r>
                        <a:rPr lang="en-IN" sz="1200" b="0" i="0" u="none" strike="noStrike" kern="1200" dirty="0">
                          <a:solidFill>
                            <a:schemeClr val="bg1">
                              <a:lumMod val="50000"/>
                            </a:schemeClr>
                          </a:solidFill>
                          <a:effectLst/>
                          <a:latin typeface="Montserrat Medium" pitchFamily="2" charset="0"/>
                          <a:ea typeface="+mn-ea"/>
                          <a:cs typeface="+mn-cs"/>
                        </a:rPr>
                        <a:t>HR; monthly, 18 months</a:t>
                      </a:r>
                    </a:p>
                  </a:txBody>
                  <a:tcPr marL="6350" marR="6350" marT="6350" marB="0" anchor="ctr">
                    <a:solidFill>
                      <a:schemeClr val="bg1"/>
                    </a:solidFill>
                  </a:tcPr>
                </a:tc>
                <a:tc>
                  <a:txBody>
                    <a:bodyPr/>
                    <a:lstStyle/>
                    <a:p>
                      <a:pPr marL="0" indent="0" algn="ctr" defTabSz="914400" rtl="0" eaLnBrk="1" fontAlgn="b" latinLnBrk="0" hangingPunct="1">
                        <a:lnSpc>
                          <a:spcPct val="116379"/>
                        </a:lnSpc>
                        <a:buNone/>
                      </a:pPr>
                      <a:r>
                        <a:rPr lang="en-US" sz="1200" b="0" i="0" u="none" strike="noStrike" kern="1200">
                          <a:solidFill>
                            <a:srgbClr val="000000"/>
                          </a:solidFill>
                          <a:effectLst/>
                          <a:latin typeface="Montserrat Medium" pitchFamily="2" charset="0"/>
                          <a:ea typeface="+mn-ea"/>
                          <a:cs typeface="+mn-cs"/>
                        </a:rPr>
                        <a:t>At or below acquirer baseline</a:t>
                      </a:r>
                    </a:p>
                  </a:txBody>
                  <a:tcPr marL="6350" marR="6350" marT="6350" marB="0" anchor="ctr">
                    <a:solidFill>
                      <a:schemeClr val="bg1"/>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Skip-level listening in the affected function within</a:t>
                      </a:r>
                    </a:p>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two weeks</a:t>
                      </a:r>
                    </a:p>
                  </a:txBody>
                  <a:tcPr marL="6350" marR="6350" marT="6350" marB="0" anchor="ctr">
                    <a:solidFill>
                      <a:schemeClr val="bg1"/>
                    </a:solidFill>
                  </a:tcPr>
                </a:tc>
                <a:extLst>
                  <a:ext uri="{0D108BD9-81ED-4DB2-BD59-A6C34878D82A}">
                    <a16:rowId xmlns:a16="http://schemas.microsoft.com/office/drawing/2014/main" val="1482853906"/>
                  </a:ext>
                </a:extLst>
              </a:tr>
              <a:tr h="867121">
                <a:tc>
                  <a:txBody>
                    <a:bodyPr/>
                    <a:lstStyle/>
                    <a:p>
                      <a:pPr algn="ctr" fontAlgn="b"/>
                      <a:r>
                        <a:rPr lang="en-IN" sz="1400" b="1" i="0" u="none" strike="noStrike" kern="1200" dirty="0">
                          <a:solidFill>
                            <a:srgbClr val="112C7D"/>
                          </a:solidFill>
                          <a:effectLst/>
                          <a:latin typeface="Montserrat "/>
                          <a:ea typeface="+mn-ea"/>
                          <a:cs typeface="+mn-cs"/>
                        </a:rPr>
                        <a:t>Synergy capture vs. target</a:t>
                      </a:r>
                    </a:p>
                  </a:txBody>
                  <a:tcPr marL="6350" marR="6350" marT="6350" marB="0" anchor="ctr">
                    <a:solidFill>
                      <a:srgbClr val="FAFBFE"/>
                    </a:solidFill>
                  </a:tcPr>
                </a:tc>
                <a:tc>
                  <a:txBody>
                    <a:bodyPr/>
                    <a:lstStyle/>
                    <a:p>
                      <a:pPr marL="0" indent="0" algn="ctr" defTabSz="914400" rtl="0" eaLnBrk="1" fontAlgn="b" latinLnBrk="0" hangingPunct="1">
                        <a:lnSpc>
                          <a:spcPct val="116379"/>
                        </a:lnSpc>
                        <a:buNone/>
                      </a:pPr>
                      <a:r>
                        <a:rPr lang="en-IN" sz="1200" b="0" i="0" u="none" strike="noStrike" kern="1200" dirty="0">
                          <a:solidFill>
                            <a:schemeClr val="bg1">
                              <a:lumMod val="50000"/>
                            </a:schemeClr>
                          </a:solidFill>
                          <a:effectLst/>
                          <a:latin typeface="Montserrat Medium" pitchFamily="2" charset="0"/>
                          <a:ea typeface="+mn-ea"/>
                          <a:cs typeface="+mn-cs"/>
                        </a:rPr>
                        <a:t>Finance; monthly by initiative</a:t>
                      </a:r>
                    </a:p>
                  </a:txBody>
                  <a:tcPr marL="6350" marR="6350" marT="6350" marB="0" anchor="ctr">
                    <a:solidFill>
                      <a:srgbClr val="FAFBFE"/>
                    </a:solidFill>
                  </a:tcPr>
                </a:tc>
                <a:tc>
                  <a:txBody>
                    <a:bodyPr/>
                    <a:lstStyle/>
                    <a:p>
                      <a:pPr marL="0" indent="0" algn="ctr" defTabSz="914400" rtl="0" eaLnBrk="1" fontAlgn="b" latinLnBrk="0" hangingPunct="1">
                        <a:lnSpc>
                          <a:spcPct val="116379"/>
                        </a:lnSpc>
                        <a:buNone/>
                      </a:pPr>
                      <a:r>
                        <a:rPr lang="en-US" sz="1200" b="0" i="0" u="none" strike="noStrike" kern="1200" dirty="0">
                          <a:solidFill>
                            <a:srgbClr val="000000"/>
                          </a:solidFill>
                          <a:effectLst/>
                          <a:latin typeface="Montserrat Medium" pitchFamily="2" charset="0"/>
                          <a:ea typeface="+mn-ea"/>
                          <a:cs typeface="+mn-cs"/>
                        </a:rPr>
                        <a:t>Owner, dollar target, and date on every initiative</a:t>
                      </a:r>
                    </a:p>
                  </a:txBody>
                  <a:tcPr marL="6350" marR="6350" marT="6350" marB="0" anchor="ctr">
                    <a:solidFill>
                      <a:srgbClr val="FAFBFE"/>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Re-baseline or replace the initiative — never quietly</a:t>
                      </a:r>
                    </a:p>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carry it forward</a:t>
                      </a:r>
                    </a:p>
                  </a:txBody>
                  <a:tcPr marL="6350" marR="6350" marT="6350" marB="0" anchor="ctr">
                    <a:solidFill>
                      <a:srgbClr val="FAFBFE"/>
                    </a:solidFill>
                  </a:tcPr>
                </a:tc>
                <a:extLst>
                  <a:ext uri="{0D108BD9-81ED-4DB2-BD59-A6C34878D82A}">
                    <a16:rowId xmlns:a16="http://schemas.microsoft.com/office/drawing/2014/main" val="736420793"/>
                  </a:ext>
                </a:extLst>
              </a:tr>
              <a:tr h="867121">
                <a:tc>
                  <a:txBody>
                    <a:bodyPr/>
                    <a:lstStyle/>
                    <a:p>
                      <a:pPr algn="ctr" fontAlgn="b"/>
                      <a:r>
                        <a:rPr lang="en-IN" sz="1400" b="1" i="0" u="none" strike="noStrike" kern="1200" dirty="0">
                          <a:solidFill>
                            <a:srgbClr val="112C7D"/>
                          </a:solidFill>
                          <a:effectLst/>
                          <a:latin typeface="Montserrat "/>
                          <a:ea typeface="+mn-ea"/>
                          <a:cs typeface="+mn-cs"/>
                        </a:rPr>
                        <a:t>EBITDA vs. deal model</a:t>
                      </a:r>
                    </a:p>
                  </a:txBody>
                  <a:tcPr marL="6350" marR="6350" marT="6350" marB="0" anchor="ctr">
                    <a:solidFill>
                      <a:schemeClr val="bg1"/>
                    </a:solidFill>
                  </a:tcPr>
                </a:tc>
                <a:tc>
                  <a:txBody>
                    <a:bodyPr/>
                    <a:lstStyle/>
                    <a:p>
                      <a:pPr marL="0" indent="0" algn="ctr" defTabSz="914400" rtl="0" eaLnBrk="1" fontAlgn="b" latinLnBrk="0" hangingPunct="1">
                        <a:lnSpc>
                          <a:spcPct val="116379"/>
                        </a:lnSpc>
                        <a:buNone/>
                      </a:pPr>
                      <a:r>
                        <a:rPr lang="en-US" sz="1200" b="0" i="0" u="none" strike="noStrike" kern="1200" dirty="0">
                          <a:solidFill>
                            <a:schemeClr val="bg1">
                              <a:lumMod val="50000"/>
                            </a:schemeClr>
                          </a:solidFill>
                          <a:effectLst/>
                          <a:latin typeface="Montserrat Medium" pitchFamily="2" charset="0"/>
                          <a:ea typeface="+mn-ea"/>
                          <a:cs typeface="+mn-cs"/>
                        </a:rPr>
                        <a:t>Finance; monthly, integration cost shown separately</a:t>
                      </a:r>
                    </a:p>
                  </a:txBody>
                  <a:tcPr marL="6350" marR="6350" marT="6350" marB="0" anchor="ctr">
                    <a:solidFill>
                      <a:schemeClr val="bg1"/>
                    </a:solidFill>
                  </a:tcPr>
                </a:tc>
                <a:tc>
                  <a:txBody>
                    <a:bodyPr/>
                    <a:lstStyle/>
                    <a:p>
                      <a:pPr marL="0" indent="0" algn="ctr" defTabSz="914400" rtl="0" eaLnBrk="1" fontAlgn="b" latinLnBrk="0" hangingPunct="1">
                        <a:lnSpc>
                          <a:spcPct val="116379"/>
                        </a:lnSpc>
                        <a:buNone/>
                      </a:pPr>
                      <a:r>
                        <a:rPr lang="en-IN" sz="1200" b="0" i="0" u="none" strike="noStrike" kern="1200" dirty="0">
                          <a:solidFill>
                            <a:srgbClr val="000000"/>
                          </a:solidFill>
                          <a:effectLst/>
                          <a:latin typeface="Montserrat Medium" pitchFamily="2" charset="0"/>
                          <a:ea typeface="+mn-ea"/>
                          <a:cs typeface="+mn-cs"/>
                        </a:rPr>
                        <a:t>Within model tolerance</a:t>
                      </a:r>
                    </a:p>
                  </a:txBody>
                  <a:tcPr marL="6350" marR="6350" marT="6350" marB="0" anchor="ctr">
                    <a:solidFill>
                      <a:schemeClr val="bg1"/>
                    </a:solidFill>
                  </a:tcPr>
                </a:tc>
                <a:tc>
                  <a:txBody>
                    <a:bodyPr/>
                    <a:lstStyle/>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Variance walk to the principal, decomposed by</a:t>
                      </a:r>
                    </a:p>
                    <a:p>
                      <a:pPr marL="0" algn="ctr" defTabSz="914400" rtl="0" eaLnBrk="1" fontAlgn="b" latinLnBrk="0" hangingPunct="1"/>
                      <a:r>
                        <a:rPr lang="en-US" sz="1200" b="0" i="0" u="none" strike="noStrike" kern="1200" dirty="0">
                          <a:solidFill>
                            <a:srgbClr val="000000"/>
                          </a:solidFill>
                          <a:effectLst/>
                          <a:latin typeface="Montserrat Medium" pitchFamily="2" charset="0"/>
                          <a:ea typeface="+mn-ea"/>
                          <a:cs typeface="+mn-cs"/>
                        </a:rPr>
                        <a:t>bridge component (Exhibit 2)</a:t>
                      </a:r>
                    </a:p>
                  </a:txBody>
                  <a:tcPr marL="6350" marR="6350" marT="6350" marB="0" anchor="ctr">
                    <a:solidFill>
                      <a:schemeClr val="bg1"/>
                    </a:solidFill>
                  </a:tcPr>
                </a:tc>
                <a:extLst>
                  <a:ext uri="{0D108BD9-81ED-4DB2-BD59-A6C34878D82A}">
                    <a16:rowId xmlns:a16="http://schemas.microsoft.com/office/drawing/2014/main" val="259781005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14400" y="685800"/>
            <a:ext cx="18105120" cy="251460"/>
          </a:xfrm>
          <a:prstGeom prst="rect">
            <a:avLst/>
          </a:prstGeom>
          <a:noFill/>
          <a:ln/>
        </p:spPr>
        <p:txBody>
          <a:bodyPr wrap="square" lIns="25400" tIns="25400" rIns="25400" bIns="25400" rtlCol="0" anchor="t">
            <a:normAutofit lnSpcReduction="10000"/>
          </a:bodyPr>
          <a:lstStyle/>
          <a:p>
            <a:pPr marL="0" indent="0" algn="l">
              <a:buNone/>
            </a:pPr>
            <a:r>
              <a:rPr lang="en-US" sz="1425" b="1" kern="0" dirty="0">
                <a:solidFill>
                  <a:srgbClr val="1F50E3"/>
                </a:solidFill>
                <a:latin typeface="Montserrat" pitchFamily="2" charset="0"/>
                <a:ea typeface="Arial" pitchFamily="34" charset="-122"/>
                <a:cs typeface="Arial" pitchFamily="34" charset="-120"/>
              </a:rPr>
              <a:t>DECISIONS REQUIRED FROM THE PRINCIPAL</a:t>
            </a:r>
            <a:endParaRPr lang="en-US" sz="1425" dirty="0">
              <a:latin typeface="Montserrat" pitchFamily="2" charset="0"/>
            </a:endParaRPr>
          </a:p>
        </p:txBody>
      </p:sp>
      <p:sp>
        <p:nvSpPr>
          <p:cNvPr id="3" name="Text 1"/>
          <p:cNvSpPr/>
          <p:nvPr/>
        </p:nvSpPr>
        <p:spPr>
          <a:xfrm>
            <a:off x="914400" y="1095692"/>
            <a:ext cx="14644577" cy="520065"/>
          </a:xfrm>
          <a:prstGeom prst="rect">
            <a:avLst/>
          </a:prstGeom>
          <a:noFill/>
          <a:ln/>
        </p:spPr>
        <p:txBody>
          <a:bodyPr wrap="square" lIns="25400" tIns="25400" rIns="25400" bIns="25400" rtlCol="0" anchor="t">
            <a:normAutofit/>
          </a:bodyPr>
          <a:lstStyle/>
          <a:p>
            <a:pPr>
              <a:lnSpc>
                <a:spcPct val="98828"/>
              </a:lnSpc>
            </a:pPr>
            <a:r>
              <a:rPr lang="en-US" sz="2800" b="1" kern="0" spc="-33" dirty="0">
                <a:solidFill>
                  <a:srgbClr val="112C7D"/>
                </a:solidFill>
                <a:latin typeface="Montserrat "/>
                <a:ea typeface="Arial" pitchFamily="34" charset="-122"/>
                <a:cs typeface="Arial" pitchFamily="34" charset="-120"/>
              </a:rPr>
              <a:t>Five decisions, this week — each has a default that costs money if left unmade</a:t>
            </a:r>
          </a:p>
        </p:txBody>
      </p:sp>
      <p:sp>
        <p:nvSpPr>
          <p:cNvPr id="4" name="Shape 2"/>
          <p:cNvSpPr/>
          <p:nvPr/>
        </p:nvSpPr>
        <p:spPr>
          <a:xfrm>
            <a:off x="914400" y="2263775"/>
            <a:ext cx="16459200" cy="38100"/>
          </a:xfrm>
          <a:prstGeom prst="rect">
            <a:avLst/>
          </a:prstGeom>
          <a:gradFill rotWithShape="1">
            <a:gsLst>
              <a:gs pos="0">
                <a:srgbClr val="112C7D">
                  <a:alpha val="100000"/>
                </a:srgbClr>
              </a:gs>
              <a:gs pos="100000">
                <a:srgbClr val="1F50E3">
                  <a:alpha val="100000"/>
                </a:srgbClr>
              </a:gs>
            </a:gsLst>
            <a:lin ang="0" scaled="0"/>
          </a:gradFill>
          <a:ln/>
        </p:spPr>
        <p:txBody>
          <a:bodyPr/>
          <a:lstStyle/>
          <a:p>
            <a:endParaRPr lang="en-US"/>
          </a:p>
        </p:txBody>
      </p:sp>
      <p:sp>
        <p:nvSpPr>
          <p:cNvPr id="5" name="Shape 3"/>
          <p:cNvSpPr/>
          <p:nvPr/>
        </p:nvSpPr>
        <p:spPr>
          <a:xfrm>
            <a:off x="914400" y="2532618"/>
            <a:ext cx="16459200" cy="1082040"/>
          </a:xfrm>
          <a:prstGeom prst="rect">
            <a:avLst/>
          </a:prstGeom>
          <a:solidFill>
            <a:srgbClr val="F6F8FC"/>
          </a:solidFill>
          <a:ln/>
        </p:spPr>
        <p:txBody>
          <a:bodyPr/>
          <a:lstStyle/>
          <a:p>
            <a:endParaRPr lang="en-US"/>
          </a:p>
        </p:txBody>
      </p:sp>
      <p:sp>
        <p:nvSpPr>
          <p:cNvPr id="6" name="Text 4"/>
          <p:cNvSpPr/>
          <p:nvPr/>
        </p:nvSpPr>
        <p:spPr>
          <a:xfrm>
            <a:off x="1162050" y="2886710"/>
            <a:ext cx="742950" cy="483870"/>
          </a:xfrm>
          <a:prstGeom prst="rect">
            <a:avLst/>
          </a:prstGeom>
          <a:noFill/>
          <a:ln/>
        </p:spPr>
        <p:txBody>
          <a:bodyPr wrap="square" lIns="25400" tIns="25400" rIns="25400" bIns="25400" rtlCol="0" anchor="t">
            <a:normAutofit/>
          </a:bodyPr>
          <a:lstStyle/>
          <a:p>
            <a:pPr marL="0" indent="0" algn="l">
              <a:lnSpc>
                <a:spcPct val="63587"/>
              </a:lnSpc>
              <a:buNone/>
            </a:pPr>
            <a:r>
              <a:rPr lang="en-US" sz="3900" b="1" dirty="0">
                <a:solidFill>
                  <a:srgbClr val="1F50E3"/>
                </a:solidFill>
                <a:latin typeface="Montserrat" pitchFamily="2" charset="0"/>
                <a:ea typeface="Arial" pitchFamily="34" charset="-122"/>
                <a:cs typeface="Arial" pitchFamily="34" charset="-120"/>
              </a:rPr>
              <a:t>1</a:t>
            </a:r>
            <a:endParaRPr lang="en-US" sz="3900" dirty="0">
              <a:latin typeface="Montserrat" pitchFamily="2" charset="0"/>
            </a:endParaRPr>
          </a:p>
        </p:txBody>
      </p:sp>
      <p:sp>
        <p:nvSpPr>
          <p:cNvPr id="7" name="Text 5"/>
          <p:cNvSpPr/>
          <p:nvPr/>
        </p:nvSpPr>
        <p:spPr>
          <a:xfrm>
            <a:off x="2095501" y="2778125"/>
            <a:ext cx="8019010" cy="701040"/>
          </a:xfrm>
          <a:prstGeom prst="rect">
            <a:avLst/>
          </a:prstGeom>
          <a:noFill/>
          <a:ln/>
        </p:spPr>
        <p:txBody>
          <a:bodyPr wrap="square" lIns="25400" tIns="25400" rIns="25400" bIns="25400" rtlCol="0" anchor="t">
            <a:normAutofit/>
          </a:bodyPr>
          <a:lstStyle/>
          <a:p>
            <a:pPr marL="0" indent="0" algn="l">
              <a:lnSpc>
                <a:spcPct val="127941"/>
              </a:lnSpc>
              <a:buNone/>
            </a:pPr>
            <a:r>
              <a:rPr lang="en-US" sz="1500" dirty="0">
                <a:solidFill>
                  <a:srgbClr val="112C7D"/>
                </a:solidFill>
                <a:latin typeface="Montserrat Medium" pitchFamily="2" charset="0"/>
                <a:ea typeface="Arial" pitchFamily="34" charset="-122"/>
                <a:cs typeface="Arial" pitchFamily="34" charset="-120"/>
              </a:rPr>
              <a:t>Who leads integration, with what authority, and what budget, and what comes off their plate to make room for the work</a:t>
            </a:r>
            <a:endParaRPr lang="en-US" sz="1500" dirty="0">
              <a:latin typeface="Montserrat Medium" pitchFamily="2" charset="0"/>
            </a:endParaRPr>
          </a:p>
        </p:txBody>
      </p:sp>
      <p:sp>
        <p:nvSpPr>
          <p:cNvPr id="8" name="Text 6"/>
          <p:cNvSpPr/>
          <p:nvPr/>
        </p:nvSpPr>
        <p:spPr>
          <a:xfrm>
            <a:off x="11791950" y="2875518"/>
            <a:ext cx="2933700" cy="198120"/>
          </a:xfrm>
          <a:prstGeom prst="rect">
            <a:avLst/>
          </a:prstGeom>
          <a:noFill/>
          <a:ln/>
        </p:spPr>
        <p:txBody>
          <a:bodyPr wrap="square" lIns="25400" tIns="25400" rIns="25400" bIns="25400" rtlCol="0" anchor="t">
            <a:noAutofit/>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INPUT FROM</a:t>
            </a:r>
            <a:endParaRPr lang="en-US" sz="1000" dirty="0">
              <a:latin typeface="Montserrat" pitchFamily="2" charset="0"/>
            </a:endParaRPr>
          </a:p>
        </p:txBody>
      </p:sp>
      <p:sp>
        <p:nvSpPr>
          <p:cNvPr id="9" name="Text 7"/>
          <p:cNvSpPr/>
          <p:nvPr/>
        </p:nvSpPr>
        <p:spPr>
          <a:xfrm>
            <a:off x="11791950" y="3073638"/>
            <a:ext cx="2933700" cy="308134"/>
          </a:xfrm>
          <a:prstGeom prst="rect">
            <a:avLst/>
          </a:prstGeom>
          <a:noFill/>
          <a:ln/>
        </p:spPr>
        <p:txBody>
          <a:bodyPr wrap="square" lIns="25400" tIns="25400" rIns="25400" bIns="25400" rtlCol="0" anchor="t">
            <a:normAutofit lnSpcReduction="10000"/>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Principal</a:t>
            </a:r>
            <a:endParaRPr lang="en-US" sz="1500" dirty="0">
              <a:solidFill>
                <a:srgbClr val="1F50E3"/>
              </a:solidFill>
              <a:latin typeface="Montserrat" pitchFamily="2" charset="0"/>
            </a:endParaRPr>
          </a:p>
        </p:txBody>
      </p:sp>
      <p:sp>
        <p:nvSpPr>
          <p:cNvPr id="10" name="Text 8"/>
          <p:cNvSpPr/>
          <p:nvPr/>
        </p:nvSpPr>
        <p:spPr>
          <a:xfrm>
            <a:off x="14674850" y="2875518"/>
            <a:ext cx="3143250" cy="198120"/>
          </a:xfrm>
          <a:prstGeom prst="rect">
            <a:avLst/>
          </a:prstGeom>
          <a:noFill/>
          <a:ln/>
        </p:spPr>
        <p:txBody>
          <a:bodyPr wrap="square" lIns="25400" tIns="25400" rIns="25400" bIns="25400" rtlCol="0" anchor="t">
            <a:normAutofit lnSpcReduction="10000"/>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DEADLINE</a:t>
            </a:r>
            <a:endParaRPr lang="en-US" sz="1000" dirty="0">
              <a:latin typeface="Montserrat" pitchFamily="2" charset="0"/>
            </a:endParaRPr>
          </a:p>
        </p:txBody>
      </p:sp>
      <p:sp>
        <p:nvSpPr>
          <p:cNvPr id="11" name="Text 9"/>
          <p:cNvSpPr/>
          <p:nvPr/>
        </p:nvSpPr>
        <p:spPr>
          <a:xfrm>
            <a:off x="14674850" y="3073638"/>
            <a:ext cx="3143250" cy="308134"/>
          </a:xfrm>
          <a:prstGeom prst="rect">
            <a:avLst/>
          </a:prstGeom>
          <a:noFill/>
          <a:ln/>
        </p:spPr>
        <p:txBody>
          <a:bodyPr wrap="square" lIns="25400" tIns="25400" rIns="25400" bIns="25400" rtlCol="0" anchor="t">
            <a:normAutofit lnSpcReduction="10000"/>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Before LOI expiry</a:t>
            </a:r>
            <a:endParaRPr lang="en-US" sz="1500" dirty="0">
              <a:solidFill>
                <a:srgbClr val="1F50E3"/>
              </a:solidFill>
              <a:latin typeface="Montserrat" pitchFamily="2" charset="0"/>
            </a:endParaRPr>
          </a:p>
        </p:txBody>
      </p:sp>
      <p:sp>
        <p:nvSpPr>
          <p:cNvPr id="12" name="Shape 10"/>
          <p:cNvSpPr/>
          <p:nvPr/>
        </p:nvSpPr>
        <p:spPr>
          <a:xfrm>
            <a:off x="914400" y="3767058"/>
            <a:ext cx="16459200" cy="887254"/>
          </a:xfrm>
          <a:prstGeom prst="rect">
            <a:avLst/>
          </a:prstGeom>
          <a:solidFill>
            <a:srgbClr val="F6F8FC"/>
          </a:solidFill>
          <a:ln/>
        </p:spPr>
        <p:txBody>
          <a:bodyPr/>
          <a:lstStyle/>
          <a:p>
            <a:endParaRPr lang="en-US"/>
          </a:p>
        </p:txBody>
      </p:sp>
      <p:sp>
        <p:nvSpPr>
          <p:cNvPr id="13" name="Text 11"/>
          <p:cNvSpPr/>
          <p:nvPr/>
        </p:nvSpPr>
        <p:spPr>
          <a:xfrm>
            <a:off x="1162050" y="4023757"/>
            <a:ext cx="742950" cy="483870"/>
          </a:xfrm>
          <a:prstGeom prst="rect">
            <a:avLst/>
          </a:prstGeom>
          <a:noFill/>
          <a:ln/>
        </p:spPr>
        <p:txBody>
          <a:bodyPr wrap="square" lIns="25400" tIns="25400" rIns="25400" bIns="25400" rtlCol="0" anchor="t">
            <a:normAutofit/>
          </a:bodyPr>
          <a:lstStyle/>
          <a:p>
            <a:pPr marL="0" indent="0" algn="l">
              <a:lnSpc>
                <a:spcPct val="63587"/>
              </a:lnSpc>
              <a:buNone/>
            </a:pPr>
            <a:r>
              <a:rPr lang="en-US" sz="3900" b="1" dirty="0">
                <a:solidFill>
                  <a:srgbClr val="1F50E3"/>
                </a:solidFill>
                <a:latin typeface="Montserrat" pitchFamily="2" charset="0"/>
                <a:ea typeface="Arial" pitchFamily="34" charset="-122"/>
                <a:cs typeface="Arial" pitchFamily="34" charset="-120"/>
              </a:rPr>
              <a:t>2</a:t>
            </a:r>
            <a:endParaRPr lang="en-US" sz="3900" dirty="0">
              <a:latin typeface="Montserrat" pitchFamily="2" charset="0"/>
            </a:endParaRPr>
          </a:p>
        </p:txBody>
      </p:sp>
      <p:sp>
        <p:nvSpPr>
          <p:cNvPr id="14" name="Text 12"/>
          <p:cNvSpPr/>
          <p:nvPr/>
        </p:nvSpPr>
        <p:spPr>
          <a:xfrm>
            <a:off x="2095500" y="4080907"/>
            <a:ext cx="9435401" cy="369570"/>
          </a:xfrm>
          <a:prstGeom prst="rect">
            <a:avLst/>
          </a:prstGeom>
          <a:noFill/>
          <a:ln/>
        </p:spPr>
        <p:txBody>
          <a:bodyPr wrap="square" lIns="25400" tIns="25400" rIns="25400" bIns="25400" rtlCol="0" anchor="t">
            <a:normAutofit/>
          </a:bodyPr>
          <a:lstStyle/>
          <a:p>
            <a:pPr marL="0" indent="0" algn="l">
              <a:lnSpc>
                <a:spcPct val="127941"/>
              </a:lnSpc>
              <a:buNone/>
            </a:pPr>
            <a:r>
              <a:rPr lang="en-US" sz="1500" dirty="0">
                <a:solidFill>
                  <a:srgbClr val="112C7D"/>
                </a:solidFill>
                <a:latin typeface="Montserrat Medium" pitchFamily="2" charset="0"/>
                <a:ea typeface="Arial" pitchFamily="34" charset="-122"/>
                <a:cs typeface="Arial" pitchFamily="34" charset="-120"/>
              </a:rPr>
              <a:t>Retention economics: who gets an agreement, at what value, presented on what day</a:t>
            </a:r>
            <a:endParaRPr lang="en-US" sz="1500" dirty="0">
              <a:latin typeface="Montserrat Medium" pitchFamily="2" charset="0"/>
            </a:endParaRPr>
          </a:p>
        </p:txBody>
      </p:sp>
      <p:sp>
        <p:nvSpPr>
          <p:cNvPr id="15" name="Text 13"/>
          <p:cNvSpPr/>
          <p:nvPr/>
        </p:nvSpPr>
        <p:spPr>
          <a:xfrm>
            <a:off x="11791950" y="4012565"/>
            <a:ext cx="2933700" cy="198120"/>
          </a:xfrm>
          <a:prstGeom prst="rect">
            <a:avLst/>
          </a:prstGeom>
          <a:noFill/>
          <a:ln/>
        </p:spPr>
        <p:txBody>
          <a:bodyPr wrap="square" lIns="25400" tIns="25400" rIns="25400" bIns="25400" rtlCol="0" anchor="t">
            <a:noAutofit/>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INPUT FROM</a:t>
            </a:r>
            <a:endParaRPr lang="en-US" sz="1000" dirty="0">
              <a:latin typeface="Montserrat" pitchFamily="2" charset="0"/>
            </a:endParaRPr>
          </a:p>
        </p:txBody>
      </p:sp>
      <p:sp>
        <p:nvSpPr>
          <p:cNvPr id="16" name="Text 14"/>
          <p:cNvSpPr/>
          <p:nvPr/>
        </p:nvSpPr>
        <p:spPr>
          <a:xfrm>
            <a:off x="11791950" y="4210685"/>
            <a:ext cx="2933700" cy="308134"/>
          </a:xfrm>
          <a:prstGeom prst="rect">
            <a:avLst/>
          </a:prstGeom>
          <a:noFill/>
          <a:ln/>
        </p:spPr>
        <p:txBody>
          <a:bodyPr wrap="square" lIns="25400" tIns="25400" rIns="25400" bIns="25400" rtlCol="0" anchor="t">
            <a:normAutofit lnSpcReduction="10000"/>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Principal + Counsel</a:t>
            </a:r>
            <a:endParaRPr lang="en-US" sz="1500" dirty="0">
              <a:solidFill>
                <a:srgbClr val="1F50E3"/>
              </a:solidFill>
              <a:latin typeface="Montserrat" pitchFamily="2" charset="0"/>
            </a:endParaRPr>
          </a:p>
        </p:txBody>
      </p:sp>
      <p:sp>
        <p:nvSpPr>
          <p:cNvPr id="17" name="Text 15"/>
          <p:cNvSpPr/>
          <p:nvPr/>
        </p:nvSpPr>
        <p:spPr>
          <a:xfrm>
            <a:off x="14674850" y="4012565"/>
            <a:ext cx="3143250" cy="198120"/>
          </a:xfrm>
          <a:prstGeom prst="rect">
            <a:avLst/>
          </a:prstGeom>
          <a:noFill/>
          <a:ln/>
        </p:spPr>
        <p:txBody>
          <a:bodyPr wrap="square" lIns="25400" tIns="25400" rIns="25400" bIns="25400" rtlCol="0" anchor="t">
            <a:normAutofit lnSpcReduction="10000"/>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DEADLINE</a:t>
            </a:r>
            <a:endParaRPr lang="en-US" sz="1000" dirty="0">
              <a:latin typeface="Montserrat" pitchFamily="2" charset="0"/>
            </a:endParaRPr>
          </a:p>
        </p:txBody>
      </p:sp>
      <p:sp>
        <p:nvSpPr>
          <p:cNvPr id="18" name="Text 16"/>
          <p:cNvSpPr/>
          <p:nvPr/>
        </p:nvSpPr>
        <p:spPr>
          <a:xfrm>
            <a:off x="14674850" y="4210685"/>
            <a:ext cx="3143250" cy="308134"/>
          </a:xfrm>
          <a:prstGeom prst="rect">
            <a:avLst/>
          </a:prstGeom>
          <a:noFill/>
          <a:ln/>
        </p:spPr>
        <p:txBody>
          <a:bodyPr wrap="square" lIns="25400" tIns="25400" rIns="25400" bIns="25400" rtlCol="0" anchor="t">
            <a:normAutofit lnSpcReduction="10000"/>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Pre-close</a:t>
            </a:r>
            <a:endParaRPr lang="en-US" sz="1500" dirty="0">
              <a:solidFill>
                <a:srgbClr val="1F50E3"/>
              </a:solidFill>
              <a:latin typeface="Montserrat" pitchFamily="2" charset="0"/>
            </a:endParaRPr>
          </a:p>
        </p:txBody>
      </p:sp>
      <p:sp>
        <p:nvSpPr>
          <p:cNvPr id="19" name="Shape 17"/>
          <p:cNvSpPr/>
          <p:nvPr/>
        </p:nvSpPr>
        <p:spPr>
          <a:xfrm>
            <a:off x="914400" y="4842669"/>
            <a:ext cx="16459200" cy="1157288"/>
          </a:xfrm>
          <a:prstGeom prst="rect">
            <a:avLst/>
          </a:prstGeom>
          <a:solidFill>
            <a:srgbClr val="F6F8FC"/>
          </a:solidFill>
          <a:ln/>
        </p:spPr>
        <p:txBody>
          <a:bodyPr/>
          <a:lstStyle/>
          <a:p>
            <a:endParaRPr lang="en-US"/>
          </a:p>
        </p:txBody>
      </p:sp>
      <p:sp>
        <p:nvSpPr>
          <p:cNvPr id="20" name="Text 18"/>
          <p:cNvSpPr/>
          <p:nvPr/>
        </p:nvSpPr>
        <p:spPr>
          <a:xfrm>
            <a:off x="1162050" y="5198428"/>
            <a:ext cx="742950" cy="483870"/>
          </a:xfrm>
          <a:prstGeom prst="rect">
            <a:avLst/>
          </a:prstGeom>
          <a:noFill/>
          <a:ln/>
        </p:spPr>
        <p:txBody>
          <a:bodyPr wrap="square" lIns="25400" tIns="25400" rIns="25400" bIns="25400" rtlCol="0" anchor="t">
            <a:normAutofit/>
          </a:bodyPr>
          <a:lstStyle/>
          <a:p>
            <a:pPr marL="0" indent="0" algn="l">
              <a:lnSpc>
                <a:spcPct val="63587"/>
              </a:lnSpc>
              <a:buNone/>
            </a:pPr>
            <a:r>
              <a:rPr lang="en-US" sz="3900" b="1" dirty="0">
                <a:solidFill>
                  <a:srgbClr val="1F50E3"/>
                </a:solidFill>
                <a:latin typeface="Montserrat" pitchFamily="2" charset="0"/>
                <a:ea typeface="Arial" pitchFamily="34" charset="-122"/>
                <a:cs typeface="Arial" pitchFamily="34" charset="-120"/>
              </a:rPr>
              <a:t>3</a:t>
            </a:r>
            <a:endParaRPr lang="en-US" sz="3900" dirty="0">
              <a:latin typeface="Montserrat" pitchFamily="2" charset="0"/>
            </a:endParaRPr>
          </a:p>
        </p:txBody>
      </p:sp>
      <p:sp>
        <p:nvSpPr>
          <p:cNvPr id="21" name="Text 19"/>
          <p:cNvSpPr/>
          <p:nvPr/>
        </p:nvSpPr>
        <p:spPr>
          <a:xfrm>
            <a:off x="2095501" y="5089843"/>
            <a:ext cx="8019010" cy="701040"/>
          </a:xfrm>
          <a:prstGeom prst="rect">
            <a:avLst/>
          </a:prstGeom>
          <a:noFill/>
          <a:ln/>
        </p:spPr>
        <p:txBody>
          <a:bodyPr wrap="square" lIns="25400" tIns="25400" rIns="25400" bIns="25400" rtlCol="0" anchor="t">
            <a:normAutofit/>
          </a:bodyPr>
          <a:lstStyle/>
          <a:p>
            <a:pPr marL="0" indent="0" algn="l">
              <a:lnSpc>
                <a:spcPct val="127941"/>
              </a:lnSpc>
              <a:buNone/>
            </a:pPr>
            <a:r>
              <a:rPr lang="en-US" sz="1500" dirty="0">
                <a:solidFill>
                  <a:srgbClr val="112C7D"/>
                </a:solidFill>
                <a:latin typeface="Montserrat Medium" pitchFamily="2" charset="0"/>
                <a:ea typeface="Arial" pitchFamily="34" charset="-122"/>
                <a:cs typeface="Arial" pitchFamily="34" charset="-120"/>
              </a:rPr>
              <a:t>AMS end state and conversion date, including the decision to run parallel and what that costs</a:t>
            </a:r>
            <a:endParaRPr lang="en-US" sz="1500" dirty="0">
              <a:latin typeface="Montserrat Medium" pitchFamily="2" charset="0"/>
            </a:endParaRPr>
          </a:p>
        </p:txBody>
      </p:sp>
      <p:sp>
        <p:nvSpPr>
          <p:cNvPr id="22" name="Text 20"/>
          <p:cNvSpPr/>
          <p:nvPr/>
        </p:nvSpPr>
        <p:spPr>
          <a:xfrm>
            <a:off x="11791950" y="5052219"/>
            <a:ext cx="2933700" cy="198120"/>
          </a:xfrm>
          <a:prstGeom prst="rect">
            <a:avLst/>
          </a:prstGeom>
          <a:noFill/>
          <a:ln/>
        </p:spPr>
        <p:txBody>
          <a:bodyPr wrap="square" lIns="25400" tIns="25400" rIns="25400" bIns="25400" rtlCol="0" anchor="t">
            <a:noAutofit/>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INPUT FROM</a:t>
            </a:r>
            <a:endParaRPr lang="en-US" sz="1000" dirty="0">
              <a:latin typeface="Montserrat" pitchFamily="2" charset="0"/>
            </a:endParaRPr>
          </a:p>
        </p:txBody>
      </p:sp>
      <p:sp>
        <p:nvSpPr>
          <p:cNvPr id="23" name="Text 21"/>
          <p:cNvSpPr/>
          <p:nvPr/>
        </p:nvSpPr>
        <p:spPr>
          <a:xfrm>
            <a:off x="11791950" y="5250339"/>
            <a:ext cx="2021777" cy="578168"/>
          </a:xfrm>
          <a:prstGeom prst="rect">
            <a:avLst/>
          </a:prstGeom>
          <a:noFill/>
          <a:ln/>
        </p:spPr>
        <p:txBody>
          <a:bodyPr wrap="square" lIns="25400" tIns="25400" rIns="25400" bIns="25400" rtlCol="0" anchor="t">
            <a:normAutofit/>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Operations + Integration Lead</a:t>
            </a:r>
            <a:endParaRPr lang="en-US" sz="1500" dirty="0">
              <a:solidFill>
                <a:srgbClr val="1F50E3"/>
              </a:solidFill>
              <a:latin typeface="Montserrat" pitchFamily="2" charset="0"/>
            </a:endParaRPr>
          </a:p>
        </p:txBody>
      </p:sp>
      <p:sp>
        <p:nvSpPr>
          <p:cNvPr id="24" name="Text 22"/>
          <p:cNvSpPr/>
          <p:nvPr/>
        </p:nvSpPr>
        <p:spPr>
          <a:xfrm>
            <a:off x="14674850" y="5052219"/>
            <a:ext cx="3143250" cy="198120"/>
          </a:xfrm>
          <a:prstGeom prst="rect">
            <a:avLst/>
          </a:prstGeom>
          <a:noFill/>
          <a:ln/>
        </p:spPr>
        <p:txBody>
          <a:bodyPr wrap="square" lIns="25400" tIns="25400" rIns="25400" bIns="25400" rtlCol="0" anchor="t">
            <a:normAutofit lnSpcReduction="10000"/>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DEADLINE</a:t>
            </a:r>
            <a:endParaRPr lang="en-US" sz="1000" dirty="0">
              <a:latin typeface="Montserrat" pitchFamily="2" charset="0"/>
            </a:endParaRPr>
          </a:p>
        </p:txBody>
      </p:sp>
      <p:sp>
        <p:nvSpPr>
          <p:cNvPr id="25" name="Text 23"/>
          <p:cNvSpPr/>
          <p:nvPr/>
        </p:nvSpPr>
        <p:spPr>
          <a:xfrm>
            <a:off x="14674851" y="5250339"/>
            <a:ext cx="2508250" cy="578168"/>
          </a:xfrm>
          <a:prstGeom prst="rect">
            <a:avLst/>
          </a:prstGeom>
          <a:noFill/>
          <a:ln/>
        </p:spPr>
        <p:txBody>
          <a:bodyPr wrap="square" lIns="25400" tIns="25400" rIns="25400" bIns="25400" rtlCol="0" anchor="t">
            <a:normAutofit/>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Pre-close decision, post-close execution</a:t>
            </a:r>
            <a:endParaRPr lang="en-US" sz="1500" dirty="0">
              <a:solidFill>
                <a:srgbClr val="1F50E3"/>
              </a:solidFill>
              <a:latin typeface="Montserrat" pitchFamily="2" charset="0"/>
            </a:endParaRPr>
          </a:p>
        </p:txBody>
      </p:sp>
      <p:sp>
        <p:nvSpPr>
          <p:cNvPr id="26" name="Shape 24"/>
          <p:cNvSpPr/>
          <p:nvPr/>
        </p:nvSpPr>
        <p:spPr>
          <a:xfrm>
            <a:off x="914400" y="6152356"/>
            <a:ext cx="16459200" cy="1082040"/>
          </a:xfrm>
          <a:prstGeom prst="rect">
            <a:avLst/>
          </a:prstGeom>
          <a:solidFill>
            <a:srgbClr val="F6F8FC"/>
          </a:solidFill>
          <a:ln/>
        </p:spPr>
        <p:txBody>
          <a:bodyPr/>
          <a:lstStyle/>
          <a:p>
            <a:endParaRPr lang="en-US"/>
          </a:p>
        </p:txBody>
      </p:sp>
      <p:sp>
        <p:nvSpPr>
          <p:cNvPr id="27" name="Text 25"/>
          <p:cNvSpPr/>
          <p:nvPr/>
        </p:nvSpPr>
        <p:spPr>
          <a:xfrm>
            <a:off x="1162050" y="6470491"/>
            <a:ext cx="742950" cy="483870"/>
          </a:xfrm>
          <a:prstGeom prst="rect">
            <a:avLst/>
          </a:prstGeom>
          <a:noFill/>
          <a:ln/>
        </p:spPr>
        <p:txBody>
          <a:bodyPr wrap="square" lIns="25400" tIns="25400" rIns="25400" bIns="25400" rtlCol="0" anchor="t">
            <a:normAutofit/>
          </a:bodyPr>
          <a:lstStyle/>
          <a:p>
            <a:pPr marL="0" indent="0" algn="l">
              <a:lnSpc>
                <a:spcPct val="63587"/>
              </a:lnSpc>
              <a:buNone/>
            </a:pPr>
            <a:r>
              <a:rPr lang="en-US" sz="3900" b="1" dirty="0">
                <a:solidFill>
                  <a:srgbClr val="1F50E3"/>
                </a:solidFill>
                <a:latin typeface="Montserrat" pitchFamily="2" charset="0"/>
                <a:ea typeface="Arial" pitchFamily="34" charset="-122"/>
                <a:cs typeface="Arial" pitchFamily="34" charset="-120"/>
              </a:rPr>
              <a:t>4</a:t>
            </a:r>
            <a:endParaRPr lang="en-US" sz="3900" dirty="0">
              <a:latin typeface="Montserrat" pitchFamily="2" charset="0"/>
            </a:endParaRPr>
          </a:p>
        </p:txBody>
      </p:sp>
      <p:sp>
        <p:nvSpPr>
          <p:cNvPr id="28" name="Text 26"/>
          <p:cNvSpPr/>
          <p:nvPr/>
        </p:nvSpPr>
        <p:spPr>
          <a:xfrm>
            <a:off x="2095500" y="6361906"/>
            <a:ext cx="8834967" cy="701040"/>
          </a:xfrm>
          <a:prstGeom prst="rect">
            <a:avLst/>
          </a:prstGeom>
          <a:noFill/>
          <a:ln/>
        </p:spPr>
        <p:txBody>
          <a:bodyPr wrap="square" lIns="25400" tIns="25400" rIns="25400" bIns="25400" rtlCol="0" anchor="t">
            <a:normAutofit/>
          </a:bodyPr>
          <a:lstStyle/>
          <a:p>
            <a:pPr marL="0" indent="0" algn="l">
              <a:lnSpc>
                <a:spcPct val="127941"/>
              </a:lnSpc>
              <a:buNone/>
            </a:pPr>
            <a:r>
              <a:rPr lang="en-US" sz="1500" dirty="0">
                <a:solidFill>
                  <a:srgbClr val="112C7D"/>
                </a:solidFill>
                <a:latin typeface="Montserrat Medium" pitchFamily="2" charset="0"/>
                <a:ea typeface="Arial" pitchFamily="34" charset="-122"/>
                <a:cs typeface="Arial" pitchFamily="34" charset="-120"/>
              </a:rPr>
              <a:t>Integration model: absorb, best-of-both, or preserve as a standalone office — stated explicitly, because the acquired team will infer an answer if you don't give one</a:t>
            </a:r>
            <a:endParaRPr lang="en-US" sz="1500" dirty="0">
              <a:latin typeface="Montserrat Medium" pitchFamily="2" charset="0"/>
            </a:endParaRPr>
          </a:p>
        </p:txBody>
      </p:sp>
      <p:sp>
        <p:nvSpPr>
          <p:cNvPr id="29" name="Text 27"/>
          <p:cNvSpPr/>
          <p:nvPr/>
        </p:nvSpPr>
        <p:spPr>
          <a:xfrm>
            <a:off x="11791950" y="6459300"/>
            <a:ext cx="2933700" cy="198120"/>
          </a:xfrm>
          <a:prstGeom prst="rect">
            <a:avLst/>
          </a:prstGeom>
          <a:noFill/>
          <a:ln/>
        </p:spPr>
        <p:txBody>
          <a:bodyPr wrap="square" lIns="25400" tIns="25400" rIns="25400" bIns="25400" rtlCol="0" anchor="t">
            <a:noAutofit/>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INPUT FROM</a:t>
            </a:r>
            <a:endParaRPr lang="en-US" sz="1000" dirty="0">
              <a:latin typeface="Montserrat" pitchFamily="2" charset="0"/>
            </a:endParaRPr>
          </a:p>
        </p:txBody>
      </p:sp>
      <p:sp>
        <p:nvSpPr>
          <p:cNvPr id="30" name="Text 28"/>
          <p:cNvSpPr/>
          <p:nvPr/>
        </p:nvSpPr>
        <p:spPr>
          <a:xfrm>
            <a:off x="11791950" y="6657420"/>
            <a:ext cx="2933700" cy="308134"/>
          </a:xfrm>
          <a:prstGeom prst="rect">
            <a:avLst/>
          </a:prstGeom>
          <a:noFill/>
          <a:ln/>
        </p:spPr>
        <p:txBody>
          <a:bodyPr wrap="square" lIns="25400" tIns="25400" rIns="25400" bIns="25400" rtlCol="0" anchor="t">
            <a:normAutofit lnSpcReduction="10000"/>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Principal</a:t>
            </a:r>
            <a:endParaRPr lang="en-US" sz="1500" dirty="0">
              <a:solidFill>
                <a:srgbClr val="1F50E3"/>
              </a:solidFill>
              <a:latin typeface="Montserrat" pitchFamily="2" charset="0"/>
            </a:endParaRPr>
          </a:p>
        </p:txBody>
      </p:sp>
      <p:sp>
        <p:nvSpPr>
          <p:cNvPr id="31" name="Text 29"/>
          <p:cNvSpPr/>
          <p:nvPr/>
        </p:nvSpPr>
        <p:spPr>
          <a:xfrm>
            <a:off x="14674850" y="6459300"/>
            <a:ext cx="3143250" cy="198120"/>
          </a:xfrm>
          <a:prstGeom prst="rect">
            <a:avLst/>
          </a:prstGeom>
          <a:noFill/>
          <a:ln/>
        </p:spPr>
        <p:txBody>
          <a:bodyPr wrap="square" lIns="25400" tIns="25400" rIns="25400" bIns="25400" rtlCol="0" anchor="t">
            <a:normAutofit lnSpcReduction="10000"/>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DEADLINE</a:t>
            </a:r>
            <a:endParaRPr lang="en-US" sz="1000" dirty="0">
              <a:latin typeface="Montserrat" pitchFamily="2" charset="0"/>
            </a:endParaRPr>
          </a:p>
        </p:txBody>
      </p:sp>
      <p:sp>
        <p:nvSpPr>
          <p:cNvPr id="32" name="Text 30"/>
          <p:cNvSpPr/>
          <p:nvPr/>
        </p:nvSpPr>
        <p:spPr>
          <a:xfrm>
            <a:off x="14674850" y="6657420"/>
            <a:ext cx="3143250" cy="308134"/>
          </a:xfrm>
          <a:prstGeom prst="rect">
            <a:avLst/>
          </a:prstGeom>
          <a:noFill/>
          <a:ln/>
        </p:spPr>
        <p:txBody>
          <a:bodyPr wrap="square" lIns="25400" tIns="25400" rIns="25400" bIns="25400" rtlCol="0" anchor="t">
            <a:normAutofit lnSpcReduction="10000"/>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Before announcement</a:t>
            </a:r>
            <a:endParaRPr lang="en-US" sz="1500" dirty="0">
              <a:solidFill>
                <a:srgbClr val="1F50E3"/>
              </a:solidFill>
              <a:latin typeface="Montserrat" pitchFamily="2" charset="0"/>
            </a:endParaRPr>
          </a:p>
        </p:txBody>
      </p:sp>
      <p:sp>
        <p:nvSpPr>
          <p:cNvPr id="33" name="Shape 31"/>
          <p:cNvSpPr/>
          <p:nvPr/>
        </p:nvSpPr>
        <p:spPr>
          <a:xfrm>
            <a:off x="914400" y="7386797"/>
            <a:ext cx="16459200" cy="1157288"/>
          </a:xfrm>
          <a:prstGeom prst="rect">
            <a:avLst/>
          </a:prstGeom>
          <a:solidFill>
            <a:srgbClr val="F6F8FC"/>
          </a:solidFill>
          <a:ln/>
        </p:spPr>
        <p:txBody>
          <a:bodyPr/>
          <a:lstStyle/>
          <a:p>
            <a:endParaRPr lang="en-US"/>
          </a:p>
        </p:txBody>
      </p:sp>
      <p:sp>
        <p:nvSpPr>
          <p:cNvPr id="34" name="Text 32"/>
          <p:cNvSpPr/>
          <p:nvPr/>
        </p:nvSpPr>
        <p:spPr>
          <a:xfrm>
            <a:off x="1162050" y="7742555"/>
            <a:ext cx="742950" cy="483870"/>
          </a:xfrm>
          <a:prstGeom prst="rect">
            <a:avLst/>
          </a:prstGeom>
          <a:noFill/>
          <a:ln/>
        </p:spPr>
        <p:txBody>
          <a:bodyPr wrap="square" lIns="25400" tIns="25400" rIns="25400" bIns="25400" rtlCol="0" anchor="t">
            <a:normAutofit/>
          </a:bodyPr>
          <a:lstStyle/>
          <a:p>
            <a:pPr marL="0" indent="0" algn="l">
              <a:lnSpc>
                <a:spcPct val="63587"/>
              </a:lnSpc>
              <a:buNone/>
            </a:pPr>
            <a:r>
              <a:rPr lang="en-US" sz="3900" b="1" dirty="0">
                <a:solidFill>
                  <a:srgbClr val="1F50E3"/>
                </a:solidFill>
                <a:latin typeface="Montserrat" pitchFamily="2" charset="0"/>
                <a:ea typeface="Arial" pitchFamily="34" charset="-122"/>
                <a:cs typeface="Arial" pitchFamily="34" charset="-120"/>
              </a:rPr>
              <a:t>5</a:t>
            </a:r>
            <a:endParaRPr lang="en-US" sz="3900" dirty="0">
              <a:latin typeface="Montserrat" pitchFamily="2" charset="0"/>
            </a:endParaRPr>
          </a:p>
        </p:txBody>
      </p:sp>
      <p:sp>
        <p:nvSpPr>
          <p:cNvPr id="35" name="Text 33"/>
          <p:cNvSpPr/>
          <p:nvPr/>
        </p:nvSpPr>
        <p:spPr>
          <a:xfrm>
            <a:off x="2095501" y="7633970"/>
            <a:ext cx="8019009" cy="701040"/>
          </a:xfrm>
          <a:prstGeom prst="rect">
            <a:avLst/>
          </a:prstGeom>
          <a:noFill/>
          <a:ln/>
        </p:spPr>
        <p:txBody>
          <a:bodyPr wrap="square" lIns="25400" tIns="25400" rIns="25400" bIns="25400" rtlCol="0" anchor="t">
            <a:normAutofit/>
          </a:bodyPr>
          <a:lstStyle/>
          <a:p>
            <a:pPr marL="0" indent="0" algn="l">
              <a:lnSpc>
                <a:spcPct val="127941"/>
              </a:lnSpc>
              <a:buNone/>
            </a:pPr>
            <a:r>
              <a:rPr lang="en-US" sz="1500" dirty="0">
                <a:solidFill>
                  <a:srgbClr val="112C7D"/>
                </a:solidFill>
                <a:latin typeface="Montserrat Medium" pitchFamily="2" charset="0"/>
                <a:ea typeface="Arial" pitchFamily="34" charset="-122"/>
                <a:cs typeface="Arial" pitchFamily="34" charset="-120"/>
              </a:rPr>
              <a:t>What the seller is accountable for post-close, tied to the earnout, in named accounts and dates</a:t>
            </a:r>
            <a:endParaRPr lang="en-US" sz="1500" dirty="0">
              <a:latin typeface="Montserrat Medium" pitchFamily="2" charset="0"/>
            </a:endParaRPr>
          </a:p>
        </p:txBody>
      </p:sp>
      <p:sp>
        <p:nvSpPr>
          <p:cNvPr id="36" name="Text 34"/>
          <p:cNvSpPr/>
          <p:nvPr/>
        </p:nvSpPr>
        <p:spPr>
          <a:xfrm>
            <a:off x="11791950" y="7594679"/>
            <a:ext cx="2933700" cy="198120"/>
          </a:xfrm>
          <a:prstGeom prst="rect">
            <a:avLst/>
          </a:prstGeom>
          <a:noFill/>
          <a:ln/>
        </p:spPr>
        <p:txBody>
          <a:bodyPr wrap="square" lIns="25400" tIns="25400" rIns="25400" bIns="25400" rtlCol="0" anchor="t">
            <a:noAutofit/>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INPUT FROM</a:t>
            </a:r>
            <a:endParaRPr lang="en-US" sz="1000" dirty="0">
              <a:latin typeface="Montserrat" pitchFamily="2" charset="0"/>
            </a:endParaRPr>
          </a:p>
        </p:txBody>
      </p:sp>
      <p:sp>
        <p:nvSpPr>
          <p:cNvPr id="37" name="Text 35"/>
          <p:cNvSpPr/>
          <p:nvPr/>
        </p:nvSpPr>
        <p:spPr>
          <a:xfrm>
            <a:off x="11791950" y="7805498"/>
            <a:ext cx="1668869" cy="578168"/>
          </a:xfrm>
          <a:prstGeom prst="rect">
            <a:avLst/>
          </a:prstGeom>
          <a:noFill/>
          <a:ln/>
        </p:spPr>
        <p:txBody>
          <a:bodyPr wrap="square" lIns="25400" tIns="25400" rIns="25400" bIns="25400" rtlCol="0" anchor="t">
            <a:normAutofit/>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Principal + Selling Principal</a:t>
            </a:r>
            <a:endParaRPr lang="en-US" sz="1500" dirty="0">
              <a:solidFill>
                <a:srgbClr val="1F50E3"/>
              </a:solidFill>
              <a:latin typeface="Montserrat" pitchFamily="2" charset="0"/>
            </a:endParaRPr>
          </a:p>
        </p:txBody>
      </p:sp>
      <p:sp>
        <p:nvSpPr>
          <p:cNvPr id="38" name="Text 36"/>
          <p:cNvSpPr/>
          <p:nvPr/>
        </p:nvSpPr>
        <p:spPr>
          <a:xfrm>
            <a:off x="14702391" y="7632612"/>
            <a:ext cx="3143250" cy="198120"/>
          </a:xfrm>
          <a:prstGeom prst="rect">
            <a:avLst/>
          </a:prstGeom>
          <a:noFill/>
          <a:ln/>
        </p:spPr>
        <p:txBody>
          <a:bodyPr wrap="square" lIns="25400" tIns="25400" rIns="25400" bIns="25400" rtlCol="0" anchor="t">
            <a:normAutofit lnSpcReduction="10000"/>
          </a:bodyPr>
          <a:lstStyle/>
          <a:p>
            <a:pPr marL="0" indent="0" algn="l">
              <a:buNone/>
            </a:pPr>
            <a:r>
              <a:rPr lang="en-US" sz="1000" b="1" kern="0" dirty="0">
                <a:solidFill>
                  <a:srgbClr val="737373"/>
                </a:solidFill>
                <a:latin typeface="Montserrat" pitchFamily="2" charset="0"/>
                <a:ea typeface="Arial" pitchFamily="34" charset="-122"/>
                <a:cs typeface="Arial" pitchFamily="34" charset="-120"/>
              </a:rPr>
              <a:t>DEADLINE</a:t>
            </a:r>
            <a:endParaRPr lang="en-US" sz="1000" dirty="0">
              <a:latin typeface="Montserrat" pitchFamily="2" charset="0"/>
            </a:endParaRPr>
          </a:p>
        </p:txBody>
      </p:sp>
      <p:sp>
        <p:nvSpPr>
          <p:cNvPr id="39" name="Text 37"/>
          <p:cNvSpPr/>
          <p:nvPr/>
        </p:nvSpPr>
        <p:spPr>
          <a:xfrm>
            <a:off x="14702391" y="7843431"/>
            <a:ext cx="3143250" cy="308134"/>
          </a:xfrm>
          <a:prstGeom prst="rect">
            <a:avLst/>
          </a:prstGeom>
          <a:noFill/>
          <a:ln/>
        </p:spPr>
        <p:txBody>
          <a:bodyPr wrap="square" lIns="25400" tIns="25400" rIns="25400" bIns="25400" rtlCol="0" anchor="t">
            <a:noAutofit/>
          </a:bodyPr>
          <a:lstStyle/>
          <a:p>
            <a:pPr marL="0" indent="0" algn="l">
              <a:lnSpc>
                <a:spcPct val="114315"/>
              </a:lnSpc>
              <a:buNone/>
            </a:pPr>
            <a:r>
              <a:rPr lang="en-US" sz="1500" dirty="0">
                <a:solidFill>
                  <a:srgbClr val="1F50E3"/>
                </a:solidFill>
                <a:latin typeface="Montserrat" pitchFamily="2" charset="0"/>
                <a:ea typeface="Arial" pitchFamily="34" charset="-122"/>
                <a:cs typeface="Arial" pitchFamily="34" charset="-120"/>
              </a:rPr>
              <a:t>Definitive agreement</a:t>
            </a:r>
            <a:endParaRPr lang="en-US" sz="1500" dirty="0">
              <a:solidFill>
                <a:srgbClr val="1F50E3"/>
              </a:solidFill>
              <a:latin typeface="Montserrat" pitchFamily="2" charset="0"/>
            </a:endParaRPr>
          </a:p>
        </p:txBody>
      </p:sp>
      <p:pic>
        <p:nvPicPr>
          <p:cNvPr id="44" name="Graphic 43">
            <a:extLst>
              <a:ext uri="{FF2B5EF4-FFF2-40B4-BE49-F238E27FC236}">
                <a16:creationId xmlns:a16="http://schemas.microsoft.com/office/drawing/2014/main" id="{36FDF89E-9AB2-2A8B-7C18-4520E9BF3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9148688"/>
            <a:ext cx="1473200" cy="443324"/>
          </a:xfrm>
          <a:prstGeom prst="rect">
            <a:avLst/>
          </a:prstGeom>
        </p:spPr>
      </p:pic>
      <p:pic>
        <p:nvPicPr>
          <p:cNvPr id="41" name="Picture 40"/>
          <p:cNvPicPr>
            <a:picLocks noChangeAspect="1"/>
          </p:cNvPicPr>
          <p:nvPr/>
        </p:nvPicPr>
        <p:blipFill>
          <a:blip r:embed="rId4">
            <a:clrChange>
              <a:clrFrom>
                <a:srgbClr val="000000">
                  <a:alpha val="0"/>
                </a:srgbClr>
              </a:clrFrom>
              <a:clrTo>
                <a:srgbClr val="000000">
                  <a:alpha val="0"/>
                </a:srgbClr>
              </a:clrTo>
            </a:clrChange>
            <a:extLst>
              <a:ext uri="{BEBA8EAE-BF5A-486C-A8C5-ECC9F3942E4B}">
                <a14:imgProps xmlns:a14="http://schemas.microsoft.com/office/drawing/2010/main">
                  <a14:imgLayer r:embed="rId5">
                    <a14:imgEffect>
                      <a14:artisticPhotocopy/>
                    </a14:imgEffect>
                    <a14:imgEffect>
                      <a14:saturation sat="0"/>
                    </a14:imgEffect>
                    <a14:imgEffect>
                      <a14:brightnessContrast bright="21000"/>
                    </a14:imgEffect>
                  </a14:imgLayer>
                </a14:imgProps>
              </a:ext>
              <a:ext uri="{28A0092B-C50C-407E-A947-70E740481C1C}">
                <a14:useLocalDpi xmlns:a14="http://schemas.microsoft.com/office/drawing/2010/main" val="0"/>
              </a:ext>
            </a:extLst>
          </a:blip>
          <a:stretch>
            <a:fillRect/>
          </a:stretch>
        </p:blipFill>
        <p:spPr>
          <a:xfrm>
            <a:off x="14263463" y="-2245937"/>
            <a:ext cx="4419827" cy="440712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12C7D"/>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
            <a:ext cx="18288000" cy="10283952"/>
          </a:xfrm>
          <a:prstGeom prst="rect">
            <a:avLst/>
          </a:prstGeom>
        </p:spPr>
      </p:pic>
      <p:sp>
        <p:nvSpPr>
          <p:cNvPr id="3" name="Text 1"/>
          <p:cNvSpPr/>
          <p:nvPr/>
        </p:nvSpPr>
        <p:spPr>
          <a:xfrm>
            <a:off x="1047750" y="2600897"/>
            <a:ext cx="8564083" cy="3998595"/>
          </a:xfrm>
          <a:prstGeom prst="rect">
            <a:avLst/>
          </a:prstGeom>
          <a:noFill/>
          <a:ln/>
        </p:spPr>
        <p:txBody>
          <a:bodyPr wrap="square" lIns="25400" tIns="25400" rIns="25400" bIns="25400" rtlCol="0" anchor="t">
            <a:normAutofit/>
          </a:bodyPr>
          <a:lstStyle/>
          <a:p>
            <a:pPr marL="0" indent="0" algn="l">
              <a:lnSpc>
                <a:spcPct val="116016"/>
              </a:lnSpc>
              <a:buNone/>
            </a:pPr>
            <a:r>
              <a:rPr lang="en-US" sz="3000" b="1" dirty="0">
                <a:solidFill>
                  <a:srgbClr val="112C7D"/>
                </a:solidFill>
                <a:latin typeface="Montserrat" pitchFamily="2" charset="0"/>
                <a:ea typeface="Arial" pitchFamily="34" charset="-122"/>
                <a:cs typeface="Arial" pitchFamily="34" charset="-120"/>
              </a:rPr>
              <a:t>Every hour your principals spend on data migration is an hour they're not spending with the producers and clients you just paid for. Cogneesol runs the AMS conversion and multi-agency reporting consolidation, so your integration office can own what drives the deal.</a:t>
            </a:r>
            <a:endParaRPr lang="en-US" sz="3000" dirty="0">
              <a:solidFill>
                <a:srgbClr val="112C7D"/>
              </a:solidFill>
              <a:latin typeface="Montserrat" pitchFamily="2" charset="0"/>
            </a:endParaRPr>
          </a:p>
        </p:txBody>
      </p:sp>
      <p:sp>
        <p:nvSpPr>
          <p:cNvPr id="5" name="Text 3"/>
          <p:cNvSpPr/>
          <p:nvPr/>
        </p:nvSpPr>
        <p:spPr>
          <a:xfrm>
            <a:off x="1146988" y="8153334"/>
            <a:ext cx="9593723"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b="1" kern="0" dirty="0">
                <a:solidFill>
                  <a:srgbClr val="1F50E3"/>
                </a:solidFill>
                <a:latin typeface="Montserrat Medium" pitchFamily="2" charset="0"/>
                <a:ea typeface="Arial" pitchFamily="34" charset="-122"/>
                <a:cs typeface="Arial" pitchFamily="34" charset="-120"/>
              </a:rPr>
              <a:t>cogneesol.com</a:t>
            </a:r>
            <a:endParaRPr lang="en-US" sz="1800" dirty="0">
              <a:solidFill>
                <a:srgbClr val="1F50E3"/>
              </a:solidFill>
              <a:latin typeface="Montserrat Medium" pitchFamily="2"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865226" y="1864226"/>
            <a:ext cx="8488357" cy="8357191"/>
          </a:xfrm>
          <a:prstGeom prst="rect">
            <a:avLst/>
          </a:prstGeom>
          <a:effectLst>
            <a:outerShdw blurRad="1193800" dist="50800" dir="4560000" algn="ctr" rotWithShape="0">
              <a:srgbClr val="000000">
                <a:alpha val="0"/>
              </a:srgbClr>
            </a:outerShdw>
          </a:effectLst>
        </p:spPr>
      </p:pic>
      <p:sp>
        <p:nvSpPr>
          <p:cNvPr id="9" name="Shape 2"/>
          <p:cNvSpPr/>
          <p:nvPr/>
        </p:nvSpPr>
        <p:spPr>
          <a:xfrm>
            <a:off x="1146988" y="7842788"/>
            <a:ext cx="1143000" cy="76200"/>
          </a:xfrm>
          <a:prstGeom prst="rect">
            <a:avLst/>
          </a:prstGeom>
          <a:solidFill>
            <a:srgbClr val="A0E2FB"/>
          </a:solidFill>
          <a:ln/>
        </p:spPr>
        <p:txBody>
          <a:bodyPr/>
          <a:lstStyle/>
          <a:p>
            <a:endParaRPr lang="en-US"/>
          </a:p>
        </p:txBody>
      </p:sp>
      <p:pic>
        <p:nvPicPr>
          <p:cNvPr id="11" name="Picture 10">
            <a:extLst>
              <a:ext uri="{FF2B5EF4-FFF2-40B4-BE49-F238E27FC236}">
                <a16:creationId xmlns:a16="http://schemas.microsoft.com/office/drawing/2014/main" id="{9FF1BA12-BE94-7C05-1889-2AA61CD72E9F}"/>
              </a:ext>
            </a:extLst>
          </p:cNvPr>
          <p:cNvPicPr>
            <a:picLocks noChangeAspect="1"/>
          </p:cNvPicPr>
          <p:nvPr/>
        </p:nvPicPr>
        <p:blipFill>
          <a:blip r:embed="rId5"/>
          <a:stretch>
            <a:fillRect/>
          </a:stretch>
        </p:blipFill>
        <p:spPr>
          <a:xfrm>
            <a:off x="1146988" y="1158463"/>
            <a:ext cx="2210395" cy="665083"/>
          </a:xfrm>
          <a:prstGeom prst="rect">
            <a:avLst/>
          </a:prstGeom>
        </p:spPr>
      </p:pic>
      <p:pic>
        <p:nvPicPr>
          <p:cNvPr id="12" name="Picture 11"/>
          <p:cNvPicPr>
            <a:picLocks noChangeAspect="1"/>
          </p:cNvPicPr>
          <p:nvPr/>
        </p:nvPicPr>
        <p:blipFill>
          <a:blip r:embed="rId6">
            <a:clrChange>
              <a:clrFrom>
                <a:srgbClr val="000000">
                  <a:alpha val="0"/>
                </a:srgbClr>
              </a:clrFrom>
              <a:clrTo>
                <a:srgbClr val="000000">
                  <a:alpha val="0"/>
                </a:srgbClr>
              </a:clrTo>
            </a:clrChange>
            <a:extLst>
              <a:ext uri="{BEBA8EAE-BF5A-486C-A8C5-ECC9F3942E4B}">
                <a14:imgProps xmlns:a14="http://schemas.microsoft.com/office/drawing/2010/main">
                  <a14:imgLayer r:embed="rId7">
                    <a14:imgEffect>
                      <a14:artisticPhotocopy/>
                    </a14:imgEffect>
                    <a14:imgEffect>
                      <a14:saturation sat="0"/>
                    </a14:imgEffect>
                    <a14:imgEffect>
                      <a14:brightnessContrast bright="13000"/>
                    </a14:imgEffect>
                  </a14:imgLayer>
                </a14:imgProps>
              </a:ext>
              <a:ext uri="{28A0092B-C50C-407E-A947-70E740481C1C}">
                <a14:useLocalDpi xmlns:a14="http://schemas.microsoft.com/office/drawing/2010/main" val="0"/>
              </a:ext>
            </a:extLst>
          </a:blip>
          <a:stretch>
            <a:fillRect/>
          </a:stretch>
        </p:blipFill>
        <p:spPr>
          <a:xfrm>
            <a:off x="-491426" y="-591486"/>
            <a:ext cx="4419827" cy="4407126"/>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222</TotalTime>
  <Words>1721</Words>
  <Application>Microsoft Office PowerPoint</Application>
  <PresentationFormat>Custom</PresentationFormat>
  <Paragraphs>216</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Sneha Sharma</cp:lastModifiedBy>
  <cp:revision>29</cp:revision>
  <dcterms:created xsi:type="dcterms:W3CDTF">2026-09-05T00:24:06Z</dcterms:created>
  <dcterms:modified xsi:type="dcterms:W3CDTF">2026-09-21T22:01:01Z</dcterms:modified>
</cp:coreProperties>
</file>