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diagrams/data1.xml" ContentType="application/vnd.openxmlformats-officedocument.drawingml.diagramData+xml"/>
  <Override PartName="/ppt/presentation.xml" ContentType="application/vnd.openxmlformats-officedocument.presentationml.presentation.main+xml"/>
  <Override PartName="/ppt/slides/slide2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7.xml" ContentType="application/vnd.openxmlformats-officedocument.presentationml.slide+xml"/>
  <Override PartName="/ppt/slides/slide23.xml" ContentType="application/vnd.openxmlformats-officedocument.presentationml.slide+xml"/>
  <Override PartName="/ppt/slides/slide38.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charts/chart1.xml" ContentType="application/vnd.openxmlformats-officedocument.drawingml.chart+xml"/>
  <Override PartName="/ppt/notesMasters/notesMaster1.xml" ContentType="application/vnd.openxmlformats-officedocument.presentationml.notesMaster+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diagrams/layout1.xml" ContentType="application/vnd.openxmlformats-officedocument.drawingml.diagramLayout+xml"/>
  <Override PartName="/ppt/theme/theme2.xml" ContentType="application/vnd.openxmlformats-officedocument.them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3.xml" ContentType="application/vnd.openxmlformats-officedocument.drawingml.chart+xml"/>
  <Override PartName="/ppt/charts/chart12.xml" ContentType="application/vnd.openxmlformats-officedocument.drawingml.chart+xml"/>
  <Override PartName="/ppt/charts/chart6.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5" r:id="rId1"/>
  </p:sldMasterIdLst>
  <p:notesMasterIdLst>
    <p:notesMasterId r:id="rId40"/>
  </p:notesMasterIdLst>
  <p:sldIdLst>
    <p:sldId id="256" r:id="rId2"/>
    <p:sldId id="290" r:id="rId3"/>
    <p:sldId id="292" r:id="rId4"/>
    <p:sldId id="257" r:id="rId5"/>
    <p:sldId id="296" r:id="rId6"/>
    <p:sldId id="293" r:id="rId7"/>
    <p:sldId id="294" r:id="rId8"/>
    <p:sldId id="295" r:id="rId9"/>
    <p:sldId id="297"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98" r:id="rId23"/>
    <p:sldId id="283" r:id="rId24"/>
    <p:sldId id="284" r:id="rId25"/>
    <p:sldId id="299" r:id="rId26"/>
    <p:sldId id="300" r:id="rId27"/>
    <p:sldId id="301" r:id="rId28"/>
    <p:sldId id="302" r:id="rId29"/>
    <p:sldId id="303" r:id="rId30"/>
    <p:sldId id="304" r:id="rId31"/>
    <p:sldId id="305" r:id="rId32"/>
    <p:sldId id="306" r:id="rId33"/>
    <p:sldId id="307" r:id="rId34"/>
    <p:sldId id="308" r:id="rId35"/>
    <p:sldId id="309" r:id="rId36"/>
    <p:sldId id="311" r:id="rId37"/>
    <p:sldId id="310" r:id="rId38"/>
    <p:sldId id="289"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410"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effectLst/>
              </a:rPr>
              <a:t> Growth of U.S. Smartphone Installed Base </a:t>
            </a:r>
            <a:endParaRPr lang="en-US" sz="1800" dirty="0"/>
          </a:p>
        </c:rich>
      </c:tx>
      <c:layout>
        <c:manualLayout>
          <c:xMode val="edge"/>
          <c:yMode val="edge"/>
          <c:x val="0.28712394189954604"/>
          <c:y val="1.7702065730197804E-2"/>
        </c:manualLayout>
      </c:layout>
      <c:overlay val="1"/>
    </c:title>
    <c:autoTitleDeleted val="0"/>
    <c:plotArea>
      <c:layout/>
      <c:lineChart>
        <c:grouping val="standard"/>
        <c:varyColors val="0"/>
        <c:ser>
          <c:idx val="0"/>
          <c:order val="0"/>
          <c:tx>
            <c:strRef>
              <c:f>Sheet1!$B$1</c:f>
              <c:strCache>
                <c:ptCount val="1"/>
                <c:pt idx="0">
                  <c:v>Not Smartphone</c:v>
                </c:pt>
              </c:strCache>
            </c:strRef>
          </c:tx>
          <c:marker>
            <c:symbol val="none"/>
          </c:marker>
          <c:cat>
            <c:numRef>
              <c:f>Sheet1!$A$2:$A$14</c:f>
              <c:numCache>
                <c:formatCode>mmm\-yy</c:formatCode>
                <c:ptCount val="13"/>
                <c:pt idx="0">
                  <c:v>41061</c:v>
                </c:pt>
                <c:pt idx="1">
                  <c:v>41091</c:v>
                </c:pt>
                <c:pt idx="2">
                  <c:v>41122</c:v>
                </c:pt>
                <c:pt idx="3">
                  <c:v>41153</c:v>
                </c:pt>
                <c:pt idx="4">
                  <c:v>41183</c:v>
                </c:pt>
                <c:pt idx="5">
                  <c:v>41214</c:v>
                </c:pt>
                <c:pt idx="6">
                  <c:v>41244</c:v>
                </c:pt>
                <c:pt idx="7">
                  <c:v>41287</c:v>
                </c:pt>
                <c:pt idx="8">
                  <c:v>41318</c:v>
                </c:pt>
                <c:pt idx="9">
                  <c:v>41346</c:v>
                </c:pt>
                <c:pt idx="10">
                  <c:v>41365</c:v>
                </c:pt>
                <c:pt idx="11">
                  <c:v>41395</c:v>
                </c:pt>
                <c:pt idx="12">
                  <c:v>41426</c:v>
                </c:pt>
              </c:numCache>
            </c:numRef>
          </c:cat>
          <c:val>
            <c:numRef>
              <c:f>Sheet1!$B$2:$B$14</c:f>
              <c:numCache>
                <c:formatCode>General</c:formatCode>
                <c:ptCount val="13"/>
                <c:pt idx="0">
                  <c:v>123091817</c:v>
                </c:pt>
                <c:pt idx="1">
                  <c:v>119645134</c:v>
                </c:pt>
                <c:pt idx="2">
                  <c:v>117518777</c:v>
                </c:pt>
                <c:pt idx="3">
                  <c:v>114686033</c:v>
                </c:pt>
                <c:pt idx="4">
                  <c:v>112660258</c:v>
                </c:pt>
                <c:pt idx="5">
                  <c:v>110665311</c:v>
                </c:pt>
                <c:pt idx="6">
                  <c:v>108146234</c:v>
                </c:pt>
                <c:pt idx="7">
                  <c:v>104551539</c:v>
                </c:pt>
                <c:pt idx="8">
                  <c:v>104143733</c:v>
                </c:pt>
                <c:pt idx="9">
                  <c:v>101060239</c:v>
                </c:pt>
                <c:pt idx="10">
                  <c:v>99280337</c:v>
                </c:pt>
                <c:pt idx="11">
                  <c:v>97462655</c:v>
                </c:pt>
                <c:pt idx="12">
                  <c:v>96939792</c:v>
                </c:pt>
              </c:numCache>
            </c:numRef>
          </c:val>
          <c:smooth val="1"/>
        </c:ser>
        <c:ser>
          <c:idx val="1"/>
          <c:order val="1"/>
          <c:tx>
            <c:strRef>
              <c:f>Sheet1!$C$1</c:f>
              <c:strCache>
                <c:ptCount val="1"/>
                <c:pt idx="0">
                  <c:v>Smartphone</c:v>
                </c:pt>
              </c:strCache>
            </c:strRef>
          </c:tx>
          <c:marker>
            <c:symbol val="none"/>
          </c:marker>
          <c:cat>
            <c:numRef>
              <c:f>Sheet1!$A$2:$A$14</c:f>
              <c:numCache>
                <c:formatCode>mmm\-yy</c:formatCode>
                <c:ptCount val="13"/>
                <c:pt idx="0">
                  <c:v>41061</c:v>
                </c:pt>
                <c:pt idx="1">
                  <c:v>41091</c:v>
                </c:pt>
                <c:pt idx="2">
                  <c:v>41122</c:v>
                </c:pt>
                <c:pt idx="3">
                  <c:v>41153</c:v>
                </c:pt>
                <c:pt idx="4">
                  <c:v>41183</c:v>
                </c:pt>
                <c:pt idx="5">
                  <c:v>41214</c:v>
                </c:pt>
                <c:pt idx="6">
                  <c:v>41244</c:v>
                </c:pt>
                <c:pt idx="7">
                  <c:v>41287</c:v>
                </c:pt>
                <c:pt idx="8">
                  <c:v>41318</c:v>
                </c:pt>
                <c:pt idx="9">
                  <c:v>41346</c:v>
                </c:pt>
                <c:pt idx="10">
                  <c:v>41365</c:v>
                </c:pt>
                <c:pt idx="11">
                  <c:v>41395</c:v>
                </c:pt>
                <c:pt idx="12">
                  <c:v>41426</c:v>
                </c:pt>
              </c:numCache>
            </c:numRef>
          </c:cat>
          <c:val>
            <c:numRef>
              <c:f>Sheet1!$C$2:$C$14</c:f>
              <c:numCache>
                <c:formatCode>General</c:formatCode>
                <c:ptCount val="13"/>
                <c:pt idx="0">
                  <c:v>110908183</c:v>
                </c:pt>
                <c:pt idx="1">
                  <c:v>114354866</c:v>
                </c:pt>
                <c:pt idx="2">
                  <c:v>116481223</c:v>
                </c:pt>
                <c:pt idx="3">
                  <c:v>119313967</c:v>
                </c:pt>
                <c:pt idx="4">
                  <c:v>121339742</c:v>
                </c:pt>
                <c:pt idx="5">
                  <c:v>123334689</c:v>
                </c:pt>
                <c:pt idx="6">
                  <c:v>125853766</c:v>
                </c:pt>
                <c:pt idx="7">
                  <c:v>129448461</c:v>
                </c:pt>
                <c:pt idx="8" formatCode="##,##0">
                  <c:v>133656267</c:v>
                </c:pt>
                <c:pt idx="9" formatCode="##,##0">
                  <c:v>136739761</c:v>
                </c:pt>
                <c:pt idx="10">
                  <c:v>138519663</c:v>
                </c:pt>
                <c:pt idx="11" formatCode="##,##0">
                  <c:v>141037345</c:v>
                </c:pt>
                <c:pt idx="12" formatCode="##,##0">
                  <c:v>141560208</c:v>
                </c:pt>
              </c:numCache>
            </c:numRef>
          </c:val>
          <c:smooth val="1"/>
        </c:ser>
        <c:dLbls>
          <c:showLegendKey val="0"/>
          <c:showVal val="0"/>
          <c:showCatName val="0"/>
          <c:showSerName val="0"/>
          <c:showPercent val="0"/>
          <c:showBubbleSize val="0"/>
        </c:dLbls>
        <c:marker val="1"/>
        <c:smooth val="0"/>
        <c:axId val="100522240"/>
        <c:axId val="101305728"/>
      </c:lineChart>
      <c:dateAx>
        <c:axId val="100522240"/>
        <c:scaling>
          <c:orientation val="minMax"/>
        </c:scaling>
        <c:delete val="0"/>
        <c:axPos val="b"/>
        <c:numFmt formatCode="mmm\-yy" sourceLinked="1"/>
        <c:majorTickMark val="out"/>
        <c:minorTickMark val="none"/>
        <c:tickLblPos val="nextTo"/>
        <c:txPr>
          <a:bodyPr/>
          <a:lstStyle/>
          <a:p>
            <a:pPr>
              <a:defRPr sz="1000"/>
            </a:pPr>
            <a:endParaRPr lang="en-US"/>
          </a:p>
        </c:txPr>
        <c:crossAx val="101305728"/>
        <c:crosses val="autoZero"/>
        <c:auto val="1"/>
        <c:lblOffset val="100"/>
        <c:baseTimeUnit val="months"/>
      </c:dateAx>
      <c:valAx>
        <c:axId val="101305728"/>
        <c:scaling>
          <c:orientation val="minMax"/>
          <c:max val="180000000"/>
          <c:min val="50000000"/>
        </c:scaling>
        <c:delete val="0"/>
        <c:axPos val="l"/>
        <c:numFmt formatCode="General" sourceLinked="1"/>
        <c:majorTickMark val="out"/>
        <c:minorTickMark val="none"/>
        <c:tickLblPos val="nextTo"/>
        <c:txPr>
          <a:bodyPr/>
          <a:lstStyle/>
          <a:p>
            <a:pPr>
              <a:defRPr sz="1050"/>
            </a:pPr>
            <a:endParaRPr lang="en-US"/>
          </a:p>
        </c:txPr>
        <c:crossAx val="100522240"/>
        <c:crosses val="autoZero"/>
        <c:crossBetween val="between"/>
        <c:dispUnits>
          <c:builtInUnit val="millions"/>
          <c:dispUnitsLbl>
            <c:layout>
              <c:manualLayout>
                <c:xMode val="edge"/>
                <c:yMode val="edge"/>
                <c:x val="1.0259388855476309E-2"/>
                <c:y val="3.2281864710783849E-2"/>
              </c:manualLayout>
            </c:layout>
            <c:tx>
              <c:rich>
                <a:bodyPr/>
                <a:lstStyle/>
                <a:p>
                  <a:pPr>
                    <a:defRPr sz="1400"/>
                  </a:pPr>
                  <a:r>
                    <a:rPr lang="en-US" sz="1400" dirty="0" smtClean="0"/>
                    <a:t># Phone Users</a:t>
                  </a:r>
                  <a:r>
                    <a:rPr lang="en-US" sz="1400" baseline="0" dirty="0" smtClean="0"/>
                    <a:t> (</a:t>
                  </a:r>
                  <a:r>
                    <a:rPr lang="en-US" sz="1400" dirty="0" smtClean="0"/>
                    <a:t>Millions)</a:t>
                  </a:r>
                  <a:endParaRPr lang="en-US" sz="1400" dirty="0"/>
                </a:p>
              </c:rich>
            </c:tx>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800"/>
            </a:pPr>
            <a:r>
              <a:rPr lang="en-US" sz="1800"/>
              <a:t>Annual Policies Purchased
(Millions)</a:t>
            </a:r>
          </a:p>
        </c:rich>
      </c:tx>
      <c:layout>
        <c:manualLayout>
          <c:xMode val="edge"/>
          <c:yMode val="edge"/>
          <c:x val="0.32952265969552524"/>
          <c:y val="9.9623012925272106E-3"/>
        </c:manualLayout>
      </c:layout>
      <c:overlay val="0"/>
    </c:title>
    <c:autoTitleDeleted val="0"/>
    <c:plotArea>
      <c:layout>
        <c:manualLayout>
          <c:layoutTarget val="inner"/>
          <c:xMode val="edge"/>
          <c:yMode val="edge"/>
          <c:x val="0"/>
          <c:y val="0.19385006561679788"/>
          <c:w val="0.98455598455598459"/>
          <c:h val="0.59842793088363211"/>
        </c:manualLayout>
      </c:layout>
      <c:barChart>
        <c:barDir val="col"/>
        <c:grouping val="stacked"/>
        <c:varyColors val="0"/>
        <c:ser>
          <c:idx val="1"/>
          <c:order val="0"/>
          <c:tx>
            <c:strRef>
              <c:f>Sheet1!$A$2</c:f>
              <c:strCache>
                <c:ptCount val="1"/>
                <c:pt idx="0">
                  <c:v>Q1/Q2</c:v>
                </c:pt>
              </c:strCache>
            </c:strRef>
          </c:tx>
          <c:invertIfNegative val="0"/>
          <c:dLbls>
            <c:numFmt formatCode="#,##0.0_);[Red]\(#,##0.0\)" sourceLinked="0"/>
            <c:txPr>
              <a:bodyPr/>
              <a:lstStyle/>
              <a:p>
                <a:pPr>
                  <a:defRPr sz="1600" b="1"/>
                </a:pPr>
                <a:endParaRPr lang="en-US"/>
              </a:p>
            </c:txPr>
            <c:showLegendKey val="0"/>
            <c:showVal val="1"/>
            <c:showCatName val="0"/>
            <c:showSerName val="0"/>
            <c:showPercent val="0"/>
            <c:showBubbleSize val="0"/>
            <c:showLeaderLines val="0"/>
          </c:dLbls>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Sheet1!$B$2:$J$2</c:f>
              <c:numCache>
                <c:formatCode>_(* #,##0_);_(* \(#,##0\);_(* "-"??_);_(@_)</c:formatCode>
                <c:ptCount val="9"/>
                <c:pt idx="0">
                  <c:v>388671.95330000017</c:v>
                </c:pt>
                <c:pt idx="1">
                  <c:v>417718.84299999976</c:v>
                </c:pt>
                <c:pt idx="2">
                  <c:v>686161</c:v>
                </c:pt>
                <c:pt idx="3">
                  <c:v>979013.77626904519</c:v>
                </c:pt>
                <c:pt idx="4">
                  <c:v>1177544.0107514744</c:v>
                </c:pt>
                <c:pt idx="5">
                  <c:v>1522334.3318</c:v>
                </c:pt>
                <c:pt idx="6" formatCode="#,##0">
                  <c:v>1493522.673900001</c:v>
                </c:pt>
                <c:pt idx="7">
                  <c:v>1566849.1168000011</c:v>
                </c:pt>
                <c:pt idx="8" formatCode="#,##0">
                  <c:v>1535366</c:v>
                </c:pt>
              </c:numCache>
            </c:numRef>
          </c:val>
        </c:ser>
        <c:ser>
          <c:idx val="0"/>
          <c:order val="1"/>
          <c:tx>
            <c:strRef>
              <c:f>Sheet1!$A$3</c:f>
              <c:strCache>
                <c:ptCount val="1"/>
                <c:pt idx="0">
                  <c:v>Q3/Q4</c:v>
                </c:pt>
              </c:strCache>
            </c:strRef>
          </c:tx>
          <c:invertIfNegative val="0"/>
          <c:dLbls>
            <c:dLbl>
              <c:idx val="1"/>
              <c:layout>
                <c:manualLayout>
                  <c:x val="-6.0309076895972537E-3"/>
                  <c:y val="1.9047619047619434E-2"/>
                </c:manualLayout>
              </c:layout>
              <c:dLblPos val="ctr"/>
              <c:showLegendKey val="0"/>
              <c:showVal val="1"/>
              <c:showCatName val="0"/>
              <c:showSerName val="0"/>
              <c:showPercent val="0"/>
              <c:showBubbleSize val="0"/>
            </c:dLbl>
            <c:dLbl>
              <c:idx val="3"/>
              <c:layout>
                <c:manualLayout>
                  <c:x val="-9.046361534395881E-3"/>
                  <c:y val="-1.6666666666666701E-2"/>
                </c:manualLayout>
              </c:layout>
              <c:dLblPos val="ctr"/>
              <c:showLegendKey val="0"/>
              <c:showVal val="1"/>
              <c:showCatName val="0"/>
              <c:showSerName val="0"/>
              <c:showPercent val="0"/>
              <c:showBubbleSize val="0"/>
            </c:dLbl>
            <c:numFmt formatCode="#,##0.0" sourceLinked="0"/>
            <c:txPr>
              <a:bodyPr/>
              <a:lstStyle/>
              <a:p>
                <a:pPr>
                  <a:defRPr sz="1600" b="1">
                    <a:solidFill>
                      <a:schemeClr val="bg1"/>
                    </a:solidFill>
                  </a:defRPr>
                </a:pPr>
                <a:endParaRPr lang="en-US"/>
              </a:p>
            </c:txPr>
            <c:showLegendKey val="0"/>
            <c:showVal val="1"/>
            <c:showCatName val="0"/>
            <c:showSerName val="0"/>
            <c:showPercent val="0"/>
            <c:showBubbleSize val="0"/>
            <c:showLeaderLines val="0"/>
          </c:dLbls>
          <c:cat>
            <c:numRef>
              <c:f>Sheet1!$B$1:$J$1</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Sheet1!$B$3:$J$3</c:f>
              <c:numCache>
                <c:formatCode>_(* #,##0_);_(* \(#,##0\);_(* "-"??_);_(@_)</c:formatCode>
                <c:ptCount val="9"/>
                <c:pt idx="0">
                  <c:v>344224.78470000002</c:v>
                </c:pt>
                <c:pt idx="1">
                  <c:v>572011</c:v>
                </c:pt>
                <c:pt idx="2">
                  <c:v>880647</c:v>
                </c:pt>
                <c:pt idx="3">
                  <c:v>1166097.6756</c:v>
                </c:pt>
                <c:pt idx="4">
                  <c:v>1143889.2024634229</c:v>
                </c:pt>
                <c:pt idx="5">
                  <c:v>1303934.1371000009</c:v>
                </c:pt>
                <c:pt idx="6" formatCode="#,##0">
                  <c:v>1429877.3001000001</c:v>
                </c:pt>
                <c:pt idx="7">
                  <c:v>1531448.9782999996</c:v>
                </c:pt>
                <c:pt idx="8" formatCode="#,##0">
                  <c:v>1566280</c:v>
                </c:pt>
              </c:numCache>
            </c:numRef>
          </c:val>
        </c:ser>
        <c:dLbls>
          <c:showLegendKey val="0"/>
          <c:showVal val="1"/>
          <c:showCatName val="0"/>
          <c:showSerName val="0"/>
          <c:showPercent val="0"/>
          <c:showBubbleSize val="0"/>
        </c:dLbls>
        <c:gapWidth val="50"/>
        <c:overlap val="100"/>
        <c:axId val="315350016"/>
        <c:axId val="315351808"/>
      </c:barChart>
      <c:catAx>
        <c:axId val="315350016"/>
        <c:scaling>
          <c:orientation val="minMax"/>
        </c:scaling>
        <c:delete val="0"/>
        <c:axPos val="b"/>
        <c:numFmt formatCode="General" sourceLinked="1"/>
        <c:majorTickMark val="out"/>
        <c:minorTickMark val="none"/>
        <c:tickLblPos val="nextTo"/>
        <c:txPr>
          <a:bodyPr rot="0" vert="horz"/>
          <a:lstStyle/>
          <a:p>
            <a:pPr>
              <a:defRPr/>
            </a:pPr>
            <a:endParaRPr lang="en-US"/>
          </a:p>
        </c:txPr>
        <c:crossAx val="315351808"/>
        <c:crosses val="autoZero"/>
        <c:auto val="1"/>
        <c:lblAlgn val="ctr"/>
        <c:lblOffset val="100"/>
        <c:tickLblSkip val="1"/>
        <c:tickMarkSkip val="1"/>
        <c:noMultiLvlLbl val="0"/>
      </c:catAx>
      <c:valAx>
        <c:axId val="315351808"/>
        <c:scaling>
          <c:orientation val="minMax"/>
        </c:scaling>
        <c:delete val="1"/>
        <c:axPos val="l"/>
        <c:numFmt formatCode="_(* #,##0_);_(* \(#,##0\);_(* &quot;-&quot;??_);_(@_)" sourceLinked="1"/>
        <c:majorTickMark val="out"/>
        <c:minorTickMark val="none"/>
        <c:tickLblPos val="none"/>
        <c:crossAx val="315350016"/>
        <c:crosses val="autoZero"/>
        <c:crossBetween val="between"/>
        <c:dispUnits>
          <c:builtInUnit val="millions"/>
          <c:dispUnitsLbl>
            <c:layout>
              <c:manualLayout>
                <c:xMode val="edge"/>
                <c:yMode val="edge"/>
                <c:x val="0.12612612612612611"/>
                <c:y val="0.17128874388254794"/>
              </c:manualLayout>
            </c:layout>
          </c:dispUnitsLbl>
        </c:dispUnits>
      </c:valAx>
    </c:plotArea>
    <c:legend>
      <c:legendPos val="b"/>
      <c:layout/>
      <c:overlay val="0"/>
      <c:txPr>
        <a:bodyPr/>
        <a:lstStyle/>
        <a:p>
          <a:pPr>
            <a:defRPr sz="2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9202527009711E-2"/>
          <c:y val="8.4091652505868669E-2"/>
          <c:w val="0.93412893700787403"/>
          <c:h val="0.50844401044628185"/>
        </c:manualLayout>
      </c:layout>
      <c:barChart>
        <c:barDir val="col"/>
        <c:grouping val="clustered"/>
        <c:varyColors val="0"/>
        <c:ser>
          <c:idx val="0"/>
          <c:order val="0"/>
          <c:tx>
            <c:strRef>
              <c:f>Sheet1!$B$1</c:f>
              <c:strCache>
                <c:ptCount val="1"/>
                <c:pt idx="0">
                  <c:v>Q1 2013</c:v>
                </c:pt>
              </c:strCache>
            </c:strRef>
          </c:tx>
          <c:invertIfNegative val="0"/>
          <c:dLbls>
            <c:dLbl>
              <c:idx val="0"/>
              <c:layout>
                <c:manualLayout>
                  <c:x val="-1.3081395348837203E-2"/>
                  <c:y val="1.125160606709634E-2"/>
                </c:manualLayout>
              </c:layout>
              <c:dLblPos val="outEnd"/>
              <c:showLegendKey val="0"/>
              <c:showVal val="1"/>
              <c:showCatName val="0"/>
              <c:showSerName val="0"/>
              <c:showPercent val="0"/>
              <c:showBubbleSize val="0"/>
            </c:dLbl>
            <c:dLbl>
              <c:idx val="1"/>
              <c:layout>
                <c:manualLayout>
                  <c:x val="-1.308139534883721E-2"/>
                  <c:y val="8.4387045503222548E-3"/>
                </c:manualLayout>
              </c:layout>
              <c:dLblPos val="outEnd"/>
              <c:showLegendKey val="0"/>
              <c:showVal val="1"/>
              <c:showCatName val="0"/>
              <c:showSerName val="0"/>
              <c:showPercent val="0"/>
              <c:showBubbleSize val="0"/>
            </c:dLbl>
            <c:dLbl>
              <c:idx val="2"/>
              <c:layout>
                <c:manualLayout>
                  <c:x val="-1.0174418604651164E-2"/>
                  <c:y val="8.4387045503222548E-3"/>
                </c:manualLayout>
              </c:layout>
              <c:dLblPos val="outEnd"/>
              <c:showLegendKey val="0"/>
              <c:showVal val="1"/>
              <c:showCatName val="0"/>
              <c:showSerName val="0"/>
              <c:showPercent val="0"/>
              <c:showBubbleSize val="0"/>
            </c:dLbl>
            <c:dLbl>
              <c:idx val="3"/>
              <c:layout>
                <c:manualLayout>
                  <c:x val="-7.2674418604651162E-3"/>
                  <c:y val="8.4387045503223068E-3"/>
                </c:manualLayout>
              </c:layout>
              <c:dLblPos val="outEnd"/>
              <c:showLegendKey val="0"/>
              <c:showVal val="1"/>
              <c:showCatName val="0"/>
              <c:showSerName val="0"/>
              <c:showPercent val="0"/>
              <c:showBubbleSize val="0"/>
            </c:dLbl>
            <c:dLbl>
              <c:idx val="4"/>
              <c:layout>
                <c:manualLayout>
                  <c:x val="-4.3604651162791235E-3"/>
                  <c:y val="8.4387045503222548E-3"/>
                </c:manualLayout>
              </c:layout>
              <c:dLblPos val="outEnd"/>
              <c:showLegendKey val="0"/>
              <c:showVal val="1"/>
              <c:showCatName val="0"/>
              <c:showSerName val="0"/>
              <c:showPercent val="0"/>
              <c:showBubbleSize val="0"/>
            </c:dLbl>
            <c:dLbl>
              <c:idx val="5"/>
              <c:layout>
                <c:manualLayout>
                  <c:x val="-5.8139534883720929E-3"/>
                  <c:y val="6.4189945630611211E-3"/>
                </c:manualLayout>
              </c:layout>
              <c:dLblPos val="outEnd"/>
              <c:showLegendKey val="0"/>
              <c:showVal val="1"/>
              <c:showCatName val="0"/>
              <c:showSerName val="0"/>
              <c:showPercent val="0"/>
              <c:showBubbleSize val="0"/>
            </c:dLbl>
            <c:dLbl>
              <c:idx val="6"/>
              <c:layout>
                <c:manualLayout>
                  <c:x val="-7.2674418604651162E-3"/>
                  <c:y val="8.4387045503222548E-3"/>
                </c:manualLayout>
              </c:layout>
              <c:dLblPos val="outEnd"/>
              <c:showLegendKey val="0"/>
              <c:showVal val="1"/>
              <c:showCatName val="0"/>
              <c:showSerName val="0"/>
              <c:showPercent val="0"/>
              <c:showBubbleSize val="0"/>
            </c:dLbl>
            <c:dLbl>
              <c:idx val="7"/>
              <c:layout>
                <c:manualLayout>
                  <c:x val="-8.7209302325581394E-3"/>
                  <c:y val="6.4189526659550987E-3"/>
                </c:manualLayout>
              </c:layout>
              <c:dLblPos val="outEnd"/>
              <c:showLegendKey val="0"/>
              <c:showVal val="1"/>
              <c:showCatName val="0"/>
              <c:showSerName val="0"/>
              <c:showPercent val="0"/>
              <c:showBubbleSize val="0"/>
            </c:dLbl>
            <c:dLbl>
              <c:idx val="8"/>
              <c:layout>
                <c:manualLayout>
                  <c:x val="-7.2674418604651162E-3"/>
                  <c:y val="9.6285397430868509E-3"/>
                </c:manualLayout>
              </c:layout>
              <c:dLblPos val="outEnd"/>
              <c:showLegendKey val="0"/>
              <c:showVal val="1"/>
              <c:showCatName val="0"/>
              <c:showSerName val="0"/>
              <c:showPercent val="0"/>
              <c:showBubbleSize val="0"/>
            </c:dLbl>
            <c:dLbl>
              <c:idx val="9"/>
              <c:layout>
                <c:manualLayout>
                  <c:x val="-8.7209302325581394E-3"/>
                  <c:y val="6.4189526659550987E-3"/>
                </c:manualLayout>
              </c:layout>
              <c:dLblPos val="outEnd"/>
              <c:showLegendKey val="0"/>
              <c:showVal val="1"/>
              <c:showCatName val="0"/>
              <c:showSerName val="0"/>
              <c:showPercent val="0"/>
              <c:showBubbleSize val="0"/>
            </c:dLbl>
            <c:dLbl>
              <c:idx val="10"/>
              <c:layout>
                <c:manualLayout>
                  <c:x val="-8.7209302325581394E-3"/>
                  <c:y val="5.6258030335481699E-3"/>
                </c:manualLayout>
              </c:layout>
              <c:dLblPos val="outEnd"/>
              <c:showLegendKey val="0"/>
              <c:showVal val="1"/>
              <c:showCatName val="0"/>
              <c:showSerName val="0"/>
              <c:showPercent val="0"/>
              <c:showBubbleSize val="0"/>
            </c:dLbl>
            <c:dLbl>
              <c:idx val="11"/>
              <c:layout>
                <c:manualLayout>
                  <c:x val="-4.360465116278963E-3"/>
                  <c:y val="5.6258030335481699E-3"/>
                </c:manualLayout>
              </c:layout>
              <c:dLblPos val="outEnd"/>
              <c:showLegendKey val="0"/>
              <c:showVal val="1"/>
              <c:showCatName val="0"/>
              <c:showSerName val="0"/>
              <c:showPercent val="0"/>
              <c:showBubbleSize val="0"/>
            </c:dLbl>
            <c:numFmt formatCode="#,##0.0" sourceLinked="0"/>
            <c:dLblPos val="outEnd"/>
            <c:showLegendKey val="0"/>
            <c:showVal val="1"/>
            <c:showCatName val="0"/>
            <c:showSerName val="0"/>
            <c:showPercent val="0"/>
            <c:showBubbleSize val="0"/>
            <c:showLeaderLines val="0"/>
          </c:dLbls>
          <c:cat>
            <c:strRef>
              <c:f>Sheet1!$A$2:$A$13</c:f>
              <c:strCache>
                <c:ptCount val="12"/>
                <c:pt idx="0">
                  <c:v>geico.com</c:v>
                </c:pt>
                <c:pt idx="1">
                  <c:v>progressive.com</c:v>
                </c:pt>
                <c:pt idx="2">
                  <c:v>statefarm.com</c:v>
                </c:pt>
                <c:pt idx="3">
                  <c:v>allstate.com</c:v>
                </c:pt>
                <c:pt idx="4">
                  <c:v>nationwide.com</c:v>
                </c:pt>
                <c:pt idx="5">
                  <c:v>libertymutual.com</c:v>
                </c:pt>
                <c:pt idx="6">
                  <c:v>esurance.com</c:v>
                </c:pt>
                <c:pt idx="7">
                  <c:v>thehartford.com</c:v>
                </c:pt>
                <c:pt idx="8">
                  <c:v>21st.com</c:v>
                </c:pt>
                <c:pt idx="9">
                  <c:v>travelers.com</c:v>
                </c:pt>
                <c:pt idx="10">
                  <c:v>thegeneral.com</c:v>
                </c:pt>
                <c:pt idx="11">
                  <c:v>safeauto.com</c:v>
                </c:pt>
              </c:strCache>
            </c:strRef>
          </c:cat>
          <c:val>
            <c:numRef>
              <c:f>Sheet1!$B$2:$B$13</c:f>
              <c:numCache>
                <c:formatCode>#,##0</c:formatCode>
                <c:ptCount val="12"/>
                <c:pt idx="0">
                  <c:v>15739658</c:v>
                </c:pt>
                <c:pt idx="1">
                  <c:v>13267846</c:v>
                </c:pt>
                <c:pt idx="2">
                  <c:v>9437553</c:v>
                </c:pt>
                <c:pt idx="3">
                  <c:v>6531099</c:v>
                </c:pt>
                <c:pt idx="4">
                  <c:v>3527295</c:v>
                </c:pt>
                <c:pt idx="5">
                  <c:v>4144602</c:v>
                </c:pt>
                <c:pt idx="6">
                  <c:v>3313030</c:v>
                </c:pt>
                <c:pt idx="7">
                  <c:v>2886427</c:v>
                </c:pt>
                <c:pt idx="8">
                  <c:v>2693942</c:v>
                </c:pt>
                <c:pt idx="9">
                  <c:v>1873055</c:v>
                </c:pt>
                <c:pt idx="10">
                  <c:v>985416</c:v>
                </c:pt>
                <c:pt idx="11">
                  <c:v>563459</c:v>
                </c:pt>
              </c:numCache>
            </c:numRef>
          </c:val>
        </c:ser>
        <c:ser>
          <c:idx val="1"/>
          <c:order val="1"/>
          <c:tx>
            <c:strRef>
              <c:f>Sheet1!$C$1</c:f>
              <c:strCache>
                <c:ptCount val="1"/>
                <c:pt idx="0">
                  <c:v>Q2 2013</c:v>
                </c:pt>
              </c:strCache>
            </c:strRef>
          </c:tx>
          <c:invertIfNegative val="0"/>
          <c:dLbls>
            <c:dLbl>
              <c:idx val="0"/>
              <c:layout>
                <c:manualLayout>
                  <c:x val="1.1627906976744186E-2"/>
                  <c:y val="5.6258030335481699E-3"/>
                </c:manualLayout>
              </c:layout>
              <c:dLblPos val="outEnd"/>
              <c:showLegendKey val="0"/>
              <c:showVal val="1"/>
              <c:showCatName val="0"/>
              <c:showSerName val="0"/>
              <c:showPercent val="0"/>
              <c:showBubbleSize val="0"/>
            </c:dLbl>
            <c:dLbl>
              <c:idx val="1"/>
              <c:layout>
                <c:manualLayout>
                  <c:x val="1.0174418604651164E-2"/>
                  <c:y val="8.4384830620138473E-3"/>
                </c:manualLayout>
              </c:layout>
              <c:dLblPos val="outEnd"/>
              <c:showLegendKey val="0"/>
              <c:showVal val="1"/>
              <c:showCatName val="0"/>
              <c:showSerName val="0"/>
              <c:showPercent val="0"/>
              <c:showBubbleSize val="0"/>
            </c:dLbl>
            <c:dLbl>
              <c:idx val="2"/>
              <c:layout>
                <c:manualLayout>
                  <c:x val="7.2674418604651162E-3"/>
                  <c:y val="8.4387045503222548E-3"/>
                </c:manualLayout>
              </c:layout>
              <c:dLblPos val="outEnd"/>
              <c:showLegendKey val="0"/>
              <c:showVal val="1"/>
              <c:showCatName val="0"/>
              <c:showSerName val="0"/>
              <c:showPercent val="0"/>
              <c:showBubbleSize val="0"/>
            </c:dLbl>
            <c:dLbl>
              <c:idx val="3"/>
              <c:layout>
                <c:manualLayout>
                  <c:x val="7.2674418604651162E-3"/>
                  <c:y val="8.4387045503222548E-3"/>
                </c:manualLayout>
              </c:layout>
              <c:dLblPos val="outEnd"/>
              <c:showLegendKey val="0"/>
              <c:showVal val="1"/>
              <c:showCatName val="0"/>
              <c:showSerName val="0"/>
              <c:showPercent val="0"/>
              <c:showBubbleSize val="0"/>
            </c:dLbl>
            <c:dLbl>
              <c:idx val="4"/>
              <c:layout>
                <c:manualLayout>
                  <c:x val="7.2674418604651162E-3"/>
                  <c:y val="8.4387045503222548E-3"/>
                </c:manualLayout>
              </c:layout>
              <c:dLblPos val="outEnd"/>
              <c:showLegendKey val="0"/>
              <c:showVal val="1"/>
              <c:showCatName val="0"/>
              <c:showSerName val="0"/>
              <c:showPercent val="0"/>
              <c:showBubbleSize val="0"/>
            </c:dLbl>
            <c:dLbl>
              <c:idx val="5"/>
              <c:layout>
                <c:manualLayout>
                  <c:x val="7.2674418604651162E-3"/>
                  <c:y val="8.4387045503222548E-3"/>
                </c:manualLayout>
              </c:layout>
              <c:dLblPos val="outEnd"/>
              <c:showLegendKey val="0"/>
              <c:showVal val="1"/>
              <c:showCatName val="0"/>
              <c:showSerName val="0"/>
              <c:showPercent val="0"/>
              <c:showBubbleSize val="0"/>
            </c:dLbl>
            <c:dLbl>
              <c:idx val="6"/>
              <c:layout>
                <c:manualLayout>
                  <c:x val="5.8139534883720929E-3"/>
                  <c:y val="1.125160606709634E-2"/>
                </c:manualLayout>
              </c:layout>
              <c:dLblPos val="outEnd"/>
              <c:showLegendKey val="0"/>
              <c:showVal val="1"/>
              <c:showCatName val="0"/>
              <c:showSerName val="0"/>
              <c:showPercent val="0"/>
              <c:showBubbleSize val="0"/>
            </c:dLbl>
            <c:dLbl>
              <c:idx val="7"/>
              <c:layout>
                <c:manualLayout>
                  <c:x val="5.8139534883720929E-3"/>
                  <c:y val="8.4387045503222548E-3"/>
                </c:manualLayout>
              </c:layout>
              <c:dLblPos val="outEnd"/>
              <c:showLegendKey val="0"/>
              <c:showVal val="1"/>
              <c:showCatName val="0"/>
              <c:showSerName val="0"/>
              <c:showPercent val="0"/>
              <c:showBubbleSize val="0"/>
            </c:dLbl>
            <c:dLbl>
              <c:idx val="8"/>
              <c:layout>
                <c:manualLayout>
                  <c:x val="5.8139534883720929E-3"/>
                  <c:y val="8.4387045503222548E-3"/>
                </c:manualLayout>
              </c:layout>
              <c:dLblPos val="outEnd"/>
              <c:showLegendKey val="0"/>
              <c:showVal val="1"/>
              <c:showCatName val="0"/>
              <c:showSerName val="0"/>
              <c:showPercent val="0"/>
              <c:showBubbleSize val="0"/>
            </c:dLbl>
            <c:dLbl>
              <c:idx val="9"/>
              <c:layout>
                <c:manualLayout>
                  <c:x val="8.7209302325581394E-3"/>
                  <c:y val="8.4387045503222548E-3"/>
                </c:manualLayout>
              </c:layout>
              <c:dLblPos val="outEnd"/>
              <c:showLegendKey val="0"/>
              <c:showVal val="1"/>
              <c:showCatName val="0"/>
              <c:showSerName val="0"/>
              <c:showPercent val="0"/>
              <c:showBubbleSize val="0"/>
            </c:dLbl>
            <c:dLbl>
              <c:idx val="10"/>
              <c:layout>
                <c:manualLayout>
                  <c:x val="8.7209302325581394E-3"/>
                  <c:y val="1.125160606709634E-2"/>
                </c:manualLayout>
              </c:layout>
              <c:dLblPos val="outEnd"/>
              <c:showLegendKey val="0"/>
              <c:showVal val="1"/>
              <c:showCatName val="0"/>
              <c:showSerName val="0"/>
              <c:showPercent val="0"/>
              <c:showBubbleSize val="0"/>
            </c:dLbl>
            <c:dLbl>
              <c:idx val="11"/>
              <c:layout>
                <c:manualLayout>
                  <c:x val="8.720930232558247E-3"/>
                  <c:y val="8.4387045503222548E-3"/>
                </c:manualLayout>
              </c:layout>
              <c:dLblPos val="outEnd"/>
              <c:showLegendKey val="0"/>
              <c:showVal val="1"/>
              <c:showCatName val="0"/>
              <c:showSerName val="0"/>
              <c:showPercent val="0"/>
              <c:showBubbleSize val="0"/>
            </c:dLbl>
            <c:numFmt formatCode="#,##0.0" sourceLinked="0"/>
            <c:dLblPos val="outEnd"/>
            <c:showLegendKey val="0"/>
            <c:showVal val="1"/>
            <c:showCatName val="0"/>
            <c:showSerName val="0"/>
            <c:showPercent val="0"/>
            <c:showBubbleSize val="0"/>
            <c:showLeaderLines val="0"/>
          </c:dLbls>
          <c:cat>
            <c:strRef>
              <c:f>Sheet1!$A$2:$A$13</c:f>
              <c:strCache>
                <c:ptCount val="12"/>
                <c:pt idx="0">
                  <c:v>geico.com</c:v>
                </c:pt>
                <c:pt idx="1">
                  <c:v>progressive.com</c:v>
                </c:pt>
                <c:pt idx="2">
                  <c:v>statefarm.com</c:v>
                </c:pt>
                <c:pt idx="3">
                  <c:v>allstate.com</c:v>
                </c:pt>
                <c:pt idx="4">
                  <c:v>nationwide.com</c:v>
                </c:pt>
                <c:pt idx="5">
                  <c:v>libertymutual.com</c:v>
                </c:pt>
                <c:pt idx="6">
                  <c:v>esurance.com</c:v>
                </c:pt>
                <c:pt idx="7">
                  <c:v>thehartford.com</c:v>
                </c:pt>
                <c:pt idx="8">
                  <c:v>21st.com</c:v>
                </c:pt>
                <c:pt idx="9">
                  <c:v>travelers.com</c:v>
                </c:pt>
                <c:pt idx="10">
                  <c:v>thegeneral.com</c:v>
                </c:pt>
                <c:pt idx="11">
                  <c:v>safeauto.com</c:v>
                </c:pt>
              </c:strCache>
            </c:strRef>
          </c:cat>
          <c:val>
            <c:numRef>
              <c:f>Sheet1!$C$2:$C$13</c:f>
              <c:numCache>
                <c:formatCode>_(* #,##0_);_(* \(#,##0\);_(* "-"??_);_(@_)</c:formatCode>
                <c:ptCount val="12"/>
                <c:pt idx="0">
                  <c:v>16272244.8869</c:v>
                </c:pt>
                <c:pt idx="1">
                  <c:v>13554713.9124</c:v>
                </c:pt>
                <c:pt idx="2">
                  <c:v>8761496.9755000006</c:v>
                </c:pt>
                <c:pt idx="3">
                  <c:v>7494177.6184999999</c:v>
                </c:pt>
                <c:pt idx="4">
                  <c:v>3920419.65</c:v>
                </c:pt>
                <c:pt idx="5">
                  <c:v>3607610.0606999998</c:v>
                </c:pt>
                <c:pt idx="6">
                  <c:v>3237993.8435</c:v>
                </c:pt>
                <c:pt idx="7">
                  <c:v>2187360.4145999998</c:v>
                </c:pt>
                <c:pt idx="8">
                  <c:v>1780262.9950000001</c:v>
                </c:pt>
                <c:pt idx="9">
                  <c:v>1653674.9701</c:v>
                </c:pt>
                <c:pt idx="10">
                  <c:v>991903.71010000003</c:v>
                </c:pt>
                <c:pt idx="11">
                  <c:v>320162.12599999999</c:v>
                </c:pt>
              </c:numCache>
            </c:numRef>
          </c:val>
        </c:ser>
        <c:dLbls>
          <c:dLblPos val="outEnd"/>
          <c:showLegendKey val="0"/>
          <c:showVal val="1"/>
          <c:showCatName val="0"/>
          <c:showSerName val="0"/>
          <c:showPercent val="0"/>
          <c:showBubbleSize val="0"/>
        </c:dLbls>
        <c:gapWidth val="150"/>
        <c:axId val="318888576"/>
        <c:axId val="318783872"/>
      </c:barChart>
      <c:catAx>
        <c:axId val="318888576"/>
        <c:scaling>
          <c:orientation val="minMax"/>
        </c:scaling>
        <c:delete val="0"/>
        <c:axPos val="b"/>
        <c:majorTickMark val="out"/>
        <c:minorTickMark val="none"/>
        <c:tickLblPos val="nextTo"/>
        <c:crossAx val="318783872"/>
        <c:crosses val="autoZero"/>
        <c:auto val="1"/>
        <c:lblAlgn val="ctr"/>
        <c:lblOffset val="100"/>
        <c:noMultiLvlLbl val="0"/>
      </c:catAx>
      <c:valAx>
        <c:axId val="318783872"/>
        <c:scaling>
          <c:orientation val="minMax"/>
        </c:scaling>
        <c:delete val="1"/>
        <c:axPos val="l"/>
        <c:numFmt formatCode="#,##0" sourceLinked="1"/>
        <c:majorTickMark val="out"/>
        <c:minorTickMark val="none"/>
        <c:tickLblPos val="nextTo"/>
        <c:crossAx val="318888576"/>
        <c:crosses val="autoZero"/>
        <c:crossBetween val="between"/>
        <c:dispUnits>
          <c:builtInUnit val="millions"/>
          <c:dispUnitsLbl>
            <c:layout/>
          </c:dispUnitsLbl>
        </c:dispUnits>
      </c:valAx>
    </c:plotArea>
    <c:legend>
      <c:legendPos val="t"/>
      <c:layout>
        <c:manualLayout>
          <c:xMode val="edge"/>
          <c:yMode val="edge"/>
          <c:x val="0.38592073338216443"/>
          <c:y val="2.841539955051163E-2"/>
          <c:w val="0.23644616370628091"/>
          <c:h val="6.0431313042494085E-2"/>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600" b="1"/>
            </a:pPr>
            <a:r>
              <a:rPr lang="en-US" sz="1600" b="1"/>
              <a:t>Unique Visitors to Expanded Set Insurer Sites Y/Y (in Thousands)</a:t>
            </a:r>
          </a:p>
        </c:rich>
      </c:tx>
      <c:layout>
        <c:manualLayout>
          <c:xMode val="edge"/>
          <c:yMode val="edge"/>
          <c:x val="0.17775945546073951"/>
          <c:y val="0"/>
        </c:manualLayout>
      </c:layout>
      <c:overlay val="0"/>
    </c:title>
    <c:autoTitleDeleted val="0"/>
    <c:plotArea>
      <c:layout>
        <c:manualLayout>
          <c:layoutTarget val="inner"/>
          <c:xMode val="edge"/>
          <c:yMode val="edge"/>
          <c:x val="0.24749717149231204"/>
          <c:y val="6.8236387681961566E-2"/>
          <c:w val="0.72341615020634575"/>
          <c:h val="0.91666666666666652"/>
        </c:manualLayout>
      </c:layout>
      <c:barChart>
        <c:barDir val="bar"/>
        <c:grouping val="clustered"/>
        <c:varyColors val="0"/>
        <c:ser>
          <c:idx val="0"/>
          <c:order val="0"/>
          <c:tx>
            <c:strRef>
              <c:f>Sheet1!$B$1</c:f>
              <c:strCache>
                <c:ptCount val="1"/>
                <c:pt idx="0">
                  <c:v>Q4 2012</c:v>
                </c:pt>
              </c:strCache>
            </c:strRef>
          </c:tx>
          <c:invertIfNegative val="0"/>
          <c:dLbls>
            <c:dLbl>
              <c:idx val="0"/>
              <c:layout/>
              <c:tx>
                <c:rich>
                  <a:bodyPr/>
                  <a:lstStyle/>
                  <a:p>
                    <a:r>
                      <a:rPr lang="en-US"/>
                      <a:t> </a:t>
                    </a:r>
                    <a:r>
                      <a:rPr lang="en-US" smtClean="0"/>
                      <a:t>*</a:t>
                    </a:r>
                    <a:endParaRPr lang="en-US" dirty="0"/>
                  </a:p>
                </c:rich>
              </c:tx>
              <c:dLblPos val="outEnd"/>
              <c:showLegendKey val="0"/>
              <c:showVal val="1"/>
              <c:showCatName val="0"/>
              <c:showSerName val="0"/>
              <c:showPercent val="0"/>
              <c:showBubbleSize val="0"/>
            </c:dLbl>
            <c:dLbl>
              <c:idx val="2"/>
              <c:layout/>
              <c:tx>
                <c:rich>
                  <a:bodyPr/>
                  <a:lstStyle/>
                  <a:p>
                    <a:r>
                      <a:rPr lang="en-US"/>
                      <a:t> </a:t>
                    </a:r>
                    <a:r>
                      <a:rPr lang="en-US" smtClean="0"/>
                      <a:t>*</a:t>
                    </a:r>
                    <a:endParaRPr lang="en-US" dirty="0"/>
                  </a:p>
                </c:rich>
              </c:tx>
              <c:dLblPos val="outEnd"/>
              <c:showLegendKey val="0"/>
              <c:showVal val="1"/>
              <c:showCatName val="0"/>
              <c:showSerName val="0"/>
              <c:showPercent val="0"/>
              <c:showBubbleSize val="0"/>
            </c:dLbl>
            <c:dLbl>
              <c:idx val="4"/>
              <c:layout/>
              <c:tx>
                <c:rich>
                  <a:bodyPr/>
                  <a:lstStyle/>
                  <a:p>
                    <a:r>
                      <a:rPr lang="en-US" smtClean="0"/>
                      <a:t>*</a:t>
                    </a:r>
                    <a:endParaRPr lang="en-US" dirty="0"/>
                  </a:p>
                </c:rich>
              </c:tx>
              <c:dLblPos val="outEnd"/>
              <c:showLegendKey val="0"/>
              <c:showVal val="1"/>
              <c:showCatName val="0"/>
              <c:showSerName val="0"/>
              <c:showPercent val="0"/>
              <c:showBubbleSize val="0"/>
            </c:dLbl>
            <c:dLbl>
              <c:idx val="5"/>
              <c:layout>
                <c:manualLayout>
                  <c:x val="1.4543339150669015E-3"/>
                  <c:y val="4.941214738473006E-3"/>
                </c:manualLayout>
              </c:layout>
              <c:dLblPos val="outEnd"/>
              <c:showLegendKey val="0"/>
              <c:showVal val="1"/>
              <c:showCatName val="0"/>
              <c:showSerName val="0"/>
              <c:showPercent val="0"/>
              <c:showBubbleSize val="0"/>
            </c:dLbl>
            <c:dLbl>
              <c:idx val="7"/>
              <c:layout>
                <c:manualLayout>
                  <c:x val="7.271669575334521E-3"/>
                  <c:y val="4.941409282145536E-3"/>
                </c:manualLayout>
              </c:layout>
              <c:dLblPos val="outEnd"/>
              <c:showLegendKey val="0"/>
              <c:showVal val="1"/>
              <c:showCatName val="0"/>
              <c:showSerName val="0"/>
              <c:showPercent val="0"/>
              <c:showBubbleSize val="0"/>
            </c:dLbl>
            <c:dLbl>
              <c:idx val="8"/>
              <c:layout>
                <c:manualLayout>
                  <c:x val="7.271669575334521E-3"/>
                  <c:y val="4.941409282145536E-3"/>
                </c:manualLayout>
              </c:layout>
              <c:dLblPos val="outEnd"/>
              <c:showLegendKey val="0"/>
              <c:showVal val="1"/>
              <c:showCatName val="0"/>
              <c:showSerName val="0"/>
              <c:showPercent val="0"/>
              <c:showBubbleSize val="0"/>
            </c:dLbl>
            <c:dLbl>
              <c:idx val="11"/>
              <c:layout/>
              <c:tx>
                <c:rich>
                  <a:bodyPr/>
                  <a:lstStyle/>
                  <a:p>
                    <a:r>
                      <a:rPr lang="en-US"/>
                      <a:t> </a:t>
                    </a:r>
                    <a:r>
                      <a:rPr lang="en-US" smtClean="0"/>
                      <a:t>*  </a:t>
                    </a:r>
                    <a:endParaRPr lang="en-US" dirty="0"/>
                  </a:p>
                </c:rich>
              </c:tx>
              <c:dLblPos val="outEnd"/>
              <c:showLegendKey val="0"/>
              <c:showVal val="1"/>
              <c:showCatName val="0"/>
              <c:showSerName val="0"/>
              <c:showPercent val="0"/>
              <c:showBubbleSize val="0"/>
            </c:dLbl>
            <c:dLbl>
              <c:idx val="12"/>
              <c:layout>
                <c:manualLayout>
                  <c:x val="2.3269342641070445E-2"/>
                  <c:y val="2.470704641072765E-3"/>
                </c:manualLayout>
              </c:layout>
              <c:dLblPos val="outEnd"/>
              <c:showLegendKey val="0"/>
              <c:showVal val="1"/>
              <c:showCatName val="0"/>
              <c:showSerName val="0"/>
              <c:showPercent val="0"/>
              <c:showBubbleSize val="0"/>
            </c:dLbl>
            <c:dLbl>
              <c:idx val="13"/>
              <c:layout>
                <c:manualLayout>
                  <c:x val="1.4543339150669E-2"/>
                  <c:y val="4.9414092821455577E-3"/>
                </c:manualLayout>
              </c:layout>
              <c:dLblPos val="outEnd"/>
              <c:showLegendKey val="0"/>
              <c:showVal val="1"/>
              <c:showCatName val="0"/>
              <c:showSerName val="0"/>
              <c:showPercent val="0"/>
              <c:showBubbleSize val="0"/>
            </c:dLbl>
            <c:dLbl>
              <c:idx val="14"/>
              <c:layout>
                <c:manualLayout>
                  <c:x val="1.3089005235602129E-2"/>
                  <c:y val="7.4121139232182897E-3"/>
                </c:manualLayout>
              </c:layout>
              <c:dLblPos val="outEnd"/>
              <c:showLegendKey val="0"/>
              <c:showVal val="1"/>
              <c:showCatName val="0"/>
              <c:showSerName val="0"/>
              <c:showPercent val="0"/>
              <c:showBubbleSize val="0"/>
            </c:dLbl>
            <c:txPr>
              <a:bodyPr/>
              <a:lstStyle/>
              <a:p>
                <a:pPr>
                  <a:defRPr sz="1200"/>
                </a:pPr>
                <a:endParaRPr lang="en-US"/>
              </a:p>
            </c:txPr>
            <c:dLblPos val="outEnd"/>
            <c:showLegendKey val="0"/>
            <c:showVal val="1"/>
            <c:showCatName val="0"/>
            <c:showSerName val="0"/>
            <c:showPercent val="0"/>
            <c:showBubbleSize val="0"/>
            <c:showLeaderLines val="0"/>
          </c:dLbls>
          <c:cat>
            <c:strRef>
              <c:f>Sheet1!$A$2:$A$17</c:f>
              <c:strCache>
                <c:ptCount val="16"/>
                <c:pt idx="0">
                  <c:v>unitrindirect.com</c:v>
                </c:pt>
                <c:pt idx="1">
                  <c:v>auto-owners.com</c:v>
                </c:pt>
                <c:pt idx="2">
                  <c:v>titaninsurance.com</c:v>
                </c:pt>
                <c:pt idx="3">
                  <c:v>commerceinsurance.com</c:v>
                </c:pt>
                <c:pt idx="4">
                  <c:v>insuranceagents.com</c:v>
                </c:pt>
                <c:pt idx="5">
                  <c:v>gmacinsurance.com</c:v>
                </c:pt>
                <c:pt idx="6">
                  <c:v>amica.com</c:v>
                </c:pt>
                <c:pt idx="7">
                  <c:v>erieinsurance.com</c:v>
                </c:pt>
                <c:pt idx="8">
                  <c:v>infinityauto.com</c:v>
                </c:pt>
                <c:pt idx="9">
                  <c:v>directgeneral.com</c:v>
                </c:pt>
                <c:pt idx="10">
                  <c:v>mercuryinsurance.com</c:v>
                </c:pt>
                <c:pt idx="11">
                  <c:v>csaa.com</c:v>
                </c:pt>
                <c:pt idx="12">
                  <c:v>safeco.com</c:v>
                </c:pt>
                <c:pt idx="13">
                  <c:v>amfam.com</c:v>
                </c:pt>
                <c:pt idx="14">
                  <c:v>farmers.com</c:v>
                </c:pt>
                <c:pt idx="15">
                  <c:v>usaa.com</c:v>
                </c:pt>
              </c:strCache>
            </c:strRef>
          </c:cat>
          <c:val>
            <c:numRef>
              <c:f>Sheet1!$B$2:$B$17</c:f>
              <c:numCache>
                <c:formatCode>_(* #,##0_);_(* \(#,##0\);_(* "-"??_);_(@_)</c:formatCode>
                <c:ptCount val="16"/>
                <c:pt idx="0">
                  <c:v>0</c:v>
                </c:pt>
                <c:pt idx="1">
                  <c:v>147903.68900000001</c:v>
                </c:pt>
                <c:pt idx="2">
                  <c:v>0</c:v>
                </c:pt>
                <c:pt idx="3">
                  <c:v>110502.47010000001</c:v>
                </c:pt>
                <c:pt idx="4">
                  <c:v>0</c:v>
                </c:pt>
                <c:pt idx="5">
                  <c:v>240111.95939999999</c:v>
                </c:pt>
                <c:pt idx="6">
                  <c:v>243886.8463</c:v>
                </c:pt>
                <c:pt idx="7">
                  <c:v>424353.73629999999</c:v>
                </c:pt>
                <c:pt idx="8">
                  <c:v>348834.04090000002</c:v>
                </c:pt>
                <c:pt idx="9">
                  <c:v>296652.6139</c:v>
                </c:pt>
                <c:pt idx="10">
                  <c:v>443794.53110000002</c:v>
                </c:pt>
                <c:pt idx="11">
                  <c:v>0</c:v>
                </c:pt>
                <c:pt idx="12">
                  <c:v>645845.53520000004</c:v>
                </c:pt>
                <c:pt idx="13">
                  <c:v>1547282.2697999999</c:v>
                </c:pt>
                <c:pt idx="14">
                  <c:v>1857558.5773</c:v>
                </c:pt>
                <c:pt idx="15">
                  <c:v>7149319.6414999999</c:v>
                </c:pt>
              </c:numCache>
            </c:numRef>
          </c:val>
        </c:ser>
        <c:ser>
          <c:idx val="1"/>
          <c:order val="1"/>
          <c:tx>
            <c:strRef>
              <c:f>Sheet1!$C$1</c:f>
              <c:strCache>
                <c:ptCount val="1"/>
                <c:pt idx="0">
                  <c:v>Q4 2011</c:v>
                </c:pt>
              </c:strCache>
            </c:strRef>
          </c:tx>
          <c:invertIfNegative val="0"/>
          <c:dLbls>
            <c:dLbl>
              <c:idx val="1"/>
              <c:layout>
                <c:manualLayout>
                  <c:x val="1.7452006980802792E-2"/>
                  <c:y val="0"/>
                </c:manualLayout>
              </c:layout>
              <c:dLblPos val="outEnd"/>
              <c:showLegendKey val="0"/>
              <c:showVal val="1"/>
              <c:showCatName val="0"/>
              <c:showSerName val="0"/>
              <c:showPercent val="0"/>
              <c:showBubbleSize val="0"/>
            </c:dLbl>
            <c:dLbl>
              <c:idx val="3"/>
              <c:layout>
                <c:manualLayout>
                  <c:x val="4.3630017452007024E-3"/>
                  <c:y val="-2.470704641072765E-3"/>
                </c:manualLayout>
              </c:layout>
              <c:dLblPos val="outEnd"/>
              <c:showLegendKey val="0"/>
              <c:showVal val="1"/>
              <c:showCatName val="0"/>
              <c:showSerName val="0"/>
              <c:showPercent val="0"/>
              <c:showBubbleSize val="0"/>
            </c:dLbl>
            <c:dLbl>
              <c:idx val="6"/>
              <c:layout>
                <c:manualLayout>
                  <c:x val="5.8173356602675965E-3"/>
                  <c:y val="-2.470704641072765E-3"/>
                </c:manualLayout>
              </c:layout>
              <c:dLblPos val="outEnd"/>
              <c:showLegendKey val="0"/>
              <c:showVal val="1"/>
              <c:showCatName val="0"/>
              <c:showSerName val="0"/>
              <c:showPercent val="0"/>
              <c:showBubbleSize val="0"/>
            </c:dLbl>
            <c:dLbl>
              <c:idx val="9"/>
              <c:layout>
                <c:manualLayout>
                  <c:x val="2.3269342641070445E-2"/>
                  <c:y val="0"/>
                </c:manualLayout>
              </c:layout>
              <c:dLblPos val="outEnd"/>
              <c:showLegendKey val="0"/>
              <c:showVal val="1"/>
              <c:showCatName val="0"/>
              <c:showSerName val="0"/>
              <c:showPercent val="0"/>
              <c:showBubbleSize val="0"/>
            </c:dLbl>
            <c:dLbl>
              <c:idx val="10"/>
              <c:layout>
                <c:manualLayout>
                  <c:x val="2.0360674810936577E-2"/>
                  <c:y val="0"/>
                </c:manualLayout>
              </c:layout>
              <c:dLblPos val="outEnd"/>
              <c:showLegendKey val="0"/>
              <c:showVal val="1"/>
              <c:showCatName val="0"/>
              <c:showSerName val="0"/>
              <c:showPercent val="0"/>
              <c:showBubbleSize val="0"/>
            </c:dLbl>
            <c:txPr>
              <a:bodyPr/>
              <a:lstStyle/>
              <a:p>
                <a:pPr>
                  <a:defRPr sz="1200"/>
                </a:pPr>
                <a:endParaRPr lang="en-US"/>
              </a:p>
            </c:txPr>
            <c:dLblPos val="outEnd"/>
            <c:showLegendKey val="0"/>
            <c:showVal val="1"/>
            <c:showCatName val="0"/>
            <c:showSerName val="0"/>
            <c:showPercent val="0"/>
            <c:showBubbleSize val="0"/>
            <c:showLeaderLines val="0"/>
          </c:dLbls>
          <c:cat>
            <c:strRef>
              <c:f>Sheet1!$A$2:$A$17</c:f>
              <c:strCache>
                <c:ptCount val="16"/>
                <c:pt idx="0">
                  <c:v>unitrindirect.com</c:v>
                </c:pt>
                <c:pt idx="1">
                  <c:v>auto-owners.com</c:v>
                </c:pt>
                <c:pt idx="2">
                  <c:v>titaninsurance.com</c:v>
                </c:pt>
                <c:pt idx="3">
                  <c:v>commerceinsurance.com</c:v>
                </c:pt>
                <c:pt idx="4">
                  <c:v>insuranceagents.com</c:v>
                </c:pt>
                <c:pt idx="5">
                  <c:v>gmacinsurance.com</c:v>
                </c:pt>
                <c:pt idx="6">
                  <c:v>amica.com</c:v>
                </c:pt>
                <c:pt idx="7">
                  <c:v>erieinsurance.com</c:v>
                </c:pt>
                <c:pt idx="8">
                  <c:v>infinityauto.com</c:v>
                </c:pt>
                <c:pt idx="9">
                  <c:v>directgeneral.com</c:v>
                </c:pt>
                <c:pt idx="10">
                  <c:v>mercuryinsurance.com</c:v>
                </c:pt>
                <c:pt idx="11">
                  <c:v>csaa.com</c:v>
                </c:pt>
                <c:pt idx="12">
                  <c:v>safeco.com</c:v>
                </c:pt>
                <c:pt idx="13">
                  <c:v>amfam.com</c:v>
                </c:pt>
                <c:pt idx="14">
                  <c:v>farmers.com</c:v>
                </c:pt>
                <c:pt idx="15">
                  <c:v>usaa.com</c:v>
                </c:pt>
              </c:strCache>
            </c:strRef>
          </c:cat>
          <c:val>
            <c:numRef>
              <c:f>Sheet1!$C$2:$C$17</c:f>
              <c:numCache>
                <c:formatCode>_(* #,##0_);_(* \(#,##0\);_(* "-"??_);_(@_)</c:formatCode>
                <c:ptCount val="16"/>
                <c:pt idx="0">
                  <c:v>149280.3682</c:v>
                </c:pt>
                <c:pt idx="1">
                  <c:v>212686.8988</c:v>
                </c:pt>
                <c:pt idx="2">
                  <c:v>88679.042000000001</c:v>
                </c:pt>
                <c:pt idx="3">
                  <c:v>145567.58919999999</c:v>
                </c:pt>
                <c:pt idx="4">
                  <c:v>264854.59370000003</c:v>
                </c:pt>
                <c:pt idx="5">
                  <c:v>108594.382</c:v>
                </c:pt>
                <c:pt idx="6">
                  <c:v>365810.97090000001</c:v>
                </c:pt>
                <c:pt idx="7">
                  <c:v>349597.4841</c:v>
                </c:pt>
                <c:pt idx="8">
                  <c:v>295653.02799999999</c:v>
                </c:pt>
                <c:pt idx="9">
                  <c:v>388764.99829999998</c:v>
                </c:pt>
                <c:pt idx="10">
                  <c:v>541798.15139999997</c:v>
                </c:pt>
                <c:pt idx="11">
                  <c:v>702520.48569999996</c:v>
                </c:pt>
                <c:pt idx="12">
                  <c:v>552453.57579999999</c:v>
                </c:pt>
                <c:pt idx="13">
                  <c:v>1232079.3202</c:v>
                </c:pt>
                <c:pt idx="14">
                  <c:v>1787834.9162000001</c:v>
                </c:pt>
                <c:pt idx="15">
                  <c:v>6803161.5456999997</c:v>
                </c:pt>
              </c:numCache>
            </c:numRef>
          </c:val>
        </c:ser>
        <c:dLbls>
          <c:showLegendKey val="0"/>
          <c:showVal val="1"/>
          <c:showCatName val="0"/>
          <c:showSerName val="0"/>
          <c:showPercent val="0"/>
          <c:showBubbleSize val="0"/>
        </c:dLbls>
        <c:gapWidth val="150"/>
        <c:axId val="314711040"/>
        <c:axId val="314745600"/>
      </c:barChart>
      <c:catAx>
        <c:axId val="314711040"/>
        <c:scaling>
          <c:orientation val="minMax"/>
        </c:scaling>
        <c:delete val="0"/>
        <c:axPos val="l"/>
        <c:numFmt formatCode="General" sourceLinked="1"/>
        <c:majorTickMark val="out"/>
        <c:minorTickMark val="none"/>
        <c:tickLblPos val="nextTo"/>
        <c:txPr>
          <a:bodyPr/>
          <a:lstStyle/>
          <a:p>
            <a:pPr>
              <a:defRPr sz="1400"/>
            </a:pPr>
            <a:endParaRPr lang="en-US"/>
          </a:p>
        </c:txPr>
        <c:crossAx val="314745600"/>
        <c:crosses val="autoZero"/>
        <c:auto val="1"/>
        <c:lblAlgn val="ctr"/>
        <c:lblOffset val="100"/>
        <c:noMultiLvlLbl val="0"/>
      </c:catAx>
      <c:valAx>
        <c:axId val="314745600"/>
        <c:scaling>
          <c:orientation val="minMax"/>
          <c:max val="8000000"/>
        </c:scaling>
        <c:delete val="1"/>
        <c:axPos val="b"/>
        <c:numFmt formatCode="_(* #,##0_);_(* \(#,##0\);_(* &quot;-&quot;??_);_(@_)" sourceLinked="1"/>
        <c:majorTickMark val="out"/>
        <c:minorTickMark val="none"/>
        <c:tickLblPos val="none"/>
        <c:crossAx val="314711040"/>
        <c:crosses val="autoZero"/>
        <c:crossBetween val="between"/>
        <c:dispUnits>
          <c:builtInUnit val="thousands"/>
          <c:dispUnitsLbl>
            <c:layout/>
          </c:dispUnitsLbl>
        </c:dispUnits>
      </c:valAx>
    </c:plotArea>
    <c:legend>
      <c:legendPos val="r"/>
      <c:layout>
        <c:manualLayout>
          <c:xMode val="edge"/>
          <c:yMode val="edge"/>
          <c:x val="0.68014458718975912"/>
          <c:y val="0.44827368169887882"/>
          <c:w val="0.16022316582154983"/>
          <c:h val="0.15050521046318124"/>
        </c:manualLayout>
      </c:layout>
      <c:overlay val="0"/>
      <c:txPr>
        <a:bodyPr/>
        <a:lstStyle/>
        <a:p>
          <a:pPr>
            <a:defRPr sz="1800"/>
          </a:pPr>
          <a:endParaRPr lang="en-US"/>
        </a:p>
      </c:txPr>
    </c:legend>
    <c:plotVisOnly val="1"/>
    <c:dispBlanksAs val="gap"/>
    <c:showDLblsOverMax val="0"/>
  </c:chart>
  <c:txPr>
    <a:bodyPr/>
    <a:lstStyle/>
    <a:p>
      <a:pPr>
        <a:defRPr sz="1600" b="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130722395165723E-2"/>
          <c:y val="9.2076819249886283E-2"/>
          <c:w val="0.94088090551181103"/>
          <c:h val="0.75629411938568247"/>
        </c:manualLayout>
      </c:layout>
      <c:barChart>
        <c:barDir val="col"/>
        <c:grouping val="clustered"/>
        <c:varyColors val="0"/>
        <c:ser>
          <c:idx val="0"/>
          <c:order val="0"/>
          <c:tx>
            <c:strRef>
              <c:f>Sheet1!$G$1</c:f>
              <c:strCache>
                <c:ptCount val="1"/>
                <c:pt idx="0">
                  <c:v>Liberty Mutual Group</c:v>
                </c:pt>
              </c:strCache>
            </c:strRef>
          </c:tx>
          <c:invertIfNegative val="0"/>
          <c:dLbls>
            <c:numFmt formatCode="#,##0" sourceLinked="0"/>
            <c:txPr>
              <a:bodyPr/>
              <a:lstStyle/>
              <a:p>
                <a:pPr>
                  <a:defRPr sz="1400"/>
                </a:pPr>
                <a:endParaRPr lang="en-US"/>
              </a:p>
            </c:txPr>
            <c:dLblPos val="outEnd"/>
            <c:showLegendKey val="0"/>
            <c:showVal val="1"/>
            <c:showCatName val="0"/>
            <c:showSerName val="0"/>
            <c:showPercent val="0"/>
            <c:showBubbleSize val="0"/>
            <c:showLeaderLines val="0"/>
          </c:dLbls>
          <c:cat>
            <c:strRef>
              <c:f>Sheet1!$F$2:$F$6</c:f>
              <c:strCache>
                <c:ptCount val="5"/>
                <c:pt idx="0">
                  <c:v>Q2 12</c:v>
                </c:pt>
                <c:pt idx="1">
                  <c:v>Q3 12</c:v>
                </c:pt>
                <c:pt idx="2">
                  <c:v>Q4 12</c:v>
                </c:pt>
                <c:pt idx="3">
                  <c:v>Q1 13</c:v>
                </c:pt>
                <c:pt idx="4">
                  <c:v>Q2 13</c:v>
                </c:pt>
              </c:strCache>
            </c:strRef>
          </c:cat>
          <c:val>
            <c:numRef>
              <c:f>Sheet1!$G$2:$G$6</c:f>
              <c:numCache>
                <c:formatCode>_(* #,##0_);_(* \(#,##0\);_(* "-"??_);_(@_)</c:formatCode>
                <c:ptCount val="5"/>
                <c:pt idx="0">
                  <c:v>598991.65800000005</c:v>
                </c:pt>
                <c:pt idx="1">
                  <c:v>1098822.263</c:v>
                </c:pt>
                <c:pt idx="2">
                  <c:v>1403763.29</c:v>
                </c:pt>
                <c:pt idx="3">
                  <c:v>883298.13299999991</c:v>
                </c:pt>
                <c:pt idx="4">
                  <c:v>1220233.6540000001</c:v>
                </c:pt>
              </c:numCache>
            </c:numRef>
          </c:val>
        </c:ser>
        <c:ser>
          <c:idx val="1"/>
          <c:order val="1"/>
          <c:tx>
            <c:strRef>
              <c:f>Sheet1!$H$1</c:f>
              <c:strCache>
                <c:ptCount val="1"/>
                <c:pt idx="0">
                  <c:v>Liberty Mutual Insurance</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Sheet1!$F$2:$F$6</c:f>
              <c:strCache>
                <c:ptCount val="5"/>
                <c:pt idx="0">
                  <c:v>Q2 12</c:v>
                </c:pt>
                <c:pt idx="1">
                  <c:v>Q3 12</c:v>
                </c:pt>
                <c:pt idx="2">
                  <c:v>Q4 12</c:v>
                </c:pt>
                <c:pt idx="3">
                  <c:v>Q1 13</c:v>
                </c:pt>
                <c:pt idx="4">
                  <c:v>Q2 13</c:v>
                </c:pt>
              </c:strCache>
            </c:strRef>
          </c:cat>
          <c:val>
            <c:numRef>
              <c:f>Sheet1!$H$2:$H$6</c:f>
              <c:numCache>
                <c:formatCode>_(* #,##0_);_(* \(#,##0\);_(* "-"??_);_(@_)</c:formatCode>
                <c:ptCount val="5"/>
                <c:pt idx="0">
                  <c:v>348130.19200000004</c:v>
                </c:pt>
                <c:pt idx="1">
                  <c:v>841882.96199999994</c:v>
                </c:pt>
                <c:pt idx="2">
                  <c:v>956938.86800000002</c:v>
                </c:pt>
                <c:pt idx="3">
                  <c:v>814970.99699999997</c:v>
                </c:pt>
                <c:pt idx="4">
                  <c:v>708610.68599999999</c:v>
                </c:pt>
              </c:numCache>
            </c:numRef>
          </c:val>
        </c:ser>
        <c:ser>
          <c:idx val="2"/>
          <c:order val="2"/>
          <c:tx>
            <c:strRef>
              <c:f>Sheet1!$I$1</c:f>
              <c:strCache>
                <c:ptCount val="1"/>
                <c:pt idx="0">
                  <c:v>Safeco</c:v>
                </c:pt>
              </c:strCache>
            </c:strRef>
          </c:tx>
          <c:invertIfNegative val="0"/>
          <c:dLbls>
            <c:txPr>
              <a:bodyPr/>
              <a:lstStyle/>
              <a:p>
                <a:pPr>
                  <a:defRPr sz="1400"/>
                </a:pPr>
                <a:endParaRPr lang="en-US"/>
              </a:p>
            </c:txPr>
            <c:dLblPos val="outEnd"/>
            <c:showLegendKey val="0"/>
            <c:showVal val="1"/>
            <c:showCatName val="0"/>
            <c:showSerName val="0"/>
            <c:showPercent val="0"/>
            <c:showBubbleSize val="0"/>
            <c:showLeaderLines val="0"/>
          </c:dLbls>
          <c:cat>
            <c:strRef>
              <c:f>Sheet1!$F$2:$F$6</c:f>
              <c:strCache>
                <c:ptCount val="5"/>
                <c:pt idx="0">
                  <c:v>Q2 12</c:v>
                </c:pt>
                <c:pt idx="1">
                  <c:v>Q3 12</c:v>
                </c:pt>
                <c:pt idx="2">
                  <c:v>Q4 12</c:v>
                </c:pt>
                <c:pt idx="3">
                  <c:v>Q1 13</c:v>
                </c:pt>
                <c:pt idx="4">
                  <c:v>Q2 13</c:v>
                </c:pt>
              </c:strCache>
            </c:strRef>
          </c:cat>
          <c:val>
            <c:numRef>
              <c:f>Sheet1!$I$2:$I$6</c:f>
              <c:numCache>
                <c:formatCode>_(* #,##0_);_(* \(#,##0\);_(* "-"??_);_(@_)</c:formatCode>
                <c:ptCount val="5"/>
                <c:pt idx="0">
                  <c:v>238267.65900000001</c:v>
                </c:pt>
                <c:pt idx="1">
                  <c:v>254205.41400000002</c:v>
                </c:pt>
                <c:pt idx="2">
                  <c:v>421549.72599999997</c:v>
                </c:pt>
                <c:pt idx="3">
                  <c:v>44305.705000000002</c:v>
                </c:pt>
                <c:pt idx="4">
                  <c:v>522754.88899999997</c:v>
                </c:pt>
              </c:numCache>
            </c:numRef>
          </c:val>
        </c:ser>
        <c:dLbls>
          <c:dLblPos val="outEnd"/>
          <c:showLegendKey val="0"/>
          <c:showVal val="1"/>
          <c:showCatName val="0"/>
          <c:showSerName val="0"/>
          <c:showPercent val="0"/>
          <c:showBubbleSize val="0"/>
        </c:dLbls>
        <c:gapWidth val="150"/>
        <c:axId val="359040896"/>
        <c:axId val="359042432"/>
      </c:barChart>
      <c:catAx>
        <c:axId val="359040896"/>
        <c:scaling>
          <c:orientation val="minMax"/>
        </c:scaling>
        <c:delete val="0"/>
        <c:axPos val="b"/>
        <c:majorTickMark val="out"/>
        <c:minorTickMark val="none"/>
        <c:tickLblPos val="nextTo"/>
        <c:txPr>
          <a:bodyPr/>
          <a:lstStyle/>
          <a:p>
            <a:pPr>
              <a:defRPr sz="1400"/>
            </a:pPr>
            <a:endParaRPr lang="en-US"/>
          </a:p>
        </c:txPr>
        <c:crossAx val="359042432"/>
        <c:crosses val="autoZero"/>
        <c:auto val="1"/>
        <c:lblAlgn val="ctr"/>
        <c:lblOffset val="100"/>
        <c:noMultiLvlLbl val="0"/>
      </c:catAx>
      <c:valAx>
        <c:axId val="359042432"/>
        <c:scaling>
          <c:orientation val="minMax"/>
        </c:scaling>
        <c:delete val="1"/>
        <c:axPos val="l"/>
        <c:numFmt formatCode="_(* #,##0_);_(* \(#,##0\);_(* &quot;-&quot;??_);_(@_)" sourceLinked="1"/>
        <c:majorTickMark val="out"/>
        <c:minorTickMark val="none"/>
        <c:tickLblPos val="nextTo"/>
        <c:crossAx val="359040896"/>
        <c:crosses val="autoZero"/>
        <c:crossBetween val="between"/>
        <c:dispUnits>
          <c:builtInUnit val="thousands"/>
          <c:dispUnitsLbl>
            <c:layout/>
          </c:dispUnitsLbl>
        </c:dispUnits>
      </c:valAx>
    </c:plotArea>
    <c:legend>
      <c:legendPos val="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cat>
            <c:strRef>
              <c:f>Sheet1!$A$2:$A$5</c:f>
              <c:strCache>
                <c:ptCount val="4"/>
                <c:pt idx="0">
                  <c:v>Q3 12</c:v>
                </c:pt>
                <c:pt idx="1">
                  <c:v>Q4 12</c:v>
                </c:pt>
                <c:pt idx="2">
                  <c:v>Q1 13</c:v>
                </c:pt>
                <c:pt idx="3">
                  <c:v>Q2 13</c:v>
                </c:pt>
              </c:strCache>
            </c:strRef>
          </c:cat>
          <c:val>
            <c:numRef>
              <c:f>Sheet1!$B$2:$B$5</c:f>
              <c:numCache>
                <c:formatCode>_(* #,##0_);_(* \(#,##0\);_(* "-"??_);_(@_)</c:formatCode>
                <c:ptCount val="4"/>
                <c:pt idx="0">
                  <c:v>580463.71569999994</c:v>
                </c:pt>
                <c:pt idx="1">
                  <c:v>645845.53520000004</c:v>
                </c:pt>
                <c:pt idx="2">
                  <c:v>679158.83490000002</c:v>
                </c:pt>
                <c:pt idx="3">
                  <c:v>956229.06839999999</c:v>
                </c:pt>
              </c:numCache>
            </c:numRef>
          </c:val>
        </c:ser>
        <c:dLbls>
          <c:dLblPos val="outEnd"/>
          <c:showLegendKey val="0"/>
          <c:showVal val="1"/>
          <c:showCatName val="0"/>
          <c:showSerName val="0"/>
          <c:showPercent val="0"/>
          <c:showBubbleSize val="0"/>
        </c:dLbls>
        <c:gapWidth val="98"/>
        <c:axId val="358111104"/>
        <c:axId val="358112640"/>
      </c:barChart>
      <c:catAx>
        <c:axId val="358111104"/>
        <c:scaling>
          <c:orientation val="minMax"/>
        </c:scaling>
        <c:delete val="0"/>
        <c:axPos val="b"/>
        <c:majorTickMark val="out"/>
        <c:minorTickMark val="none"/>
        <c:tickLblPos val="nextTo"/>
        <c:crossAx val="358112640"/>
        <c:crosses val="autoZero"/>
        <c:auto val="1"/>
        <c:lblAlgn val="ctr"/>
        <c:lblOffset val="100"/>
        <c:noMultiLvlLbl val="0"/>
      </c:catAx>
      <c:valAx>
        <c:axId val="358112640"/>
        <c:scaling>
          <c:orientation val="minMax"/>
        </c:scaling>
        <c:delete val="1"/>
        <c:axPos val="l"/>
        <c:numFmt formatCode="_(* #,##0_);_(* \(#,##0\);_(* &quot;-&quot;??_);_(@_)" sourceLinked="1"/>
        <c:majorTickMark val="out"/>
        <c:minorTickMark val="none"/>
        <c:tickLblPos val="nextTo"/>
        <c:crossAx val="358111104"/>
        <c:crosses val="autoZero"/>
        <c:crossBetween val="between"/>
        <c:dispUnits>
          <c:builtInUnit val="thousands"/>
          <c:dispUnitsLbl>
            <c:layout/>
          </c:dispUnitsLbl>
        </c:dispUnits>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Online Display Ad </a:t>
            </a:r>
            <a:r>
              <a:rPr lang="en-US" sz="1400" dirty="0" smtClean="0"/>
              <a:t>Impressions (in Billions)</a:t>
            </a:r>
            <a:endParaRPr lang="en-US" sz="1400" dirty="0"/>
          </a:p>
        </c:rich>
      </c:tx>
      <c:layout/>
      <c:overlay val="0"/>
    </c:title>
    <c:autoTitleDeleted val="0"/>
    <c:plotArea>
      <c:layout/>
      <c:barChart>
        <c:barDir val="col"/>
        <c:grouping val="clustered"/>
        <c:varyColors val="0"/>
        <c:ser>
          <c:idx val="0"/>
          <c:order val="0"/>
          <c:tx>
            <c:strRef>
              <c:f>Sheet1!$B$1</c:f>
              <c:strCache>
                <c:ptCount val="1"/>
                <c:pt idx="0">
                  <c:v>Display Ad Impressions</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Sheet1!$A$2:$A$7</c:f>
              <c:strCache>
                <c:ptCount val="5"/>
                <c:pt idx="0">
                  <c:v>Q2 12</c:v>
                </c:pt>
                <c:pt idx="1">
                  <c:v>Q3 12</c:v>
                </c:pt>
                <c:pt idx="2">
                  <c:v>Q4 12</c:v>
                </c:pt>
                <c:pt idx="3">
                  <c:v>Q1 13</c:v>
                </c:pt>
                <c:pt idx="4">
                  <c:v>Q2 13</c:v>
                </c:pt>
              </c:strCache>
            </c:strRef>
          </c:cat>
          <c:val>
            <c:numRef>
              <c:f>Sheet1!$B$2:$B$7</c:f>
              <c:numCache>
                <c:formatCode>0.0</c:formatCode>
                <c:ptCount val="5"/>
                <c:pt idx="0">
                  <c:v>1.59059968</c:v>
                </c:pt>
                <c:pt idx="1">
                  <c:v>2.5566760959999999</c:v>
                </c:pt>
                <c:pt idx="2">
                  <c:v>2.0605694080000001</c:v>
                </c:pt>
                <c:pt idx="3">
                  <c:v>0.86442694399999997</c:v>
                </c:pt>
                <c:pt idx="4" formatCode="_(* #,##0.0_);_(* \(#,##0.0\);_(* &quot;-&quot;??_);_(@_)">
                  <c:v>0.32974999999999999</c:v>
                </c:pt>
              </c:numCache>
            </c:numRef>
          </c:val>
        </c:ser>
        <c:dLbls>
          <c:showLegendKey val="0"/>
          <c:showVal val="1"/>
          <c:showCatName val="0"/>
          <c:showSerName val="0"/>
          <c:showPercent val="0"/>
          <c:showBubbleSize val="0"/>
        </c:dLbls>
        <c:gapWidth val="60"/>
        <c:axId val="79284096"/>
        <c:axId val="86141568"/>
      </c:barChart>
      <c:catAx>
        <c:axId val="79284096"/>
        <c:scaling>
          <c:orientation val="minMax"/>
        </c:scaling>
        <c:delete val="0"/>
        <c:axPos val="b"/>
        <c:majorTickMark val="out"/>
        <c:minorTickMark val="none"/>
        <c:tickLblPos val="nextTo"/>
        <c:txPr>
          <a:bodyPr/>
          <a:lstStyle/>
          <a:p>
            <a:pPr>
              <a:defRPr sz="1400"/>
            </a:pPr>
            <a:endParaRPr lang="en-US"/>
          </a:p>
        </c:txPr>
        <c:crossAx val="86141568"/>
        <c:crosses val="autoZero"/>
        <c:auto val="1"/>
        <c:lblAlgn val="ctr"/>
        <c:lblOffset val="100"/>
        <c:noMultiLvlLbl val="0"/>
      </c:catAx>
      <c:valAx>
        <c:axId val="86141568"/>
        <c:scaling>
          <c:orientation val="minMax"/>
        </c:scaling>
        <c:delete val="1"/>
        <c:axPos val="l"/>
        <c:numFmt formatCode="0.0" sourceLinked="1"/>
        <c:majorTickMark val="out"/>
        <c:minorTickMark val="none"/>
        <c:tickLblPos val="nextTo"/>
        <c:crossAx val="79284096"/>
        <c:crosses val="autoZero"/>
        <c:crossBetween val="between"/>
      </c:valAx>
    </c:plotArea>
    <c:plotVisOnly val="1"/>
    <c:dispBlanksAs val="gap"/>
    <c:showDLblsOverMax val="0"/>
  </c:chart>
  <c:spPr>
    <a:ln>
      <a:solidFill>
        <a:schemeClr val="tx1"/>
      </a:solidFill>
    </a:ln>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US" sz="1400" b="1" dirty="0" smtClean="0"/>
              <a:t>Unique</a:t>
            </a:r>
            <a:r>
              <a:rPr lang="en-US" sz="1400" b="1" baseline="0" dirty="0" smtClean="0"/>
              <a:t> Visitors (MM) and Quotes Submitted (000)</a:t>
            </a:r>
          </a:p>
        </c:rich>
      </c:tx>
      <c:layout/>
      <c:overlay val="0"/>
    </c:title>
    <c:autoTitleDeleted val="0"/>
    <c:plotArea>
      <c:layout>
        <c:manualLayout>
          <c:layoutTarget val="inner"/>
          <c:xMode val="edge"/>
          <c:yMode val="edge"/>
          <c:x val="5.041269254363482E-2"/>
          <c:y val="0.41247309309836755"/>
          <c:w val="0.789562601366398"/>
          <c:h val="0.45104690534039793"/>
        </c:manualLayout>
      </c:layout>
      <c:lineChart>
        <c:grouping val="standard"/>
        <c:varyColors val="0"/>
        <c:ser>
          <c:idx val="0"/>
          <c:order val="0"/>
          <c:tx>
            <c:strRef>
              <c:f>Sheet1!$B$1</c:f>
              <c:strCache>
                <c:ptCount val="1"/>
                <c:pt idx="0">
                  <c:v>Unique Visitors</c:v>
                </c:pt>
              </c:strCache>
            </c:strRef>
          </c:tx>
          <c:marker>
            <c:symbol val="none"/>
          </c:marker>
          <c:dLbls>
            <c:numFmt formatCode="#,##0.0" sourceLinked="0"/>
            <c:txPr>
              <a:bodyPr/>
              <a:lstStyle/>
              <a:p>
                <a:pPr>
                  <a:defRPr sz="1400" b="0">
                    <a:solidFill>
                      <a:schemeClr val="bg2"/>
                    </a:solidFill>
                  </a:defRPr>
                </a:pPr>
                <a:endParaRPr lang="en-US"/>
              </a:p>
            </c:txPr>
            <c:dLblPos val="t"/>
            <c:showLegendKey val="0"/>
            <c:showVal val="1"/>
            <c:showCatName val="0"/>
            <c:showSerName val="0"/>
            <c:showPercent val="0"/>
            <c:showBubbleSize val="0"/>
            <c:showLeaderLines val="0"/>
          </c:dLbls>
          <c:cat>
            <c:strRef>
              <c:f>Sheet1!$A$2:$A$5</c:f>
              <c:strCache>
                <c:ptCount val="4"/>
                <c:pt idx="0">
                  <c:v>Q3 12</c:v>
                </c:pt>
                <c:pt idx="1">
                  <c:v>Q4 12</c:v>
                </c:pt>
                <c:pt idx="2">
                  <c:v>Q1 13</c:v>
                </c:pt>
                <c:pt idx="3">
                  <c:v>Q2 13</c:v>
                </c:pt>
              </c:strCache>
            </c:strRef>
          </c:cat>
          <c:val>
            <c:numRef>
              <c:f>Sheet1!$B$2:$B$5</c:f>
              <c:numCache>
                <c:formatCode>#,##0</c:formatCode>
                <c:ptCount val="4"/>
                <c:pt idx="0">
                  <c:v>2371735</c:v>
                </c:pt>
                <c:pt idx="1">
                  <c:v>1772026</c:v>
                </c:pt>
                <c:pt idx="2">
                  <c:v>1873055</c:v>
                </c:pt>
                <c:pt idx="3" formatCode="_(* #,##0_);_(* \(#,##0\);_(* &quot;-&quot;??_);_(@_)">
                  <c:v>1653674.97</c:v>
                </c:pt>
              </c:numCache>
            </c:numRef>
          </c:val>
          <c:smooth val="1"/>
        </c:ser>
        <c:dLbls>
          <c:showLegendKey val="0"/>
          <c:showVal val="0"/>
          <c:showCatName val="0"/>
          <c:showSerName val="0"/>
          <c:showPercent val="0"/>
          <c:showBubbleSize val="0"/>
        </c:dLbls>
        <c:marker val="1"/>
        <c:smooth val="0"/>
        <c:axId val="100330112"/>
        <c:axId val="101159680"/>
      </c:lineChart>
      <c:lineChart>
        <c:grouping val="standard"/>
        <c:varyColors val="0"/>
        <c:ser>
          <c:idx val="1"/>
          <c:order val="1"/>
          <c:tx>
            <c:strRef>
              <c:f>Sheet1!$C$1</c:f>
              <c:strCache>
                <c:ptCount val="1"/>
                <c:pt idx="0">
                  <c:v>Quotes Submitted </c:v>
                </c:pt>
              </c:strCache>
            </c:strRef>
          </c:tx>
          <c:spPr>
            <a:ln>
              <a:solidFill>
                <a:schemeClr val="accent3"/>
              </a:solidFill>
            </a:ln>
          </c:spPr>
          <c:marker>
            <c:symbol val="none"/>
          </c:marker>
          <c:dLbls>
            <c:dLbl>
              <c:idx val="2"/>
              <c:layout>
                <c:manualLayout>
                  <c:x val="-3.4759955966016519E-2"/>
                  <c:y val="5.9730882195095772E-2"/>
                </c:manualLayout>
              </c:layout>
              <c:dLblPos val="r"/>
              <c:showLegendKey val="0"/>
              <c:showVal val="1"/>
              <c:showCatName val="0"/>
              <c:showSerName val="0"/>
              <c:showPercent val="0"/>
              <c:showBubbleSize val="0"/>
            </c:dLbl>
            <c:numFmt formatCode="#,##0" sourceLinked="0"/>
            <c:txPr>
              <a:bodyPr/>
              <a:lstStyle/>
              <a:p>
                <a:pPr>
                  <a:defRPr b="0">
                    <a:solidFill>
                      <a:schemeClr val="accent3"/>
                    </a:solidFill>
                  </a:defRPr>
                </a:pPr>
                <a:endParaRPr lang="en-US"/>
              </a:p>
            </c:txPr>
            <c:dLblPos val="b"/>
            <c:showLegendKey val="0"/>
            <c:showVal val="1"/>
            <c:showCatName val="0"/>
            <c:showSerName val="0"/>
            <c:showPercent val="0"/>
            <c:showBubbleSize val="0"/>
            <c:showLeaderLines val="0"/>
          </c:dLbls>
          <c:cat>
            <c:strRef>
              <c:f>Sheet1!$A$2:$A$5</c:f>
              <c:strCache>
                <c:ptCount val="4"/>
                <c:pt idx="0">
                  <c:v>Q3 12</c:v>
                </c:pt>
                <c:pt idx="1">
                  <c:v>Q4 12</c:v>
                </c:pt>
                <c:pt idx="2">
                  <c:v>Q1 13</c:v>
                </c:pt>
                <c:pt idx="3">
                  <c:v>Q2 13</c:v>
                </c:pt>
              </c:strCache>
            </c:strRef>
          </c:cat>
          <c:val>
            <c:numRef>
              <c:f>Sheet1!$C$2:$C$5</c:f>
              <c:numCache>
                <c:formatCode>#,##0</c:formatCode>
                <c:ptCount val="4"/>
                <c:pt idx="0">
                  <c:v>114287</c:v>
                </c:pt>
                <c:pt idx="1">
                  <c:v>131592</c:v>
                </c:pt>
                <c:pt idx="2">
                  <c:v>75503</c:v>
                </c:pt>
                <c:pt idx="3">
                  <c:v>70741</c:v>
                </c:pt>
              </c:numCache>
            </c:numRef>
          </c:val>
          <c:smooth val="1"/>
        </c:ser>
        <c:dLbls>
          <c:showLegendKey val="0"/>
          <c:showVal val="0"/>
          <c:showCatName val="0"/>
          <c:showSerName val="0"/>
          <c:showPercent val="0"/>
          <c:showBubbleSize val="0"/>
        </c:dLbls>
        <c:marker val="1"/>
        <c:smooth val="0"/>
        <c:axId val="101202560"/>
        <c:axId val="101162368"/>
      </c:lineChart>
      <c:catAx>
        <c:axId val="100330112"/>
        <c:scaling>
          <c:orientation val="minMax"/>
        </c:scaling>
        <c:delete val="0"/>
        <c:axPos val="b"/>
        <c:numFmt formatCode="General" sourceLinked="1"/>
        <c:majorTickMark val="out"/>
        <c:minorTickMark val="none"/>
        <c:tickLblPos val="nextTo"/>
        <c:txPr>
          <a:bodyPr/>
          <a:lstStyle/>
          <a:p>
            <a:pPr>
              <a:defRPr b="0"/>
            </a:pPr>
            <a:endParaRPr lang="en-US"/>
          </a:p>
        </c:txPr>
        <c:crossAx val="101159680"/>
        <c:crosses val="autoZero"/>
        <c:auto val="1"/>
        <c:lblAlgn val="ctr"/>
        <c:lblOffset val="100"/>
        <c:noMultiLvlLbl val="0"/>
      </c:catAx>
      <c:valAx>
        <c:axId val="101159680"/>
        <c:scaling>
          <c:orientation val="minMax"/>
        </c:scaling>
        <c:delete val="0"/>
        <c:axPos val="l"/>
        <c:numFmt formatCode="#,##0" sourceLinked="1"/>
        <c:majorTickMark val="out"/>
        <c:minorTickMark val="none"/>
        <c:tickLblPos val="nextTo"/>
        <c:spPr>
          <a:ln>
            <a:noFill/>
          </a:ln>
        </c:spPr>
        <c:txPr>
          <a:bodyPr/>
          <a:lstStyle/>
          <a:p>
            <a:pPr>
              <a:defRPr>
                <a:solidFill>
                  <a:schemeClr val="bg1"/>
                </a:solidFill>
              </a:defRPr>
            </a:pPr>
            <a:endParaRPr lang="en-US"/>
          </a:p>
        </c:txPr>
        <c:crossAx val="100330112"/>
        <c:crosses val="autoZero"/>
        <c:crossBetween val="between"/>
        <c:dispUnits>
          <c:builtInUnit val="millions"/>
        </c:dispUnits>
      </c:valAx>
      <c:valAx>
        <c:axId val="101162368"/>
        <c:scaling>
          <c:orientation val="minMax"/>
          <c:max val="250000"/>
        </c:scaling>
        <c:delete val="0"/>
        <c:axPos val="r"/>
        <c:numFmt formatCode="#,##0" sourceLinked="1"/>
        <c:majorTickMark val="out"/>
        <c:minorTickMark val="none"/>
        <c:tickLblPos val="nextTo"/>
        <c:spPr>
          <a:ln>
            <a:noFill/>
          </a:ln>
        </c:spPr>
        <c:txPr>
          <a:bodyPr/>
          <a:lstStyle/>
          <a:p>
            <a:pPr>
              <a:defRPr>
                <a:solidFill>
                  <a:schemeClr val="bg1"/>
                </a:solidFill>
              </a:defRPr>
            </a:pPr>
            <a:endParaRPr lang="en-US"/>
          </a:p>
        </c:txPr>
        <c:crossAx val="101202560"/>
        <c:crosses val="max"/>
        <c:crossBetween val="between"/>
        <c:dispUnits>
          <c:builtInUnit val="thousands"/>
        </c:dispUnits>
      </c:valAx>
      <c:catAx>
        <c:axId val="101202560"/>
        <c:scaling>
          <c:orientation val="minMax"/>
        </c:scaling>
        <c:delete val="1"/>
        <c:axPos val="b"/>
        <c:majorTickMark val="out"/>
        <c:minorTickMark val="none"/>
        <c:tickLblPos val="nextTo"/>
        <c:crossAx val="101162368"/>
        <c:crosses val="autoZero"/>
        <c:auto val="1"/>
        <c:lblAlgn val="ctr"/>
        <c:lblOffset val="100"/>
        <c:noMultiLvlLbl val="0"/>
      </c:catAx>
    </c:plotArea>
    <c:legend>
      <c:legendPos val="t"/>
      <c:layout>
        <c:manualLayout>
          <c:xMode val="edge"/>
          <c:yMode val="edge"/>
          <c:x val="0.19521256481146901"/>
          <c:y val="0.23190538918649922"/>
          <c:w val="0.60032607186498199"/>
          <c:h val="0.10280478622371181"/>
        </c:manualLayout>
      </c:layout>
      <c:overlay val="0"/>
      <c:txPr>
        <a:bodyPr/>
        <a:lstStyle/>
        <a:p>
          <a:pPr>
            <a:defRPr sz="1200" b="0"/>
          </a:pPr>
          <a:endParaRPr lang="en-US"/>
        </a:p>
      </c:txPr>
    </c:legend>
    <c:plotVisOnly val="1"/>
    <c:dispBlanksAs val="gap"/>
    <c:showDLblsOverMax val="0"/>
  </c:chart>
  <c:spPr>
    <a:ln>
      <a:solidFill>
        <a:schemeClr val="tx1">
          <a:lumMod val="50000"/>
        </a:schemeClr>
      </a:solidFill>
    </a:ln>
  </c:spPr>
  <c:txPr>
    <a:bodyPr/>
    <a:lstStyle/>
    <a:p>
      <a:pPr>
        <a:defRPr sz="1400" b="1"/>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7341733387982668E-3"/>
          <c:y val="3.0106058666514952E-2"/>
          <c:w val="0.97727751151286413"/>
          <c:h val="0.84427051140791698"/>
        </c:manualLayout>
      </c:layout>
      <c:barChart>
        <c:barDir val="col"/>
        <c:grouping val="clustered"/>
        <c:varyColors val="0"/>
        <c:ser>
          <c:idx val="0"/>
          <c:order val="0"/>
          <c:tx>
            <c:strRef>
              <c:f>Sheet1!$B$1</c:f>
              <c:strCache>
                <c:ptCount val="1"/>
                <c:pt idx="0">
                  <c:v>Q1 2013</c:v>
                </c:pt>
              </c:strCache>
            </c:strRef>
          </c:tx>
          <c:invertIfNegative val="0"/>
          <c:dLbls>
            <c:dLbl>
              <c:idx val="0"/>
              <c:layout>
                <c:manualLayout>
                  <c:x val="-1.5215898625213607E-2"/>
                  <c:y val="8.6206896551724137E-3"/>
                </c:manualLayout>
              </c:layout>
              <c:dLblPos val="outEnd"/>
              <c:showLegendKey val="0"/>
              <c:showVal val="1"/>
              <c:showCatName val="0"/>
              <c:showSerName val="0"/>
              <c:showPercent val="0"/>
              <c:showBubbleSize val="0"/>
            </c:dLbl>
            <c:dLbl>
              <c:idx val="1"/>
              <c:layout>
                <c:manualLayout>
                  <c:x val="-1.2172718900170871E-2"/>
                  <c:y val="7.0024992609712183E-3"/>
                </c:manualLayout>
              </c:layout>
              <c:dLblPos val="outEnd"/>
              <c:showLegendKey val="0"/>
              <c:showVal val="1"/>
              <c:showCatName val="0"/>
              <c:showSerName val="0"/>
              <c:showPercent val="0"/>
              <c:showBubbleSize val="0"/>
            </c:dLbl>
            <c:dLbl>
              <c:idx val="2"/>
              <c:layout>
                <c:manualLayout>
                  <c:x val="-1.5215898625213579E-2"/>
                  <c:y val="8.6206896551724137E-3"/>
                </c:manualLayout>
              </c:layout>
              <c:dLblPos val="outEnd"/>
              <c:showLegendKey val="0"/>
              <c:showVal val="1"/>
              <c:showCatName val="0"/>
              <c:showSerName val="0"/>
              <c:showPercent val="0"/>
              <c:showBubbleSize val="0"/>
            </c:dLbl>
            <c:dLbl>
              <c:idx val="3"/>
              <c:layout>
                <c:manualLayout>
                  <c:x val="-1.2172718900170885E-2"/>
                  <c:y val="1.5446507753083765E-2"/>
                </c:manualLayout>
              </c:layout>
              <c:dLblPos val="outEnd"/>
              <c:showLegendKey val="0"/>
              <c:showVal val="1"/>
              <c:showCatName val="0"/>
              <c:showSerName val="0"/>
              <c:showPercent val="0"/>
              <c:showBubbleSize val="0"/>
            </c:dLbl>
            <c:dLbl>
              <c:idx val="4"/>
              <c:layout>
                <c:manualLayout>
                  <c:x val="-7.6079493126068034E-3"/>
                  <c:y val="8.6206896551723356E-3"/>
                </c:manualLayout>
              </c:layout>
              <c:dLblPos val="outEnd"/>
              <c:showLegendKey val="0"/>
              <c:showVal val="1"/>
              <c:showCatName val="0"/>
              <c:showSerName val="0"/>
              <c:showPercent val="0"/>
              <c:showBubbleSize val="0"/>
            </c:dLbl>
            <c:dLbl>
              <c:idx val="5"/>
              <c:layout>
                <c:manualLayout>
                  <c:x val="-9.1295391751281645E-3"/>
                  <c:y val="8.6206896551724137E-3"/>
                </c:manualLayout>
              </c:layout>
              <c:dLblPos val="outEnd"/>
              <c:showLegendKey val="0"/>
              <c:showVal val="1"/>
              <c:showCatName val="0"/>
              <c:showSerName val="0"/>
              <c:showPercent val="0"/>
              <c:showBubbleSize val="0"/>
            </c:dLbl>
            <c:dLbl>
              <c:idx val="6"/>
              <c:layout>
                <c:manualLayout>
                  <c:x val="-1.0651129037649525E-2"/>
                  <c:y val="1.4549192443094784E-2"/>
                </c:manualLayout>
              </c:layout>
              <c:dLblPos val="outEnd"/>
              <c:showLegendKey val="0"/>
              <c:showVal val="1"/>
              <c:showCatName val="0"/>
              <c:showSerName val="0"/>
              <c:showPercent val="0"/>
              <c:showBubbleSize val="0"/>
            </c:dLbl>
            <c:dLbl>
              <c:idx val="7"/>
              <c:layout>
                <c:manualLayout>
                  <c:x val="-7.6079493126068034E-3"/>
                  <c:y val="1.2931122517535138E-2"/>
                </c:manualLayout>
              </c:layout>
              <c:dLblPos val="outEnd"/>
              <c:showLegendKey val="0"/>
              <c:showVal val="1"/>
              <c:showCatName val="0"/>
              <c:showSerName val="0"/>
              <c:showPercent val="0"/>
              <c:showBubbleSize val="0"/>
            </c:dLbl>
            <c:dLbl>
              <c:idx val="8"/>
              <c:layout>
                <c:manualLayout>
                  <c:x val="-9.1295391751281645E-3"/>
                  <c:y val="8.6206896551724137E-3"/>
                </c:manualLayout>
              </c:layout>
              <c:dLblPos val="outEnd"/>
              <c:showLegendKey val="0"/>
              <c:showVal val="1"/>
              <c:showCatName val="0"/>
              <c:showSerName val="0"/>
              <c:showPercent val="0"/>
              <c:showBubbleSize val="0"/>
            </c:dLbl>
            <c:txPr>
              <a:bodyPr/>
              <a:lstStyle/>
              <a:p>
                <a:pPr>
                  <a:defRPr sz="1200"/>
                </a:pPr>
                <a:endParaRPr lang="en-US"/>
              </a:p>
            </c:txPr>
            <c:dLblPos val="outEnd"/>
            <c:showLegendKey val="0"/>
            <c:showVal val="1"/>
            <c:showCatName val="0"/>
            <c:showSerName val="0"/>
            <c:showPercent val="0"/>
            <c:showBubbleSize val="0"/>
            <c:showLeaderLines val="0"/>
          </c:dLbls>
          <c:cat>
            <c:strRef>
              <c:f>Sheet1!$A$2:$A$11</c:f>
              <c:strCache>
                <c:ptCount val="9"/>
                <c:pt idx="0">
                  <c:v>GEICO</c:v>
                </c:pt>
                <c:pt idx="1">
                  <c:v>Progressive</c:v>
                </c:pt>
                <c:pt idx="2">
                  <c:v>State Farm</c:v>
                </c:pt>
                <c:pt idx="3">
                  <c:v>Allstate</c:v>
                </c:pt>
                <c:pt idx="4">
                  <c:v>Liberty Mutual</c:v>
                </c:pt>
                <c:pt idx="5">
                  <c:v>Nationwide</c:v>
                </c:pt>
                <c:pt idx="6">
                  <c:v>The Hartford</c:v>
                </c:pt>
                <c:pt idx="7">
                  <c:v>Esurance</c:v>
                </c:pt>
                <c:pt idx="8">
                  <c:v>21st</c:v>
                </c:pt>
              </c:strCache>
            </c:strRef>
          </c:cat>
          <c:val>
            <c:numRef>
              <c:f>Sheet1!$B$2:$B$11</c:f>
              <c:numCache>
                <c:formatCode>_(* #,##0_);_(* \(#,##0\);_(* "-"??_);_(@_)</c:formatCode>
                <c:ptCount val="9"/>
                <c:pt idx="0">
                  <c:v>7208</c:v>
                </c:pt>
                <c:pt idx="1">
                  <c:v>4252</c:v>
                </c:pt>
                <c:pt idx="2">
                  <c:v>2888</c:v>
                </c:pt>
                <c:pt idx="3">
                  <c:v>2523</c:v>
                </c:pt>
                <c:pt idx="4">
                  <c:v>748</c:v>
                </c:pt>
                <c:pt idx="5">
                  <c:v>745</c:v>
                </c:pt>
                <c:pt idx="6">
                  <c:v>673</c:v>
                </c:pt>
                <c:pt idx="7">
                  <c:v>588</c:v>
                </c:pt>
                <c:pt idx="8">
                  <c:v>438</c:v>
                </c:pt>
              </c:numCache>
            </c:numRef>
          </c:val>
        </c:ser>
        <c:ser>
          <c:idx val="1"/>
          <c:order val="1"/>
          <c:tx>
            <c:strRef>
              <c:f>Sheet1!$C$1</c:f>
              <c:strCache>
                <c:ptCount val="1"/>
                <c:pt idx="0">
                  <c:v>Q1-FY13</c:v>
                </c:pt>
              </c:strCache>
            </c:strRef>
          </c:tx>
          <c:invertIfNegative val="0"/>
          <c:cat>
            <c:strRef>
              <c:f>Sheet1!$A$2:$A$11</c:f>
              <c:strCache>
                <c:ptCount val="9"/>
                <c:pt idx="0">
                  <c:v>GEICO</c:v>
                </c:pt>
                <c:pt idx="1">
                  <c:v>Progressive</c:v>
                </c:pt>
                <c:pt idx="2">
                  <c:v>State Farm</c:v>
                </c:pt>
                <c:pt idx="3">
                  <c:v>Allstate</c:v>
                </c:pt>
                <c:pt idx="4">
                  <c:v>Liberty Mutual</c:v>
                </c:pt>
                <c:pt idx="5">
                  <c:v>Nationwide</c:v>
                </c:pt>
                <c:pt idx="6">
                  <c:v>The Hartford</c:v>
                </c:pt>
                <c:pt idx="7">
                  <c:v>Esurance</c:v>
                </c:pt>
                <c:pt idx="8">
                  <c:v>21st</c:v>
                </c:pt>
              </c:strCache>
            </c:strRef>
          </c:cat>
          <c:val>
            <c:numRef>
              <c:f>Sheet1!$C$2:$C$11</c:f>
            </c:numRef>
          </c:val>
        </c:ser>
        <c:ser>
          <c:idx val="2"/>
          <c:order val="2"/>
          <c:tx>
            <c:strRef>
              <c:f>Sheet1!$D$1</c:f>
              <c:strCache>
                <c:ptCount val="1"/>
                <c:pt idx="0">
                  <c:v>Q4-FY12</c:v>
                </c:pt>
              </c:strCache>
            </c:strRef>
          </c:tx>
          <c:invertIfNegative val="0"/>
          <c:cat>
            <c:strRef>
              <c:f>Sheet1!$A$2:$A$11</c:f>
              <c:strCache>
                <c:ptCount val="9"/>
                <c:pt idx="0">
                  <c:v>GEICO</c:v>
                </c:pt>
                <c:pt idx="1">
                  <c:v>Progressive</c:v>
                </c:pt>
                <c:pt idx="2">
                  <c:v>State Farm</c:v>
                </c:pt>
                <c:pt idx="3">
                  <c:v>Allstate</c:v>
                </c:pt>
                <c:pt idx="4">
                  <c:v>Liberty Mutual</c:v>
                </c:pt>
                <c:pt idx="5">
                  <c:v>Nationwide</c:v>
                </c:pt>
                <c:pt idx="6">
                  <c:v>The Hartford</c:v>
                </c:pt>
                <c:pt idx="7">
                  <c:v>Esurance</c:v>
                </c:pt>
                <c:pt idx="8">
                  <c:v>21st</c:v>
                </c:pt>
              </c:strCache>
            </c:strRef>
          </c:cat>
          <c:val>
            <c:numRef>
              <c:f>Sheet1!$D$2:$D$11</c:f>
            </c:numRef>
          </c:val>
        </c:ser>
        <c:ser>
          <c:idx val="3"/>
          <c:order val="3"/>
          <c:tx>
            <c:strRef>
              <c:f>Sheet1!$E$1</c:f>
              <c:strCache>
                <c:ptCount val="1"/>
                <c:pt idx="0">
                  <c:v>Q2 2013</c:v>
                </c:pt>
              </c:strCache>
            </c:strRef>
          </c:tx>
          <c:invertIfNegative val="0"/>
          <c:dLbls>
            <c:dLbl>
              <c:idx val="0"/>
              <c:layout>
                <c:manualLayout>
                  <c:x val="1.2172718900170885E-2"/>
                  <c:y val="8.6206896551724137E-3"/>
                </c:manualLayout>
              </c:layout>
              <c:dLblPos val="outEnd"/>
              <c:showLegendKey val="0"/>
              <c:showVal val="1"/>
              <c:showCatName val="0"/>
              <c:showSerName val="0"/>
              <c:showPercent val="0"/>
              <c:showBubbleSize val="0"/>
            </c:dLbl>
            <c:dLbl>
              <c:idx val="1"/>
              <c:layout>
                <c:manualLayout>
                  <c:x val="1.6737488487734969E-2"/>
                  <c:y val="8.6206896551724137E-3"/>
                </c:manualLayout>
              </c:layout>
              <c:dLblPos val="outEnd"/>
              <c:showLegendKey val="0"/>
              <c:showVal val="1"/>
              <c:showCatName val="0"/>
              <c:showSerName val="0"/>
              <c:showPercent val="0"/>
              <c:showBubbleSize val="0"/>
            </c:dLbl>
            <c:dLbl>
              <c:idx val="2"/>
              <c:layout>
                <c:manualLayout>
                  <c:x val="1.5215898625213607E-2"/>
                  <c:y val="1.2931034482758621E-2"/>
                </c:manualLayout>
              </c:layout>
              <c:dLblPos val="outEnd"/>
              <c:showLegendKey val="0"/>
              <c:showVal val="1"/>
              <c:showCatName val="0"/>
              <c:showSerName val="0"/>
              <c:showPercent val="0"/>
              <c:showBubbleSize val="0"/>
            </c:dLbl>
            <c:dLbl>
              <c:idx val="3"/>
              <c:layout>
                <c:manualLayout>
                  <c:x val="1.5215898625213607E-2"/>
                  <c:y val="8.6206896551724137E-3"/>
                </c:manualLayout>
              </c:layout>
              <c:dLblPos val="outEnd"/>
              <c:showLegendKey val="0"/>
              <c:showVal val="1"/>
              <c:showCatName val="0"/>
              <c:showSerName val="0"/>
              <c:showPercent val="0"/>
              <c:showBubbleSize val="0"/>
            </c:dLbl>
            <c:dLbl>
              <c:idx val="4"/>
              <c:layout>
                <c:manualLayout>
                  <c:x val="7.6079493126068034E-3"/>
                  <c:y val="1.4549192443094784E-2"/>
                </c:manualLayout>
              </c:layout>
              <c:dLblPos val="outEnd"/>
              <c:showLegendKey val="0"/>
              <c:showVal val="1"/>
              <c:showCatName val="0"/>
              <c:showSerName val="0"/>
              <c:showPercent val="0"/>
              <c:showBubbleSize val="0"/>
            </c:dLbl>
            <c:dLbl>
              <c:idx val="5"/>
              <c:layout>
                <c:manualLayout>
                  <c:x val="7.6079493126068034E-3"/>
                  <c:y val="1.1136223159818333E-2"/>
                </c:manualLayout>
              </c:layout>
              <c:dLblPos val="outEnd"/>
              <c:showLegendKey val="0"/>
              <c:showVal val="1"/>
              <c:showCatName val="0"/>
              <c:showSerName val="0"/>
              <c:showPercent val="0"/>
              <c:showBubbleSize val="0"/>
            </c:dLbl>
            <c:dLbl>
              <c:idx val="6"/>
              <c:layout>
                <c:manualLayout>
                  <c:x val="1.5215898625213607E-2"/>
                  <c:y val="1.293103448275866E-2"/>
                </c:manualLayout>
              </c:layout>
              <c:dLblPos val="outEnd"/>
              <c:showLegendKey val="0"/>
              <c:showVal val="1"/>
              <c:showCatName val="0"/>
              <c:showSerName val="0"/>
              <c:showPercent val="0"/>
              <c:showBubbleSize val="0"/>
            </c:dLbl>
            <c:dLbl>
              <c:idx val="7"/>
              <c:layout>
                <c:manualLayout>
                  <c:x val="7.6079493126069153E-3"/>
                  <c:y val="9.5181532342586868E-3"/>
                </c:manualLayout>
              </c:layout>
              <c:dLblPos val="outEnd"/>
              <c:showLegendKey val="0"/>
              <c:showVal val="1"/>
              <c:showCatName val="0"/>
              <c:showSerName val="0"/>
              <c:showPercent val="0"/>
              <c:showBubbleSize val="0"/>
            </c:dLbl>
            <c:dLbl>
              <c:idx val="8"/>
              <c:layout>
                <c:manualLayout>
                  <c:x val="7.6079493126068034E-3"/>
                  <c:y val="7.0024992609712183E-3"/>
                </c:manualLayout>
              </c:layout>
              <c:dLblPos val="outEnd"/>
              <c:showLegendKey val="0"/>
              <c:showVal val="1"/>
              <c:showCatName val="0"/>
              <c:showSerName val="0"/>
              <c:showPercent val="0"/>
              <c:showBubbleSize val="0"/>
            </c:dLbl>
            <c:txPr>
              <a:bodyPr/>
              <a:lstStyle/>
              <a:p>
                <a:pPr>
                  <a:defRPr sz="1200"/>
                </a:pPr>
                <a:endParaRPr lang="en-US"/>
              </a:p>
            </c:txPr>
            <c:dLblPos val="outEnd"/>
            <c:showLegendKey val="0"/>
            <c:showVal val="1"/>
            <c:showCatName val="0"/>
            <c:showSerName val="0"/>
            <c:showPercent val="0"/>
            <c:showBubbleSize val="0"/>
            <c:showLeaderLines val="0"/>
          </c:dLbls>
          <c:cat>
            <c:strRef>
              <c:f>Sheet1!$A$2:$A$11</c:f>
              <c:strCache>
                <c:ptCount val="9"/>
                <c:pt idx="0">
                  <c:v>GEICO</c:v>
                </c:pt>
                <c:pt idx="1">
                  <c:v>Progressive</c:v>
                </c:pt>
                <c:pt idx="2">
                  <c:v>State Farm</c:v>
                </c:pt>
                <c:pt idx="3">
                  <c:v>Allstate</c:v>
                </c:pt>
                <c:pt idx="4">
                  <c:v>Liberty Mutual</c:v>
                </c:pt>
                <c:pt idx="5">
                  <c:v>Nationwide</c:v>
                </c:pt>
                <c:pt idx="6">
                  <c:v>The Hartford</c:v>
                </c:pt>
                <c:pt idx="7">
                  <c:v>Esurance</c:v>
                </c:pt>
                <c:pt idx="8">
                  <c:v>21st</c:v>
                </c:pt>
              </c:strCache>
            </c:strRef>
          </c:cat>
          <c:val>
            <c:numRef>
              <c:f>Sheet1!$E$2:$E$11</c:f>
              <c:numCache>
                <c:formatCode>_(* #,##0_);_(* \(#,##0\);_(* "-"??_);_(@_)</c:formatCode>
                <c:ptCount val="9"/>
                <c:pt idx="0">
                  <c:v>7889</c:v>
                </c:pt>
                <c:pt idx="1">
                  <c:v>4658</c:v>
                </c:pt>
                <c:pt idx="2">
                  <c:v>2887</c:v>
                </c:pt>
                <c:pt idx="3">
                  <c:v>2564</c:v>
                </c:pt>
                <c:pt idx="4">
                  <c:v>855</c:v>
                </c:pt>
                <c:pt idx="5">
                  <c:v>648</c:v>
                </c:pt>
                <c:pt idx="6">
                  <c:v>666</c:v>
                </c:pt>
                <c:pt idx="7">
                  <c:v>611</c:v>
                </c:pt>
                <c:pt idx="8">
                  <c:v>457</c:v>
                </c:pt>
              </c:numCache>
            </c:numRef>
          </c:val>
        </c:ser>
        <c:dLbls>
          <c:dLblPos val="outEnd"/>
          <c:showLegendKey val="0"/>
          <c:showVal val="1"/>
          <c:showCatName val="0"/>
          <c:showSerName val="0"/>
          <c:showPercent val="0"/>
          <c:showBubbleSize val="0"/>
        </c:dLbls>
        <c:gapWidth val="150"/>
        <c:axId val="176170496"/>
        <c:axId val="176172416"/>
      </c:barChart>
      <c:catAx>
        <c:axId val="176170496"/>
        <c:scaling>
          <c:orientation val="minMax"/>
        </c:scaling>
        <c:delete val="0"/>
        <c:axPos val="b"/>
        <c:majorTickMark val="out"/>
        <c:minorTickMark val="none"/>
        <c:tickLblPos val="nextTo"/>
        <c:txPr>
          <a:bodyPr rot="0"/>
          <a:lstStyle/>
          <a:p>
            <a:pPr>
              <a:defRPr sz="1200"/>
            </a:pPr>
            <a:endParaRPr lang="en-US"/>
          </a:p>
        </c:txPr>
        <c:crossAx val="176172416"/>
        <c:crosses val="autoZero"/>
        <c:auto val="1"/>
        <c:lblAlgn val="ctr"/>
        <c:lblOffset val="100"/>
        <c:noMultiLvlLbl val="0"/>
      </c:catAx>
      <c:valAx>
        <c:axId val="176172416"/>
        <c:scaling>
          <c:orientation val="minMax"/>
        </c:scaling>
        <c:delete val="1"/>
        <c:axPos val="l"/>
        <c:numFmt formatCode="_(* #,##0_);_(* \(#,##0\);_(* &quot;-&quot;??_);_(@_)" sourceLinked="1"/>
        <c:majorTickMark val="out"/>
        <c:minorTickMark val="none"/>
        <c:tickLblPos val="nextTo"/>
        <c:crossAx val="176170496"/>
        <c:crosses val="autoZero"/>
        <c:crossBetween val="between"/>
      </c:valAx>
    </c:plotArea>
    <c:legend>
      <c:legendPos val="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2160" b="1" i="0" u="none" strike="noStrike" kern="1200" baseline="0">
                <a:solidFill>
                  <a:srgbClr val="444444"/>
                </a:solidFill>
                <a:latin typeface="+mn-lt"/>
                <a:ea typeface="+mn-ea"/>
                <a:cs typeface="+mn-cs"/>
              </a:defRPr>
            </a:pPr>
            <a:r>
              <a:rPr lang="en-US" sz="1800" b="1" i="0" baseline="0" dirty="0" smtClean="0">
                <a:effectLst/>
              </a:rPr>
              <a:t>Mobile Financial Services Penetration of Smartphone Owners</a:t>
            </a:r>
            <a:endParaRPr lang="en-US" dirty="0" smtClean="0">
              <a:effectLst/>
            </a:endParaRPr>
          </a:p>
        </c:rich>
      </c:tx>
      <c:layout>
        <c:manualLayout>
          <c:xMode val="edge"/>
          <c:yMode val="edge"/>
          <c:x val="0.25180912381236276"/>
          <c:y val="2.3060781607410572E-2"/>
        </c:manualLayout>
      </c:layout>
      <c:overlay val="1"/>
    </c:title>
    <c:autoTitleDeleted val="0"/>
    <c:plotArea>
      <c:layout/>
      <c:lineChart>
        <c:grouping val="standard"/>
        <c:varyColors val="0"/>
        <c:ser>
          <c:idx val="0"/>
          <c:order val="0"/>
          <c:tx>
            <c:strRef>
              <c:f>Sheet1!$B$1</c:f>
              <c:strCache>
                <c:ptCount val="1"/>
                <c:pt idx="0">
                  <c:v>% of Smartphones</c:v>
                </c:pt>
              </c:strCache>
            </c:strRef>
          </c:tx>
          <c:spPr>
            <a:ln w="28575">
              <a:solidFill>
                <a:schemeClr val="accent3"/>
              </a:solidFill>
            </a:ln>
          </c:spPr>
          <c:marker>
            <c:symbol val="none"/>
          </c:marker>
          <c:dLbls>
            <c:dLbl>
              <c:idx val="0"/>
              <c:layout>
                <c:manualLayout>
                  <c:x val="-4.7719324979367199E-2"/>
                  <c:y val="-6.6330515125639644E-2"/>
                </c:manualLayout>
              </c:layout>
              <c:spPr/>
              <c:txPr>
                <a:bodyPr/>
                <a:lstStyle/>
                <a:p>
                  <a:pPr>
                    <a:defRPr sz="1400" b="0" i="0"/>
                  </a:pPr>
                  <a:endParaRPr lang="en-US"/>
                </a:p>
              </c:txPr>
              <c:dLblPos val="r"/>
              <c:showLegendKey val="0"/>
              <c:showVal val="1"/>
              <c:showCatName val="0"/>
              <c:showSerName val="0"/>
              <c:showPercent val="0"/>
              <c:showBubbleSize val="0"/>
            </c:dLbl>
            <c:dLbl>
              <c:idx val="4"/>
              <c:layout>
                <c:manualLayout>
                  <c:x val="-3.1783407893185504E-2"/>
                  <c:y val="-5.8158377738497177E-2"/>
                </c:manualLayout>
              </c:layout>
              <c:spPr/>
              <c:txPr>
                <a:bodyPr/>
                <a:lstStyle/>
                <a:p>
                  <a:pPr>
                    <a:defRPr sz="1400" b="0" i="0"/>
                  </a:pPr>
                  <a:endParaRPr lang="en-US"/>
                </a:p>
              </c:txPr>
              <c:dLblPos val="r"/>
              <c:showLegendKey val="0"/>
              <c:showVal val="1"/>
              <c:showCatName val="0"/>
              <c:showSerName val="0"/>
              <c:showPercent val="0"/>
              <c:showBubbleSize val="0"/>
            </c:dLbl>
            <c:txPr>
              <a:bodyPr/>
              <a:lstStyle/>
              <a:p>
                <a:pPr>
                  <a:defRPr b="0" i="0"/>
                </a:pPr>
                <a:endParaRPr lang="en-US"/>
              </a:p>
            </c:txPr>
            <c:showLegendKey val="0"/>
            <c:showVal val="0"/>
            <c:showCatName val="0"/>
            <c:showSerName val="0"/>
            <c:showPercent val="0"/>
            <c:showBubbleSize val="0"/>
          </c:dLbls>
          <c:cat>
            <c:numRef>
              <c:f>Sheet1!$A$2:$A$6</c:f>
              <c:numCache>
                <c:formatCode>mmm\-yy</c:formatCode>
                <c:ptCount val="5"/>
                <c:pt idx="0">
                  <c:v>41061</c:v>
                </c:pt>
                <c:pt idx="1">
                  <c:v>41153</c:v>
                </c:pt>
                <c:pt idx="2">
                  <c:v>41244</c:v>
                </c:pt>
                <c:pt idx="3">
                  <c:v>41346</c:v>
                </c:pt>
                <c:pt idx="4">
                  <c:v>41426</c:v>
                </c:pt>
              </c:numCache>
            </c:numRef>
          </c:cat>
          <c:val>
            <c:numRef>
              <c:f>Sheet1!$B$2:$B$6</c:f>
              <c:numCache>
                <c:formatCode>0%</c:formatCode>
                <c:ptCount val="5"/>
                <c:pt idx="0">
                  <c:v>0.434</c:v>
                </c:pt>
                <c:pt idx="1">
                  <c:v>0.44400000000000001</c:v>
                </c:pt>
                <c:pt idx="2">
                  <c:v>0.435</c:v>
                </c:pt>
                <c:pt idx="3">
                  <c:v>0.439</c:v>
                </c:pt>
                <c:pt idx="4">
                  <c:v>0.45200000000000001</c:v>
                </c:pt>
              </c:numCache>
            </c:numRef>
          </c:val>
          <c:smooth val="1"/>
        </c:ser>
        <c:dLbls>
          <c:showLegendKey val="0"/>
          <c:showVal val="0"/>
          <c:showCatName val="0"/>
          <c:showSerName val="0"/>
          <c:showPercent val="0"/>
          <c:showBubbleSize val="0"/>
        </c:dLbls>
        <c:marker val="1"/>
        <c:smooth val="0"/>
        <c:axId val="126883712"/>
        <c:axId val="126931328"/>
      </c:lineChart>
      <c:dateAx>
        <c:axId val="126883712"/>
        <c:scaling>
          <c:orientation val="minMax"/>
        </c:scaling>
        <c:delete val="0"/>
        <c:axPos val="b"/>
        <c:numFmt formatCode="mmm\-yy" sourceLinked="1"/>
        <c:majorTickMark val="out"/>
        <c:minorTickMark val="none"/>
        <c:tickLblPos val="nextTo"/>
        <c:txPr>
          <a:bodyPr/>
          <a:lstStyle/>
          <a:p>
            <a:pPr>
              <a:defRPr sz="1000"/>
            </a:pPr>
            <a:endParaRPr lang="en-US"/>
          </a:p>
        </c:txPr>
        <c:crossAx val="126931328"/>
        <c:crosses val="autoZero"/>
        <c:auto val="1"/>
        <c:lblOffset val="100"/>
        <c:baseTimeUnit val="months"/>
      </c:dateAx>
      <c:valAx>
        <c:axId val="126931328"/>
        <c:scaling>
          <c:orientation val="minMax"/>
          <c:max val="0.8"/>
          <c:min val="0"/>
        </c:scaling>
        <c:delete val="0"/>
        <c:axPos val="l"/>
        <c:numFmt formatCode="0%" sourceLinked="1"/>
        <c:majorTickMark val="out"/>
        <c:minorTickMark val="none"/>
        <c:tickLblPos val="nextTo"/>
        <c:txPr>
          <a:bodyPr/>
          <a:lstStyle/>
          <a:p>
            <a:pPr>
              <a:defRPr sz="1050"/>
            </a:pPr>
            <a:endParaRPr lang="en-US"/>
          </a:p>
        </c:txPr>
        <c:crossAx val="126883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'3 Yr Trends'!$A$6</c:f>
              <c:strCache>
                <c:ptCount val="1"/>
                <c:pt idx="0">
                  <c:v>Desktop</c:v>
                </c:pt>
              </c:strCache>
            </c:strRef>
          </c:tx>
          <c:spPr>
            <a:ln w="12700">
              <a:solidFill>
                <a:schemeClr val="tx1"/>
              </a:solidFill>
            </a:ln>
            <a:effectLst>
              <a:outerShdw blurRad="50800" dist="38100" dir="2700000" algn="tl" rotWithShape="0">
                <a:prstClr val="black">
                  <a:alpha val="40000"/>
                </a:prstClr>
              </a:outerShdw>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'3 Yr Trends'!$B$5:$C$5</c:f>
              <c:strCache>
                <c:ptCount val="2"/>
                <c:pt idx="0">
                  <c:v>May 2010 U.S.</c:v>
                </c:pt>
                <c:pt idx="1">
                  <c:v>May 2013 U.S.</c:v>
                </c:pt>
              </c:strCache>
            </c:strRef>
          </c:cat>
          <c:val>
            <c:numRef>
              <c:f>'3 Yr Trends'!$B$6:$C$6</c:f>
              <c:numCache>
                <c:formatCode>General</c:formatCode>
                <c:ptCount val="2"/>
                <c:pt idx="0">
                  <c:v>416</c:v>
                </c:pt>
                <c:pt idx="1">
                  <c:v>477</c:v>
                </c:pt>
              </c:numCache>
            </c:numRef>
          </c:val>
        </c:ser>
        <c:ser>
          <c:idx val="1"/>
          <c:order val="1"/>
          <c:tx>
            <c:strRef>
              <c:f>'3 Yr Trends'!$A$7</c:f>
              <c:strCache>
                <c:ptCount val="1"/>
                <c:pt idx="0">
                  <c:v>Smartphone</c:v>
                </c:pt>
              </c:strCache>
            </c:strRef>
          </c:tx>
          <c:spPr>
            <a:ln w="12700">
              <a:solidFill>
                <a:schemeClr val="tx1"/>
              </a:solidFill>
            </a:ln>
            <a:effectLst>
              <a:outerShdw blurRad="50800" dist="38100" dir="2700000" algn="tl" rotWithShape="0">
                <a:prstClr val="black">
                  <a:alpha val="40000"/>
                </a:prstClr>
              </a:outerShdw>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strRef>
              <c:f>'3 Yr Trends'!$B$5:$C$5</c:f>
              <c:strCache>
                <c:ptCount val="2"/>
                <c:pt idx="0">
                  <c:v>May 2010 U.S.</c:v>
                </c:pt>
                <c:pt idx="1">
                  <c:v>May 2013 U.S.</c:v>
                </c:pt>
              </c:strCache>
            </c:strRef>
          </c:cat>
          <c:val>
            <c:numRef>
              <c:f>'3 Yr Trends'!$B$7:$C$7</c:f>
              <c:numCache>
                <c:formatCode>General</c:formatCode>
                <c:ptCount val="2"/>
                <c:pt idx="0" formatCode="0">
                  <c:v>80.771999999999991</c:v>
                </c:pt>
                <c:pt idx="1">
                  <c:v>381</c:v>
                </c:pt>
              </c:numCache>
            </c:numRef>
          </c:val>
        </c:ser>
        <c:ser>
          <c:idx val="2"/>
          <c:order val="2"/>
          <c:tx>
            <c:strRef>
              <c:f>'3 Yr Trends'!$A$8</c:f>
              <c:strCache>
                <c:ptCount val="1"/>
                <c:pt idx="0">
                  <c:v>Tablet</c:v>
                </c:pt>
              </c:strCache>
            </c:strRef>
          </c:tx>
          <c:spPr>
            <a:ln w="12700">
              <a:solidFill>
                <a:schemeClr val="tx1"/>
              </a:solidFill>
            </a:ln>
            <a:effectLst>
              <a:outerShdw blurRad="50800" dist="38100" dir="2700000" algn="tl" rotWithShape="0">
                <a:prstClr val="black">
                  <a:alpha val="40000"/>
                </a:prstClr>
              </a:outerShdw>
            </a:effectLst>
          </c:spPr>
          <c:invertIfNegative val="0"/>
          <c:dLbls>
            <c:dLbl>
              <c:idx val="0"/>
              <c:delete val="1"/>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'3 Yr Trends'!$B$5:$C$5</c:f>
              <c:strCache>
                <c:ptCount val="2"/>
                <c:pt idx="0">
                  <c:v>May 2010 U.S.</c:v>
                </c:pt>
                <c:pt idx="1">
                  <c:v>May 2013 U.S.</c:v>
                </c:pt>
              </c:strCache>
            </c:strRef>
          </c:cat>
          <c:val>
            <c:numRef>
              <c:f>'3 Yr Trends'!$B$8:$C$8</c:f>
              <c:numCache>
                <c:formatCode>General</c:formatCode>
                <c:ptCount val="2"/>
                <c:pt idx="0">
                  <c:v>0</c:v>
                </c:pt>
                <c:pt idx="1">
                  <c:v>100</c:v>
                </c:pt>
              </c:numCache>
            </c:numRef>
          </c:val>
        </c:ser>
        <c:dLbls>
          <c:showLegendKey val="0"/>
          <c:showVal val="0"/>
          <c:showCatName val="0"/>
          <c:showSerName val="0"/>
          <c:showPercent val="0"/>
          <c:showBubbleSize val="0"/>
        </c:dLbls>
        <c:gapWidth val="50"/>
        <c:overlap val="100"/>
        <c:axId val="99844480"/>
        <c:axId val="99846400"/>
      </c:barChart>
      <c:catAx>
        <c:axId val="99844480"/>
        <c:scaling>
          <c:orientation val="minMax"/>
        </c:scaling>
        <c:delete val="0"/>
        <c:axPos val="b"/>
        <c:numFmt formatCode="mmm\-yy" sourceLinked="1"/>
        <c:majorTickMark val="out"/>
        <c:minorTickMark val="none"/>
        <c:tickLblPos val="nextTo"/>
        <c:crossAx val="99846400"/>
        <c:crosses val="autoZero"/>
        <c:auto val="1"/>
        <c:lblAlgn val="ctr"/>
        <c:lblOffset val="100"/>
        <c:noMultiLvlLbl val="0"/>
      </c:catAx>
      <c:valAx>
        <c:axId val="99846400"/>
        <c:scaling>
          <c:orientation val="minMax"/>
        </c:scaling>
        <c:delete val="1"/>
        <c:axPos val="l"/>
        <c:numFmt formatCode="General" sourceLinked="1"/>
        <c:majorTickMark val="out"/>
        <c:minorTickMark val="none"/>
        <c:tickLblPos val="none"/>
        <c:crossAx val="99844480"/>
        <c:crosses val="autoZero"/>
        <c:crossBetween val="between"/>
      </c:valAx>
    </c:plotArea>
    <c:legend>
      <c:legendPos val="r"/>
      <c:layout>
        <c:manualLayout>
          <c:xMode val="edge"/>
          <c:yMode val="edge"/>
          <c:x val="0.83238104959855175"/>
          <c:y val="0.11837004151237882"/>
          <c:w val="0.15126532245385896"/>
          <c:h val="0.19033700089572989"/>
        </c:manualLayout>
      </c:layout>
      <c:overlay val="0"/>
    </c:legend>
    <c:plotVisOnly val="1"/>
    <c:dispBlanksAs val="gap"/>
    <c:showDLblsOverMax val="0"/>
  </c:chart>
  <c:spPr>
    <a:ln>
      <a:noFill/>
    </a:ln>
  </c:spPr>
  <c:txPr>
    <a:bodyPr/>
    <a:lstStyle/>
    <a:p>
      <a:pPr>
        <a:defRPr sz="1400" b="1"/>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Sheet1!$A$14</c:f>
              <c:strCache>
                <c:ptCount val="1"/>
                <c:pt idx="0">
                  <c:v>PC UV (000)</c:v>
                </c:pt>
              </c:strCache>
            </c:strRef>
          </c:tx>
          <c:invertIfNegative val="0"/>
          <c:trendline>
            <c:name>PC Audience Trend</c:name>
            <c:spPr>
              <a:ln w="28575">
                <a:solidFill>
                  <a:schemeClr val="accent1"/>
                </a:solidFill>
                <a:prstDash val="dash"/>
                <a:tailEnd type="triangle"/>
              </a:ln>
            </c:spPr>
            <c:trendlineType val="linear"/>
            <c:forward val="5"/>
            <c:dispRSqr val="0"/>
            <c:dispEq val="0"/>
          </c:trendline>
          <c:cat>
            <c:strRef>
              <c:f>Sheet1!$B$12:$F$12</c:f>
              <c:strCache>
                <c:ptCount val="5"/>
                <c:pt idx="0">
                  <c:v>Feb-2013</c:v>
                </c:pt>
                <c:pt idx="1">
                  <c:v>Mar-2013</c:v>
                </c:pt>
                <c:pt idx="2">
                  <c:v>Apr-2013</c:v>
                </c:pt>
                <c:pt idx="3">
                  <c:v>May-2013</c:v>
                </c:pt>
                <c:pt idx="4">
                  <c:v>Jun-2013</c:v>
                </c:pt>
              </c:strCache>
            </c:strRef>
          </c:cat>
          <c:val>
            <c:numRef>
              <c:f>Sheet1!$B$14:$F$14</c:f>
              <c:numCache>
                <c:formatCode>General</c:formatCode>
                <c:ptCount val="5"/>
                <c:pt idx="0">
                  <c:v>221379.33099999998</c:v>
                </c:pt>
                <c:pt idx="1">
                  <c:v>222933.32299999995</c:v>
                </c:pt>
                <c:pt idx="2">
                  <c:v>222778.68099999998</c:v>
                </c:pt>
                <c:pt idx="3">
                  <c:v>223694.144</c:v>
                </c:pt>
                <c:pt idx="4">
                  <c:v>224318.103</c:v>
                </c:pt>
              </c:numCache>
            </c:numRef>
          </c:val>
        </c:ser>
        <c:ser>
          <c:idx val="1"/>
          <c:order val="1"/>
          <c:tx>
            <c:strRef>
              <c:f>Sheet1!$A$17</c:f>
              <c:strCache>
                <c:ptCount val="1"/>
                <c:pt idx="0">
                  <c:v>Mobile UV (000)</c:v>
                </c:pt>
              </c:strCache>
            </c:strRef>
          </c:tx>
          <c:spPr>
            <a:solidFill>
              <a:schemeClr val="accent3"/>
            </a:solidFill>
            <a:ln>
              <a:noFill/>
            </a:ln>
          </c:spPr>
          <c:invertIfNegative val="0"/>
          <c:trendline>
            <c:name>Mobile Audience Trend</c:name>
            <c:spPr>
              <a:ln w="34925">
                <a:solidFill>
                  <a:schemeClr val="accent3"/>
                </a:solidFill>
                <a:prstDash val="dash"/>
                <a:tailEnd type="triangle"/>
              </a:ln>
            </c:spPr>
            <c:trendlineType val="linear"/>
            <c:forward val="5"/>
            <c:dispRSqr val="0"/>
            <c:dispEq val="0"/>
          </c:trendline>
          <c:cat>
            <c:strRef>
              <c:f>Sheet1!$B$12:$F$12</c:f>
              <c:strCache>
                <c:ptCount val="5"/>
                <c:pt idx="0">
                  <c:v>Feb-2013</c:v>
                </c:pt>
                <c:pt idx="1">
                  <c:v>Mar-2013</c:v>
                </c:pt>
                <c:pt idx="2">
                  <c:v>Apr-2013</c:v>
                </c:pt>
                <c:pt idx="3">
                  <c:v>May-2013</c:v>
                </c:pt>
                <c:pt idx="4">
                  <c:v>Jun-2013</c:v>
                </c:pt>
              </c:strCache>
            </c:strRef>
          </c:cat>
          <c:val>
            <c:numRef>
              <c:f>Sheet1!$B$17:$F$17</c:f>
              <c:numCache>
                <c:formatCode>General</c:formatCode>
                <c:ptCount val="5"/>
                <c:pt idx="0">
                  <c:v>127105.94899999995</c:v>
                </c:pt>
                <c:pt idx="1">
                  <c:v>131317.179</c:v>
                </c:pt>
                <c:pt idx="2">
                  <c:v>136540.68</c:v>
                </c:pt>
                <c:pt idx="3">
                  <c:v>139210.185</c:v>
                </c:pt>
                <c:pt idx="4">
                  <c:v>144104.24600000001</c:v>
                </c:pt>
              </c:numCache>
            </c:numRef>
          </c:val>
        </c:ser>
        <c:ser>
          <c:idx val="3"/>
          <c:order val="2"/>
          <c:tx>
            <c:strRef>
              <c:f>Sheet1!$A$23</c:f>
              <c:strCache>
                <c:ptCount val="1"/>
                <c:pt idx="0">
                  <c:v>Overlapped UV (000)</c:v>
                </c:pt>
              </c:strCache>
            </c:strRef>
          </c:tx>
          <c:invertIfNegative val="0"/>
          <c:trendline>
            <c:name>PC+Mobile Overlapped Audience</c:name>
            <c:spPr>
              <a:ln w="34925">
                <a:solidFill>
                  <a:schemeClr val="accent4"/>
                </a:solidFill>
                <a:prstDash val="dash"/>
                <a:tailEnd type="triangle"/>
              </a:ln>
            </c:spPr>
            <c:trendlineType val="linear"/>
            <c:forward val="5"/>
            <c:dispRSqr val="0"/>
            <c:dispEq val="0"/>
          </c:trendline>
          <c:cat>
            <c:strRef>
              <c:f>Sheet1!$B$12:$F$12</c:f>
              <c:strCache>
                <c:ptCount val="5"/>
                <c:pt idx="0">
                  <c:v>Feb-2013</c:v>
                </c:pt>
                <c:pt idx="1">
                  <c:v>Mar-2013</c:v>
                </c:pt>
                <c:pt idx="2">
                  <c:v>Apr-2013</c:v>
                </c:pt>
                <c:pt idx="3">
                  <c:v>May-2013</c:v>
                </c:pt>
                <c:pt idx="4">
                  <c:v>Jun-2013</c:v>
                </c:pt>
              </c:strCache>
            </c:strRef>
          </c:cat>
          <c:val>
            <c:numRef>
              <c:f>Sheet1!$B$23:$F$23</c:f>
              <c:numCache>
                <c:formatCode>General</c:formatCode>
                <c:ptCount val="5"/>
                <c:pt idx="0">
                  <c:v>112630.68200000003</c:v>
                </c:pt>
                <c:pt idx="1">
                  <c:v>117094.18899999998</c:v>
                </c:pt>
                <c:pt idx="2">
                  <c:v>122468.58900000005</c:v>
                </c:pt>
                <c:pt idx="3">
                  <c:v>124877.39600000004</c:v>
                </c:pt>
                <c:pt idx="4">
                  <c:v>129021.76300000004</c:v>
                </c:pt>
              </c:numCache>
            </c:numRef>
          </c:val>
        </c:ser>
        <c:dLbls>
          <c:showLegendKey val="0"/>
          <c:showVal val="0"/>
          <c:showCatName val="0"/>
          <c:showSerName val="0"/>
          <c:showPercent val="0"/>
          <c:showBubbleSize val="0"/>
        </c:dLbls>
        <c:gapWidth val="105"/>
        <c:overlap val="14"/>
        <c:axId val="100344576"/>
        <c:axId val="100346112"/>
      </c:barChart>
      <c:catAx>
        <c:axId val="100344576"/>
        <c:scaling>
          <c:orientation val="minMax"/>
        </c:scaling>
        <c:delete val="0"/>
        <c:axPos val="b"/>
        <c:majorTickMark val="none"/>
        <c:minorTickMark val="none"/>
        <c:tickLblPos val="nextTo"/>
        <c:txPr>
          <a:bodyPr/>
          <a:lstStyle/>
          <a:p>
            <a:pPr>
              <a:defRPr b="1"/>
            </a:pPr>
            <a:endParaRPr lang="en-US"/>
          </a:p>
        </c:txPr>
        <c:crossAx val="100346112"/>
        <c:crosses val="autoZero"/>
        <c:auto val="1"/>
        <c:lblAlgn val="ctr"/>
        <c:lblOffset val="100"/>
        <c:noMultiLvlLbl val="0"/>
      </c:catAx>
      <c:valAx>
        <c:axId val="100346112"/>
        <c:scaling>
          <c:orientation val="minMax"/>
        </c:scaling>
        <c:delete val="0"/>
        <c:axPos val="l"/>
        <c:numFmt formatCode="#,##0" sourceLinked="0"/>
        <c:majorTickMark val="none"/>
        <c:minorTickMark val="none"/>
        <c:tickLblPos val="nextTo"/>
        <c:spPr>
          <a:ln w="9525">
            <a:noFill/>
          </a:ln>
        </c:spPr>
        <c:txPr>
          <a:bodyPr/>
          <a:lstStyle/>
          <a:p>
            <a:pPr>
              <a:defRPr b="1"/>
            </a:pPr>
            <a:endParaRPr lang="en-US"/>
          </a:p>
        </c:txPr>
        <c:crossAx val="100344576"/>
        <c:crosses val="autoZero"/>
        <c:crossBetween val="between"/>
      </c:valAx>
    </c:plotArea>
    <c:legend>
      <c:legendPos val="b"/>
      <c:legendEntry>
        <c:idx val="3"/>
        <c:delete val="1"/>
      </c:legendEntry>
      <c:legendEntry>
        <c:idx val="4"/>
        <c:delete val="1"/>
      </c:legendEntry>
      <c:legendEntry>
        <c:idx val="5"/>
        <c:delete val="1"/>
      </c:legendEntry>
      <c:layout/>
      <c:overlay val="0"/>
      <c:txPr>
        <a:bodyPr/>
        <a:lstStyle/>
        <a:p>
          <a:pPr>
            <a:defRPr sz="1200"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298142308641953"/>
          <c:y val="0.12499020912828711"/>
          <c:w val="0.70049141986310248"/>
          <c:h val="0.7750549116606813"/>
        </c:manualLayout>
      </c:layout>
      <c:barChart>
        <c:barDir val="bar"/>
        <c:grouping val="stacked"/>
        <c:varyColors val="0"/>
        <c:ser>
          <c:idx val="0"/>
          <c:order val="0"/>
          <c:tx>
            <c:strRef>
              <c:f>Sheet1!$B$1</c:f>
              <c:strCache>
                <c:ptCount val="1"/>
                <c:pt idx="0">
                  <c:v>PC Only</c:v>
                </c:pt>
              </c:strCache>
            </c:strRef>
          </c:tx>
          <c:spPr>
            <a:solidFill>
              <a:schemeClr val="accent2"/>
            </a:solidFill>
            <a:ln>
              <a:noFill/>
            </a:ln>
            <a:effectLst>
              <a:outerShdw blurRad="50800" dist="38100" dir="2700000" algn="tl" rotWithShape="0">
                <a:prstClr val="black">
                  <a:alpha val="40000"/>
                </a:prstClr>
              </a:outerShdw>
            </a:effectLst>
          </c:spPr>
          <c:invertIfNegative val="0"/>
          <c:cat>
            <c:strRef>
              <c:f>Sheet1!$A$2:$A$11</c:f>
              <c:strCache>
                <c:ptCount val="10"/>
                <c:pt idx="0">
                  <c:v>Amazon Sites</c:v>
                </c:pt>
                <c:pt idx="1">
                  <c:v>eBay</c:v>
                </c:pt>
                <c:pt idx="2">
                  <c:v>Wal-Mart</c:v>
                </c:pt>
                <c:pt idx="3">
                  <c:v>Apple.com Sites</c:v>
                </c:pt>
                <c:pt idx="4">
                  <c:v>Target Corp.</c:v>
                </c:pt>
                <c:pt idx="5">
                  <c:v>Best Buy Sites</c:v>
                </c:pt>
                <c:pt idx="6">
                  <c:v>The Home Depot</c:v>
                </c:pt>
                <c:pt idx="7">
                  <c:v>Etsy.com</c:v>
                </c:pt>
                <c:pt idx="8">
                  <c:v>Lowes.com</c:v>
                </c:pt>
                <c:pt idx="9">
                  <c:v>Sears.com</c:v>
                </c:pt>
              </c:strCache>
            </c:strRef>
          </c:cat>
          <c:val>
            <c:numRef>
              <c:f>Sheet1!$B$2:$B$11</c:f>
              <c:numCache>
                <c:formatCode>_(* #,##0_);_(* \(#,##0\);_(* "-"??_);_(@_)</c:formatCode>
                <c:ptCount val="10"/>
                <c:pt idx="0">
                  <c:v>64192.521999999997</c:v>
                </c:pt>
                <c:pt idx="1">
                  <c:v>45928.186000000002</c:v>
                </c:pt>
                <c:pt idx="2">
                  <c:v>30146.398999999998</c:v>
                </c:pt>
                <c:pt idx="3">
                  <c:v>36962.651000000005</c:v>
                </c:pt>
                <c:pt idx="4">
                  <c:v>19239.207000000009</c:v>
                </c:pt>
                <c:pt idx="5">
                  <c:v>15421.364999999994</c:v>
                </c:pt>
                <c:pt idx="6">
                  <c:v>14397.012000000002</c:v>
                </c:pt>
                <c:pt idx="7">
                  <c:v>10788.109</c:v>
                </c:pt>
                <c:pt idx="8">
                  <c:v>10751.406000000001</c:v>
                </c:pt>
                <c:pt idx="9">
                  <c:v>11342.921999999993</c:v>
                </c:pt>
              </c:numCache>
            </c:numRef>
          </c:val>
        </c:ser>
        <c:ser>
          <c:idx val="1"/>
          <c:order val="1"/>
          <c:tx>
            <c:strRef>
              <c:f>Sheet1!$C$1</c:f>
              <c:strCache>
                <c:ptCount val="1"/>
                <c:pt idx="0">
                  <c:v>PC + Mobile</c:v>
                </c:pt>
              </c:strCache>
            </c:strRef>
          </c:tx>
          <c:spPr>
            <a:solidFill>
              <a:schemeClr val="accent6"/>
            </a:solidFill>
            <a:ln>
              <a:noFill/>
            </a:ln>
            <a:effectLst>
              <a:outerShdw blurRad="50800" dist="38100" dir="2700000" algn="tl" rotWithShape="0">
                <a:prstClr val="black">
                  <a:alpha val="40000"/>
                </a:prstClr>
              </a:outerShdw>
            </a:effectLst>
          </c:spPr>
          <c:invertIfNegative val="0"/>
          <c:cat>
            <c:strRef>
              <c:f>Sheet1!$A$2:$A$11</c:f>
              <c:strCache>
                <c:ptCount val="10"/>
                <c:pt idx="0">
                  <c:v>Amazon Sites</c:v>
                </c:pt>
                <c:pt idx="1">
                  <c:v>eBay</c:v>
                </c:pt>
                <c:pt idx="2">
                  <c:v>Wal-Mart</c:v>
                </c:pt>
                <c:pt idx="3">
                  <c:v>Apple.com Sites</c:v>
                </c:pt>
                <c:pt idx="4">
                  <c:v>Target Corp.</c:v>
                </c:pt>
                <c:pt idx="5">
                  <c:v>Best Buy Sites</c:v>
                </c:pt>
                <c:pt idx="6">
                  <c:v>The Home Depot</c:v>
                </c:pt>
                <c:pt idx="7">
                  <c:v>Etsy.com</c:v>
                </c:pt>
                <c:pt idx="8">
                  <c:v>Lowes.com</c:v>
                </c:pt>
                <c:pt idx="9">
                  <c:v>Sears.com</c:v>
                </c:pt>
              </c:strCache>
            </c:strRef>
          </c:cat>
          <c:val>
            <c:numRef>
              <c:f>Sheet1!$C$2:$C$11</c:f>
              <c:numCache>
                <c:formatCode>_(* #,##0_);_(* \(#,##0\);_(* "-"??_);_(@_)</c:formatCode>
                <c:ptCount val="10"/>
                <c:pt idx="0">
                  <c:v>42167.987000000001</c:v>
                </c:pt>
                <c:pt idx="1">
                  <c:v>23439.928000000011</c:v>
                </c:pt>
                <c:pt idx="2">
                  <c:v>9824.7400000000071</c:v>
                </c:pt>
                <c:pt idx="3">
                  <c:v>6633.9230000000007</c:v>
                </c:pt>
                <c:pt idx="4">
                  <c:v>3806.7009999999987</c:v>
                </c:pt>
                <c:pt idx="5">
                  <c:v>2907.8170000000023</c:v>
                </c:pt>
                <c:pt idx="6">
                  <c:v>2664.0520000000001</c:v>
                </c:pt>
                <c:pt idx="7">
                  <c:v>2202.5560000000005</c:v>
                </c:pt>
                <c:pt idx="8">
                  <c:v>1475.7830000000004</c:v>
                </c:pt>
                <c:pt idx="9">
                  <c:v>1214.106</c:v>
                </c:pt>
              </c:numCache>
            </c:numRef>
          </c:val>
        </c:ser>
        <c:ser>
          <c:idx val="2"/>
          <c:order val="2"/>
          <c:tx>
            <c:strRef>
              <c:f>Sheet1!$D$1</c:f>
              <c:strCache>
                <c:ptCount val="1"/>
                <c:pt idx="0">
                  <c:v>Mobile Only</c:v>
                </c:pt>
              </c:strCache>
            </c:strRef>
          </c:tx>
          <c:spPr>
            <a:solidFill>
              <a:schemeClr val="accent4"/>
            </a:solidFill>
            <a:ln>
              <a:noFill/>
            </a:ln>
            <a:effectLst>
              <a:outerShdw blurRad="50800" dist="38100" dir="2700000" algn="tl" rotWithShape="0">
                <a:prstClr val="black">
                  <a:alpha val="40000"/>
                </a:prstClr>
              </a:outerShdw>
            </a:effectLst>
          </c:spPr>
          <c:invertIfNegative val="0"/>
          <c:cat>
            <c:strRef>
              <c:f>Sheet1!$A$2:$A$11</c:f>
              <c:strCache>
                <c:ptCount val="10"/>
                <c:pt idx="0">
                  <c:v>Amazon Sites</c:v>
                </c:pt>
                <c:pt idx="1">
                  <c:v>eBay</c:v>
                </c:pt>
                <c:pt idx="2">
                  <c:v>Wal-Mart</c:v>
                </c:pt>
                <c:pt idx="3">
                  <c:v>Apple.com Sites</c:v>
                </c:pt>
                <c:pt idx="4">
                  <c:v>Target Corp.</c:v>
                </c:pt>
                <c:pt idx="5">
                  <c:v>Best Buy Sites</c:v>
                </c:pt>
                <c:pt idx="6">
                  <c:v>The Home Depot</c:v>
                </c:pt>
                <c:pt idx="7">
                  <c:v>Etsy.com</c:v>
                </c:pt>
                <c:pt idx="8">
                  <c:v>Lowes.com</c:v>
                </c:pt>
                <c:pt idx="9">
                  <c:v>Sears.com</c:v>
                </c:pt>
              </c:strCache>
            </c:strRef>
          </c:cat>
          <c:val>
            <c:numRef>
              <c:f>Sheet1!$D$2:$D$11</c:f>
              <c:numCache>
                <c:formatCode>_(* #,##0_);_(* \(#,##0\);_(* "-"??_);_(@_)</c:formatCode>
                <c:ptCount val="10"/>
                <c:pt idx="0">
                  <c:v>42870.831000000006</c:v>
                </c:pt>
                <c:pt idx="1">
                  <c:v>21932.991000000005</c:v>
                </c:pt>
                <c:pt idx="2">
                  <c:v>19275.911</c:v>
                </c:pt>
                <c:pt idx="3">
                  <c:v>11431.838</c:v>
                </c:pt>
                <c:pt idx="4">
                  <c:v>13692.132000000005</c:v>
                </c:pt>
                <c:pt idx="5">
                  <c:v>9702.9159999999883</c:v>
                </c:pt>
                <c:pt idx="6">
                  <c:v>7448.1870000000008</c:v>
                </c:pt>
                <c:pt idx="7">
                  <c:v>6176.9280000000008</c:v>
                </c:pt>
                <c:pt idx="8">
                  <c:v>5508.0130000000017</c:v>
                </c:pt>
                <c:pt idx="9">
                  <c:v>4976.2160000000003</c:v>
                </c:pt>
              </c:numCache>
            </c:numRef>
          </c:val>
        </c:ser>
        <c:dLbls>
          <c:showLegendKey val="0"/>
          <c:showVal val="0"/>
          <c:showCatName val="0"/>
          <c:showSerName val="0"/>
          <c:showPercent val="0"/>
          <c:showBubbleSize val="0"/>
        </c:dLbls>
        <c:gapWidth val="50"/>
        <c:overlap val="100"/>
        <c:axId val="100483072"/>
        <c:axId val="100484608"/>
      </c:barChart>
      <c:catAx>
        <c:axId val="100483072"/>
        <c:scaling>
          <c:orientation val="maxMin"/>
        </c:scaling>
        <c:delete val="0"/>
        <c:axPos val="l"/>
        <c:majorTickMark val="out"/>
        <c:minorTickMark val="none"/>
        <c:tickLblPos val="nextTo"/>
        <c:txPr>
          <a:bodyPr/>
          <a:lstStyle/>
          <a:p>
            <a:pPr>
              <a:defRPr sz="1400" b="1"/>
            </a:pPr>
            <a:endParaRPr lang="en-US"/>
          </a:p>
        </c:txPr>
        <c:crossAx val="100484608"/>
        <c:crosses val="autoZero"/>
        <c:auto val="1"/>
        <c:lblAlgn val="ctr"/>
        <c:lblOffset val="100"/>
        <c:noMultiLvlLbl val="0"/>
      </c:catAx>
      <c:valAx>
        <c:axId val="100484608"/>
        <c:scaling>
          <c:orientation val="minMax"/>
          <c:max val="160000"/>
          <c:min val="0"/>
        </c:scaling>
        <c:delete val="0"/>
        <c:axPos val="t"/>
        <c:numFmt formatCode="#,##0" sourceLinked="0"/>
        <c:majorTickMark val="out"/>
        <c:minorTickMark val="none"/>
        <c:tickLblPos val="nextTo"/>
        <c:txPr>
          <a:bodyPr/>
          <a:lstStyle/>
          <a:p>
            <a:pPr>
              <a:defRPr sz="1400" b="1"/>
            </a:pPr>
            <a:endParaRPr lang="en-US"/>
          </a:p>
        </c:txPr>
        <c:crossAx val="100483072"/>
        <c:crosses val="autoZero"/>
        <c:crossBetween val="between"/>
      </c:valAx>
    </c:plotArea>
    <c:legend>
      <c:legendPos val="b"/>
      <c:layout>
        <c:manualLayout>
          <c:xMode val="edge"/>
          <c:yMode val="edge"/>
          <c:x val="0.2501625895982903"/>
          <c:y val="0.93543538320466157"/>
          <c:w val="0.49324590343183961"/>
          <c:h val="6.2153940358715194E-2"/>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600"/>
            </a:pPr>
            <a:r>
              <a:rPr lang="en-US" sz="1600" dirty="0"/>
              <a:t>Annual Quotes Submitted – </a:t>
            </a:r>
            <a:r>
              <a:rPr lang="en-US" sz="1600" dirty="0" smtClean="0"/>
              <a:t>Insurers Only (in</a:t>
            </a:r>
            <a:r>
              <a:rPr lang="en-US" sz="1600" baseline="0" dirty="0" smtClean="0"/>
              <a:t> M</a:t>
            </a:r>
            <a:r>
              <a:rPr lang="en-US" sz="1600" dirty="0" smtClean="0"/>
              <a:t>illions)</a:t>
            </a:r>
            <a:endParaRPr lang="en-US" sz="1600" dirty="0"/>
          </a:p>
        </c:rich>
      </c:tx>
      <c:layout>
        <c:manualLayout>
          <c:xMode val="edge"/>
          <c:yMode val="edge"/>
          <c:x val="0.20340424552194292"/>
          <c:y val="6.8002863278453514E-5"/>
        </c:manualLayout>
      </c:layout>
      <c:overlay val="0"/>
    </c:title>
    <c:autoTitleDeleted val="0"/>
    <c:plotArea>
      <c:layout>
        <c:manualLayout>
          <c:layoutTarget val="inner"/>
          <c:xMode val="edge"/>
          <c:yMode val="edge"/>
          <c:x val="0"/>
          <c:y val="0.23112105305018688"/>
          <c:w val="1"/>
          <c:h val="0.53711127018213634"/>
        </c:manualLayout>
      </c:layout>
      <c:barChart>
        <c:barDir val="col"/>
        <c:grouping val="stacked"/>
        <c:varyColors val="0"/>
        <c:ser>
          <c:idx val="0"/>
          <c:order val="0"/>
          <c:tx>
            <c:strRef>
              <c:f>Sheet1!$A$2</c:f>
              <c:strCache>
                <c:ptCount val="1"/>
                <c:pt idx="0">
                  <c:v>Q1/Q2</c:v>
                </c:pt>
              </c:strCache>
            </c:strRef>
          </c:tx>
          <c:invertIfNegative val="0"/>
          <c:dLbls>
            <c:numFmt formatCode="#,##0.0_);[Red]\(#,##0.0\)" sourceLinked="0"/>
            <c:txPr>
              <a:bodyPr/>
              <a:lstStyle/>
              <a:p>
                <a:pPr>
                  <a:defRPr sz="1600" b="1">
                    <a:solidFill>
                      <a:schemeClr val="bg1"/>
                    </a:solidFill>
                  </a:defRPr>
                </a:pPr>
                <a:endParaRPr lang="en-US"/>
              </a:p>
            </c:txPr>
            <c:showLegendKey val="0"/>
            <c:showVal val="1"/>
            <c:showCatName val="0"/>
            <c:showSerName val="0"/>
            <c:showPercent val="0"/>
            <c:showBubbleSize val="0"/>
            <c:showLeaderLines val="0"/>
          </c:dLbls>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Sheet1!$B$2:$I$2</c:f>
              <c:numCache>
                <c:formatCode>_(* #,##0_);_(* \(#,##0\);_(* "-"??_);_(@_)</c:formatCode>
                <c:ptCount val="8"/>
                <c:pt idx="0">
                  <c:v>9779205.1084999777</c:v>
                </c:pt>
                <c:pt idx="1">
                  <c:v>10664539.800000004</c:v>
                </c:pt>
                <c:pt idx="2">
                  <c:v>13619420.966899997</c:v>
                </c:pt>
                <c:pt idx="3">
                  <c:v>13785797.129952947</c:v>
                </c:pt>
                <c:pt idx="4">
                  <c:v>17628081.782699976</c:v>
                </c:pt>
                <c:pt idx="5">
                  <c:v>17051400.292999998</c:v>
                </c:pt>
                <c:pt idx="6">
                  <c:v>17551448.583899967</c:v>
                </c:pt>
                <c:pt idx="7" formatCode="#,##0">
                  <c:v>16616086.220899984</c:v>
                </c:pt>
              </c:numCache>
            </c:numRef>
          </c:val>
        </c:ser>
        <c:ser>
          <c:idx val="1"/>
          <c:order val="1"/>
          <c:tx>
            <c:strRef>
              <c:f>Sheet1!$A$3</c:f>
              <c:strCache>
                <c:ptCount val="1"/>
                <c:pt idx="0">
                  <c:v>Q3/Q4</c:v>
                </c:pt>
              </c:strCache>
            </c:strRef>
          </c:tx>
          <c:invertIfNegative val="0"/>
          <c:dLbls>
            <c:numFmt formatCode="#,##0.0" sourceLinked="0"/>
            <c:txPr>
              <a:bodyPr/>
              <a:lstStyle/>
              <a:p>
                <a:pPr>
                  <a:defRPr sz="1600" b="1"/>
                </a:pPr>
                <a:endParaRPr lang="en-US"/>
              </a:p>
            </c:txPr>
            <c:showLegendKey val="0"/>
            <c:showVal val="1"/>
            <c:showCatName val="0"/>
            <c:showSerName val="0"/>
            <c:showPercent val="0"/>
            <c:showBubbleSize val="0"/>
            <c:showLeaderLines val="0"/>
          </c:dLbls>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Sheet1!$B$3:$I$3</c:f>
              <c:numCache>
                <c:formatCode>_(* #,##0_);_(* \(#,##0\);_(* "-"??_);_(@_)</c:formatCode>
                <c:ptCount val="8"/>
                <c:pt idx="0">
                  <c:v>9470100</c:v>
                </c:pt>
                <c:pt idx="1">
                  <c:v>11725672</c:v>
                </c:pt>
                <c:pt idx="2">
                  <c:v>13277940.235899989</c:v>
                </c:pt>
                <c:pt idx="3">
                  <c:v>13158274.847578159</c:v>
                </c:pt>
                <c:pt idx="4">
                  <c:v>14512838.390799996</c:v>
                </c:pt>
                <c:pt idx="5" formatCode="#,##0">
                  <c:v>15571347.495950894</c:v>
                </c:pt>
                <c:pt idx="6">
                  <c:v>16546313.263500001</c:v>
                </c:pt>
                <c:pt idx="7" formatCode="#,##0">
                  <c:v>16045702.070999999</c:v>
                </c:pt>
              </c:numCache>
            </c:numRef>
          </c:val>
        </c:ser>
        <c:dLbls>
          <c:showLegendKey val="0"/>
          <c:showVal val="1"/>
          <c:showCatName val="0"/>
          <c:showSerName val="0"/>
          <c:showPercent val="0"/>
          <c:showBubbleSize val="0"/>
        </c:dLbls>
        <c:gapWidth val="50"/>
        <c:overlap val="100"/>
        <c:axId val="314772480"/>
        <c:axId val="314778368"/>
      </c:barChart>
      <c:catAx>
        <c:axId val="314772480"/>
        <c:scaling>
          <c:orientation val="minMax"/>
        </c:scaling>
        <c:delete val="0"/>
        <c:axPos val="b"/>
        <c:numFmt formatCode="General" sourceLinked="1"/>
        <c:majorTickMark val="out"/>
        <c:minorTickMark val="none"/>
        <c:tickLblPos val="nextTo"/>
        <c:txPr>
          <a:bodyPr rot="0" vert="horz"/>
          <a:lstStyle/>
          <a:p>
            <a:pPr>
              <a:defRPr sz="1600" b="1"/>
            </a:pPr>
            <a:endParaRPr lang="en-US"/>
          </a:p>
        </c:txPr>
        <c:crossAx val="314778368"/>
        <c:crosses val="autoZero"/>
        <c:auto val="1"/>
        <c:lblAlgn val="ctr"/>
        <c:lblOffset val="100"/>
        <c:tickLblSkip val="1"/>
        <c:tickMarkSkip val="1"/>
        <c:noMultiLvlLbl val="0"/>
      </c:catAx>
      <c:valAx>
        <c:axId val="314778368"/>
        <c:scaling>
          <c:orientation val="minMax"/>
        </c:scaling>
        <c:delete val="1"/>
        <c:axPos val="l"/>
        <c:numFmt formatCode="_(* #,##0_);_(* \(#,##0\);_(* &quot;-&quot;??_);_(@_)" sourceLinked="1"/>
        <c:majorTickMark val="out"/>
        <c:minorTickMark val="none"/>
        <c:tickLblPos val="none"/>
        <c:crossAx val="314772480"/>
        <c:crosses val="autoZero"/>
        <c:crossBetween val="between"/>
        <c:dispUnits>
          <c:builtInUnit val="millions"/>
          <c:dispUnitsLbl>
            <c:layout>
              <c:manualLayout>
                <c:xMode val="edge"/>
                <c:yMode val="edge"/>
                <c:x val="0.13225371120107962"/>
                <c:y val="0.16639477977161488"/>
              </c:manualLayout>
            </c:layout>
          </c:dispUnitsLbl>
        </c:dispUnits>
      </c:valAx>
    </c:plotArea>
    <c:legend>
      <c:legendPos val="b"/>
      <c:layout>
        <c:manualLayout>
          <c:xMode val="edge"/>
          <c:yMode val="edge"/>
          <c:x val="0.2383819127872174"/>
          <c:y val="0.85744193907580069"/>
          <c:w val="0.544222465862639"/>
          <c:h val="6.7084824624194711E-2"/>
        </c:manualLayout>
      </c:layout>
      <c:overlay val="0"/>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954736789977"/>
          <c:y val="3.0866359269839373E-2"/>
          <c:w val="0.5865881741197444"/>
          <c:h val="0.93826728146032112"/>
        </c:manualLayout>
      </c:layout>
      <c:barChart>
        <c:barDir val="bar"/>
        <c:grouping val="clustered"/>
        <c:varyColors val="0"/>
        <c:ser>
          <c:idx val="0"/>
          <c:order val="0"/>
          <c:tx>
            <c:strRef>
              <c:f>Sheet1!$B$1</c:f>
              <c:strCache>
                <c:ptCount val="1"/>
                <c:pt idx="0">
                  <c:v>2011</c:v>
                </c:pt>
              </c:strCache>
            </c:strRef>
          </c:tx>
          <c:spPr>
            <a:solidFill>
              <a:srgbClr val="DAEDEF">
                <a:lumMod val="90000"/>
              </a:srgbClr>
            </a:solidFill>
          </c:spPr>
          <c:invertIfNegative val="0"/>
          <c:dLbls>
            <c:showLegendKey val="0"/>
            <c:showVal val="1"/>
            <c:showCatName val="0"/>
            <c:showSerName val="0"/>
            <c:showPercent val="0"/>
            <c:showBubbleSize val="0"/>
            <c:showLeaderLines val="0"/>
          </c:dLbls>
          <c:cat>
            <c:strRef>
              <c:f>Sheet1!$A$2:$A$10</c:f>
              <c:strCache>
                <c:ptCount val="9"/>
                <c:pt idx="0">
                  <c:v>State Farm</c:v>
                </c:pt>
                <c:pt idx="1">
                  <c:v>Allstate</c:v>
                </c:pt>
                <c:pt idx="2">
                  <c:v>GEICO</c:v>
                </c:pt>
                <c:pt idx="3">
                  <c:v>Progressive</c:v>
                </c:pt>
                <c:pt idx="4">
                  <c:v>Farmers/21st</c:v>
                </c:pt>
                <c:pt idx="5">
                  <c:v>Liberty Mutual</c:v>
                </c:pt>
                <c:pt idx="6">
                  <c:v>Nationwide</c:v>
                </c:pt>
                <c:pt idx="7">
                  <c:v>Travelers</c:v>
                </c:pt>
                <c:pt idx="8">
                  <c:v>The Hartford</c:v>
                </c:pt>
              </c:strCache>
            </c:strRef>
          </c:cat>
          <c:val>
            <c:numRef>
              <c:f>Sheet1!$B$2:$B$10</c:f>
              <c:numCache>
                <c:formatCode>0.0%</c:formatCode>
                <c:ptCount val="9"/>
                <c:pt idx="0">
                  <c:v>0.17899999999999999</c:v>
                </c:pt>
                <c:pt idx="1">
                  <c:v>0.10199999999999999</c:v>
                </c:pt>
                <c:pt idx="2">
                  <c:v>9.7000000000000003E-2</c:v>
                </c:pt>
                <c:pt idx="3">
                  <c:v>8.4000000000000005E-2</c:v>
                </c:pt>
                <c:pt idx="4">
                  <c:v>0.06</c:v>
                </c:pt>
                <c:pt idx="5">
                  <c:v>4.8000000000000001E-2</c:v>
                </c:pt>
                <c:pt idx="6">
                  <c:v>4.1000000000000002E-2</c:v>
                </c:pt>
                <c:pt idx="7">
                  <c:v>0.02</c:v>
                </c:pt>
                <c:pt idx="8">
                  <c:v>1.2999999999999999E-2</c:v>
                </c:pt>
              </c:numCache>
            </c:numRef>
          </c:val>
        </c:ser>
        <c:dLbls>
          <c:showLegendKey val="0"/>
          <c:showVal val="0"/>
          <c:showCatName val="0"/>
          <c:showSerName val="0"/>
          <c:showPercent val="0"/>
          <c:showBubbleSize val="0"/>
        </c:dLbls>
        <c:gapWidth val="150"/>
        <c:axId val="314918784"/>
        <c:axId val="314920320"/>
      </c:barChart>
      <c:catAx>
        <c:axId val="314918784"/>
        <c:scaling>
          <c:orientation val="maxMin"/>
        </c:scaling>
        <c:delete val="0"/>
        <c:axPos val="l"/>
        <c:majorTickMark val="out"/>
        <c:minorTickMark val="none"/>
        <c:tickLblPos val="nextTo"/>
        <c:crossAx val="314920320"/>
        <c:crosses val="autoZero"/>
        <c:auto val="1"/>
        <c:lblAlgn val="ctr"/>
        <c:lblOffset val="100"/>
        <c:noMultiLvlLbl val="0"/>
      </c:catAx>
      <c:valAx>
        <c:axId val="314920320"/>
        <c:scaling>
          <c:orientation val="minMax"/>
        </c:scaling>
        <c:delete val="1"/>
        <c:axPos val="t"/>
        <c:numFmt formatCode="0.0%" sourceLinked="1"/>
        <c:majorTickMark val="out"/>
        <c:minorTickMark val="none"/>
        <c:tickLblPos val="none"/>
        <c:crossAx val="31491878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54390135195366"/>
          <c:y val="4.2090489913417323E-2"/>
          <c:w val="0.58029886594364377"/>
          <c:h val="0.93826728146032112"/>
        </c:manualLayout>
      </c:layout>
      <c:barChart>
        <c:barDir val="bar"/>
        <c:grouping val="clustered"/>
        <c:varyColors val="0"/>
        <c:ser>
          <c:idx val="0"/>
          <c:order val="0"/>
          <c:tx>
            <c:strRef>
              <c:f>Sheet1!$B$1</c:f>
              <c:strCache>
                <c:ptCount val="1"/>
                <c:pt idx="0">
                  <c:v>2010</c:v>
                </c:pt>
              </c:strCache>
            </c:strRef>
          </c:tx>
          <c:spPr>
            <a:solidFill>
              <a:schemeClr val="accent5">
                <a:lumMod val="90000"/>
              </a:schemeClr>
            </a:solidFill>
          </c:spPr>
          <c:invertIfNegative val="0"/>
          <c:dLbls>
            <c:showLegendKey val="0"/>
            <c:showVal val="1"/>
            <c:showCatName val="0"/>
            <c:showSerName val="0"/>
            <c:showPercent val="0"/>
            <c:showBubbleSize val="0"/>
            <c:showLeaderLines val="0"/>
          </c:dLbls>
          <c:cat>
            <c:strRef>
              <c:f>Sheet1!$A$2:$A$10</c:f>
              <c:strCache>
                <c:ptCount val="9"/>
                <c:pt idx="0">
                  <c:v>State Farm</c:v>
                </c:pt>
                <c:pt idx="1">
                  <c:v>Allstate/Esurance</c:v>
                </c:pt>
                <c:pt idx="2">
                  <c:v>GEICO</c:v>
                </c:pt>
                <c:pt idx="3">
                  <c:v>Progressive</c:v>
                </c:pt>
                <c:pt idx="4">
                  <c:v>21st Century</c:v>
                </c:pt>
                <c:pt idx="5">
                  <c:v>Liberty Mutual</c:v>
                </c:pt>
                <c:pt idx="6">
                  <c:v>Nationwide</c:v>
                </c:pt>
                <c:pt idx="7">
                  <c:v>Travelers</c:v>
                </c:pt>
                <c:pt idx="8">
                  <c:v>The Hartford</c:v>
                </c:pt>
              </c:strCache>
            </c:strRef>
          </c:cat>
          <c:val>
            <c:numRef>
              <c:f>Sheet1!$B$2:$B$10</c:f>
              <c:numCache>
                <c:formatCode>0.0%</c:formatCode>
                <c:ptCount val="9"/>
                <c:pt idx="0">
                  <c:v>5.5950230591814934E-2</c:v>
                </c:pt>
                <c:pt idx="1">
                  <c:v>0.1985068802720466</c:v>
                </c:pt>
                <c:pt idx="2">
                  <c:v>0.28841068089982297</c:v>
                </c:pt>
                <c:pt idx="3">
                  <c:v>0.22757277075555563</c:v>
                </c:pt>
                <c:pt idx="4">
                  <c:v>3.9823267236730776E-2</c:v>
                </c:pt>
                <c:pt idx="5">
                  <c:v>3.1992061611258192E-2</c:v>
                </c:pt>
                <c:pt idx="6">
                  <c:v>3.927732514820631E-2</c:v>
                </c:pt>
                <c:pt idx="7">
                  <c:v>1.6744973115920016E-2</c:v>
                </c:pt>
                <c:pt idx="8">
                  <c:v>2.9410787874213265E-2</c:v>
                </c:pt>
              </c:numCache>
            </c:numRef>
          </c:val>
        </c:ser>
        <c:dLbls>
          <c:showLegendKey val="0"/>
          <c:showVal val="0"/>
          <c:showCatName val="0"/>
          <c:showSerName val="0"/>
          <c:showPercent val="0"/>
          <c:showBubbleSize val="0"/>
        </c:dLbls>
        <c:gapWidth val="150"/>
        <c:axId val="315120640"/>
        <c:axId val="315048704"/>
      </c:barChart>
      <c:catAx>
        <c:axId val="315120640"/>
        <c:scaling>
          <c:orientation val="maxMin"/>
        </c:scaling>
        <c:delete val="0"/>
        <c:axPos val="l"/>
        <c:numFmt formatCode="General" sourceLinked="1"/>
        <c:majorTickMark val="out"/>
        <c:minorTickMark val="none"/>
        <c:tickLblPos val="nextTo"/>
        <c:crossAx val="315048704"/>
        <c:crosses val="autoZero"/>
        <c:auto val="1"/>
        <c:lblAlgn val="ctr"/>
        <c:lblOffset val="100"/>
        <c:noMultiLvlLbl val="0"/>
      </c:catAx>
      <c:valAx>
        <c:axId val="315048704"/>
        <c:scaling>
          <c:orientation val="minMax"/>
        </c:scaling>
        <c:delete val="1"/>
        <c:axPos val="t"/>
        <c:numFmt formatCode="0.0%" sourceLinked="1"/>
        <c:majorTickMark val="out"/>
        <c:minorTickMark val="none"/>
        <c:tickLblPos val="none"/>
        <c:crossAx val="315120640"/>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1.6773579561547732E-2"/>
          <c:y val="3.8205022180426533E-2"/>
          <c:w val="0.73511131252479012"/>
          <c:h val="0.85580652283708869"/>
        </c:manualLayout>
      </c:layout>
      <c:barChart>
        <c:barDir val="col"/>
        <c:grouping val="percentStacked"/>
        <c:varyColors val="0"/>
        <c:ser>
          <c:idx val="1"/>
          <c:order val="0"/>
          <c:tx>
            <c:strRef>
              <c:f>Sheet1!$A$2</c:f>
              <c:strCache>
                <c:ptCount val="1"/>
                <c:pt idx="0">
                  <c:v>geico.com</c:v>
                </c:pt>
              </c:strCache>
            </c:strRef>
          </c:tx>
          <c:invertIfNegative val="0"/>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Sheet1!$B$2:$I$2</c:f>
              <c:numCache>
                <c:formatCode>0%</c:formatCode>
                <c:ptCount val="8"/>
                <c:pt idx="0">
                  <c:v>0.29002755203016478</c:v>
                </c:pt>
                <c:pt idx="1">
                  <c:v>0.31438912962851073</c:v>
                </c:pt>
                <c:pt idx="2">
                  <c:v>0.32328818274912446</c:v>
                </c:pt>
                <c:pt idx="3">
                  <c:v>0.31176063373269686</c:v>
                </c:pt>
                <c:pt idx="4">
                  <c:v>0.30022446452299334</c:v>
                </c:pt>
                <c:pt idx="5">
                  <c:v>0.27891352111018441</c:v>
                </c:pt>
                <c:pt idx="6">
                  <c:v>0.26934466198564816</c:v>
                </c:pt>
                <c:pt idx="7">
                  <c:v>0.28841068089982397</c:v>
                </c:pt>
              </c:numCache>
            </c:numRef>
          </c:val>
        </c:ser>
        <c:ser>
          <c:idx val="2"/>
          <c:order val="1"/>
          <c:tx>
            <c:strRef>
              <c:f>Sheet1!$A$3</c:f>
              <c:strCache>
                <c:ptCount val="1"/>
                <c:pt idx="0">
                  <c:v>progressive.com/progressiveagent.com</c:v>
                </c:pt>
              </c:strCache>
            </c:strRef>
          </c:tx>
          <c:invertIfNegative val="0"/>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Sheet1!$B$3:$I$3</c:f>
              <c:numCache>
                <c:formatCode>0%</c:formatCode>
                <c:ptCount val="8"/>
                <c:pt idx="0">
                  <c:v>0.38028316119149702</c:v>
                </c:pt>
                <c:pt idx="1">
                  <c:v>0.33438391592168976</c:v>
                </c:pt>
                <c:pt idx="2">
                  <c:v>0.30172275553763939</c:v>
                </c:pt>
                <c:pt idx="3">
                  <c:v>0.29782137113543167</c:v>
                </c:pt>
                <c:pt idx="4">
                  <c:v>0.29194091729171462</c:v>
                </c:pt>
                <c:pt idx="5">
                  <c:v>0.29771813151371807</c:v>
                </c:pt>
                <c:pt idx="6">
                  <c:v>0.26714901648216022</c:v>
                </c:pt>
                <c:pt idx="7">
                  <c:v>0.22757277075555532</c:v>
                </c:pt>
              </c:numCache>
            </c:numRef>
          </c:val>
        </c:ser>
        <c:ser>
          <c:idx val="3"/>
          <c:order val="2"/>
          <c:tx>
            <c:strRef>
              <c:f>Sheet1!$A$4</c:f>
              <c:strCache>
                <c:ptCount val="1"/>
                <c:pt idx="0">
                  <c:v>esurance.com</c:v>
                </c:pt>
              </c:strCache>
            </c:strRef>
          </c:tx>
          <c:invertIfNegative val="0"/>
          <c:dLbls>
            <c:txPr>
              <a:bodyPr/>
              <a:lstStyle/>
              <a:p>
                <a:pPr>
                  <a:defRPr>
                    <a:solidFill>
                      <a:srgbClr val="FFFFFF"/>
                    </a:solidFill>
                  </a:defRPr>
                </a:pPr>
                <a:endParaRPr lang="en-US"/>
              </a:p>
            </c:txPr>
            <c:dLblPos val="ctr"/>
            <c:showLegendKey val="0"/>
            <c:showVal val="1"/>
            <c:showCatName val="0"/>
            <c:showSerName val="0"/>
            <c:showPercent val="0"/>
            <c:showBubbleSize val="0"/>
            <c:showLeaderLines val="0"/>
          </c:dLbls>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Sheet1!$B$4:$I$4</c:f>
              <c:numCache>
                <c:formatCode>0%</c:formatCode>
                <c:ptCount val="8"/>
                <c:pt idx="0">
                  <c:v>0.14943381031088823</c:v>
                </c:pt>
                <c:pt idx="1">
                  <c:v>0.15314669779050524</c:v>
                </c:pt>
                <c:pt idx="2">
                  <c:v>0.16491080303216724</c:v>
                </c:pt>
                <c:pt idx="3">
                  <c:v>0.13367663648996583</c:v>
                </c:pt>
                <c:pt idx="4">
                  <c:v>0.14385687381225398</c:v>
                </c:pt>
                <c:pt idx="5">
                  <c:v>0.12169265157558203</c:v>
                </c:pt>
                <c:pt idx="6">
                  <c:v>0.1258820859760989</c:v>
                </c:pt>
                <c:pt idx="7">
                  <c:v>0.13936122712412174</c:v>
                </c:pt>
              </c:numCache>
            </c:numRef>
          </c:val>
        </c:ser>
        <c:ser>
          <c:idx val="4"/>
          <c:order val="3"/>
          <c:tx>
            <c:strRef>
              <c:f>Sheet1!$A$5</c:f>
              <c:strCache>
                <c:ptCount val="1"/>
                <c:pt idx="0">
                  <c:v>allstate.com</c:v>
                </c:pt>
              </c:strCache>
            </c:strRef>
          </c:tx>
          <c:invertIfNegative val="0"/>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Sheet1!$B$5:$I$5</c:f>
              <c:numCache>
                <c:formatCode>0%</c:formatCode>
                <c:ptCount val="8"/>
                <c:pt idx="0">
                  <c:v>7.8981982540691997E-2</c:v>
                </c:pt>
                <c:pt idx="1">
                  <c:v>8.0782902643198692E-2</c:v>
                </c:pt>
                <c:pt idx="2">
                  <c:v>8.5837347329062993E-2</c:v>
                </c:pt>
                <c:pt idx="3">
                  <c:v>8.3748150312852682E-2</c:v>
                </c:pt>
                <c:pt idx="4">
                  <c:v>8.0262524437331187E-2</c:v>
                </c:pt>
                <c:pt idx="5">
                  <c:v>6.4711443576645503E-2</c:v>
                </c:pt>
                <c:pt idx="6">
                  <c:v>6.1701217961585494E-2</c:v>
                </c:pt>
                <c:pt idx="7">
                  <c:v>5.9145653147924963E-2</c:v>
                </c:pt>
              </c:numCache>
            </c:numRef>
          </c:val>
        </c:ser>
        <c:ser>
          <c:idx val="5"/>
          <c:order val="4"/>
          <c:tx>
            <c:strRef>
              <c:f>Sheet1!$A$6</c:f>
              <c:strCache>
                <c:ptCount val="1"/>
                <c:pt idx="0">
                  <c:v>statefarm.com</c:v>
                </c:pt>
              </c:strCache>
            </c:strRef>
          </c:tx>
          <c:invertIfNegative val="0"/>
          <c:dLbls>
            <c:dLbl>
              <c:idx val="0"/>
              <c:delete val="1"/>
            </c:dLbl>
            <c:dLbl>
              <c:idx val="1"/>
              <c:delete val="1"/>
            </c:dLbl>
            <c:dLbl>
              <c:idx val="2"/>
              <c:delete val="1"/>
            </c:dLbl>
            <c:dLbl>
              <c:idx val="3"/>
              <c:delete val="1"/>
            </c:dLbl>
            <c:dLblPos val="ctr"/>
            <c:showLegendKey val="0"/>
            <c:showVal val="1"/>
            <c:showCatName val="0"/>
            <c:showSerName val="0"/>
            <c:showPercent val="0"/>
            <c:showBubbleSize val="0"/>
            <c:showLeaderLines val="0"/>
          </c:dLbls>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Sheet1!$B$6:$I$6</c:f>
              <c:numCache>
                <c:formatCode>0%</c:formatCode>
                <c:ptCount val="8"/>
                <c:pt idx="0">
                  <c:v>6.3822390505801199E-2</c:v>
                </c:pt>
                <c:pt idx="1">
                  <c:v>6.5698855961693045E-2</c:v>
                </c:pt>
                <c:pt idx="2">
                  <c:v>1.9057860283581963E-2</c:v>
                </c:pt>
                <c:pt idx="3">
                  <c:v>2.1962172259781972E-2</c:v>
                </c:pt>
                <c:pt idx="4">
                  <c:v>2.697832686528728E-2</c:v>
                </c:pt>
                <c:pt idx="5">
                  <c:v>3.7962277782790245E-2</c:v>
                </c:pt>
                <c:pt idx="6">
                  <c:v>4.4515921267691536E-2</c:v>
                </c:pt>
                <c:pt idx="7">
                  <c:v>5.5950230591814927E-2</c:v>
                </c:pt>
              </c:numCache>
            </c:numRef>
          </c:val>
        </c:ser>
        <c:ser>
          <c:idx val="0"/>
          <c:order val="5"/>
          <c:tx>
            <c:strRef>
              <c:f>Sheet1!$A$7</c:f>
              <c:strCache>
                <c:ptCount val="1"/>
                <c:pt idx="0">
                  <c:v>thegeneral.com</c:v>
                </c:pt>
              </c:strCache>
            </c:strRef>
          </c:tx>
          <c:invertIfNegative val="0"/>
          <c:dLbls>
            <c:dLbl>
              <c:idx val="0"/>
              <c:delete val="1"/>
            </c:dLbl>
            <c:dLbl>
              <c:idx val="1"/>
              <c:delete val="1"/>
            </c:dLbl>
            <c:dLbl>
              <c:idx val="2"/>
              <c:delete val="1"/>
            </c:dLbl>
            <c:txPr>
              <a:bodyPr/>
              <a:lstStyle/>
              <a:p>
                <a:pPr>
                  <a:defRPr>
                    <a:solidFill>
                      <a:srgbClr val="FFFFFF"/>
                    </a:solidFill>
                  </a:defRPr>
                </a:pPr>
                <a:endParaRPr lang="en-US"/>
              </a:p>
            </c:txPr>
            <c:dLblPos val="ctr"/>
            <c:showLegendKey val="0"/>
            <c:showVal val="1"/>
            <c:showCatName val="0"/>
            <c:showSerName val="0"/>
            <c:showPercent val="0"/>
            <c:showBubbleSize val="0"/>
            <c:showLeaderLines val="0"/>
          </c:dLbls>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Sheet1!$B$7:$I$7</c:f>
              <c:numCache>
                <c:formatCode>0%</c:formatCode>
                <c:ptCount val="8"/>
                <c:pt idx="0">
                  <c:v>0</c:v>
                </c:pt>
                <c:pt idx="1">
                  <c:v>0</c:v>
                </c:pt>
                <c:pt idx="2">
                  <c:v>0</c:v>
                </c:pt>
                <c:pt idx="3">
                  <c:v>4.0362707107036759E-2</c:v>
                </c:pt>
                <c:pt idx="4">
                  <c:v>4.3441892795055129E-2</c:v>
                </c:pt>
                <c:pt idx="5">
                  <c:v>7.0000000000000021E-2</c:v>
                </c:pt>
                <c:pt idx="6">
                  <c:v>5.2218016374859316E-2</c:v>
                </c:pt>
                <c:pt idx="7">
                  <c:v>5.3378993913653992E-2</c:v>
                </c:pt>
              </c:numCache>
            </c:numRef>
          </c:val>
        </c:ser>
        <c:ser>
          <c:idx val="6"/>
          <c:order val="6"/>
          <c:tx>
            <c:strRef>
              <c:f>Sheet1!$A$8</c:f>
              <c:strCache>
                <c:ptCount val="1"/>
                <c:pt idx="0">
                  <c:v>aig/21st.com</c:v>
                </c:pt>
              </c:strCache>
            </c:strRef>
          </c:tx>
          <c:spPr>
            <a:solidFill>
              <a:schemeClr val="bg1">
                <a:lumMod val="50000"/>
              </a:schemeClr>
            </a:solidFill>
            <a:ln>
              <a:noFill/>
            </a:ln>
          </c:spPr>
          <c:invertIfNegative val="0"/>
          <c:dLbls>
            <c:txPr>
              <a:bodyPr/>
              <a:lstStyle/>
              <a:p>
                <a:pPr>
                  <a:defRPr>
                    <a:solidFill>
                      <a:srgbClr val="FFFFFF"/>
                    </a:solidFill>
                  </a:defRPr>
                </a:pPr>
                <a:endParaRPr lang="en-US"/>
              </a:p>
            </c:txPr>
            <c:dLblPos val="ctr"/>
            <c:showLegendKey val="0"/>
            <c:showVal val="1"/>
            <c:showCatName val="0"/>
            <c:showSerName val="0"/>
            <c:showPercent val="0"/>
            <c:showBubbleSize val="0"/>
            <c:showLeaderLines val="0"/>
          </c:dLbls>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Sheet1!$B$8:$I$8</c:f>
              <c:numCache>
                <c:formatCode>0%</c:formatCode>
                <c:ptCount val="8"/>
                <c:pt idx="0">
                  <c:v>1.6094919647940603E-2</c:v>
                </c:pt>
                <c:pt idx="1">
                  <c:v>3.1674171121507715E-2</c:v>
                </c:pt>
                <c:pt idx="2">
                  <c:v>6.9289716085828873E-2</c:v>
                </c:pt>
                <c:pt idx="3">
                  <c:v>4.7152977935177101E-2</c:v>
                </c:pt>
                <c:pt idx="4">
                  <c:v>2.4191268964780951E-2</c:v>
                </c:pt>
                <c:pt idx="5">
                  <c:v>3.0000000000000002E-2</c:v>
                </c:pt>
                <c:pt idx="6">
                  <c:v>4.8021227899062498E-2</c:v>
                </c:pt>
                <c:pt idx="7">
                  <c:v>3.9823267236730776E-2</c:v>
                </c:pt>
              </c:numCache>
            </c:numRef>
          </c:val>
        </c:ser>
        <c:ser>
          <c:idx val="7"/>
          <c:order val="7"/>
          <c:tx>
            <c:strRef>
              <c:f>Sheet1!$A$9</c:f>
              <c:strCache>
                <c:ptCount val="1"/>
                <c:pt idx="0">
                  <c:v>nationwide.com</c:v>
                </c:pt>
              </c:strCache>
            </c:strRef>
          </c:tx>
          <c:spPr>
            <a:solidFill>
              <a:srgbClr val="E3E195"/>
            </a:solidFill>
          </c:spPr>
          <c:invertIfNegative val="0"/>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Sheet1!$B$9:$I$9</c:f>
              <c:numCache>
                <c:formatCode>0%</c:formatCode>
                <c:ptCount val="8"/>
                <c:pt idx="0">
                  <c:v>2.1356183773016981E-2</c:v>
                </c:pt>
                <c:pt idx="1">
                  <c:v>1.9924326932896641E-2</c:v>
                </c:pt>
                <c:pt idx="2">
                  <c:v>1.3245317241860651E-2</c:v>
                </c:pt>
                <c:pt idx="3">
                  <c:v>2.2359254640426981E-2</c:v>
                </c:pt>
                <c:pt idx="4">
                  <c:v>3.2121740243551751E-2</c:v>
                </c:pt>
                <c:pt idx="5">
                  <c:v>4.207315825668622E-2</c:v>
                </c:pt>
                <c:pt idx="6">
                  <c:v>3.7107080269016192E-2</c:v>
                </c:pt>
                <c:pt idx="7">
                  <c:v>3.9277325148206373E-2</c:v>
                </c:pt>
              </c:numCache>
            </c:numRef>
          </c:val>
        </c:ser>
        <c:ser>
          <c:idx val="8"/>
          <c:order val="8"/>
          <c:tx>
            <c:strRef>
              <c:f>Sheet1!$A$10</c:f>
              <c:strCache>
                <c:ptCount val="1"/>
                <c:pt idx="0">
                  <c:v>libertymutual.com</c:v>
                </c:pt>
              </c:strCache>
            </c:strRef>
          </c:tx>
          <c:invertIfNegative val="0"/>
          <c:dLbls>
            <c:dLbl>
              <c:idx val="0"/>
              <c:delete val="1"/>
            </c:dLbl>
            <c:dLbl>
              <c:idx val="1"/>
              <c:delete val="1"/>
            </c:dLbl>
            <c:dLbl>
              <c:idx val="2"/>
              <c:delete val="1"/>
            </c:dLbl>
            <c:dLbl>
              <c:idx val="3"/>
              <c:delete val="1"/>
            </c:dLbl>
            <c:dLblPos val="ctr"/>
            <c:showLegendKey val="0"/>
            <c:showVal val="1"/>
            <c:showCatName val="0"/>
            <c:showSerName val="0"/>
            <c:showPercent val="0"/>
            <c:showBubbleSize val="0"/>
            <c:showLeaderLines val="0"/>
          </c:dLbls>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Sheet1!$B$10:$I$10</c:f>
              <c:numCache>
                <c:formatCode>0%</c:formatCode>
                <c:ptCount val="8"/>
                <c:pt idx="0">
                  <c:v>0</c:v>
                </c:pt>
                <c:pt idx="1">
                  <c:v>0</c:v>
                </c:pt>
                <c:pt idx="2">
                  <c:v>0</c:v>
                </c:pt>
                <c:pt idx="3">
                  <c:v>1.7807764383205367E-2</c:v>
                </c:pt>
                <c:pt idx="4">
                  <c:v>2.5317047228380601E-2</c:v>
                </c:pt>
                <c:pt idx="5">
                  <c:v>3.1682599320175156E-2</c:v>
                </c:pt>
                <c:pt idx="6">
                  <c:v>2.8401338580320748E-2</c:v>
                </c:pt>
                <c:pt idx="7">
                  <c:v>3.1992061611258192E-2</c:v>
                </c:pt>
              </c:numCache>
            </c:numRef>
          </c:val>
        </c:ser>
        <c:ser>
          <c:idx val="9"/>
          <c:order val="9"/>
          <c:tx>
            <c:strRef>
              <c:f>Sheet1!$A$11</c:f>
              <c:strCache>
                <c:ptCount val="1"/>
                <c:pt idx="0">
                  <c:v>thehartford.com</c:v>
                </c:pt>
              </c:strCache>
            </c:strRef>
          </c:tx>
          <c:spPr>
            <a:solidFill>
              <a:schemeClr val="tx1"/>
            </a:solidFill>
          </c:spPr>
          <c:invertIfNegative val="0"/>
          <c:dLbls>
            <c:dLbl>
              <c:idx val="0"/>
              <c:delete val="1"/>
            </c:dLbl>
            <c:dLbl>
              <c:idx val="1"/>
              <c:delete val="1"/>
            </c:dLbl>
            <c:txPr>
              <a:bodyPr/>
              <a:lstStyle/>
              <a:p>
                <a:pPr>
                  <a:defRPr>
                    <a:solidFill>
                      <a:srgbClr val="FFFFFF"/>
                    </a:solidFill>
                  </a:defRPr>
                </a:pPr>
                <a:endParaRPr lang="en-US"/>
              </a:p>
            </c:txPr>
            <c:dLblPos val="ctr"/>
            <c:showLegendKey val="0"/>
            <c:showVal val="1"/>
            <c:showCatName val="0"/>
            <c:showSerName val="0"/>
            <c:showPercent val="0"/>
            <c:showBubbleSize val="0"/>
            <c:showLeaderLines val="0"/>
          </c:dLbls>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Sheet1!$B$11:$I$11</c:f>
              <c:numCache>
                <c:formatCode>0%</c:formatCode>
                <c:ptCount val="8"/>
                <c:pt idx="0">
                  <c:v>0</c:v>
                </c:pt>
                <c:pt idx="1">
                  <c:v>0</c:v>
                </c:pt>
                <c:pt idx="2">
                  <c:v>2.2648017740736052E-2</c:v>
                </c:pt>
                <c:pt idx="3">
                  <c:v>2.3348332003426744E-2</c:v>
                </c:pt>
                <c:pt idx="4">
                  <c:v>2.4823599010017485E-2</c:v>
                </c:pt>
                <c:pt idx="5">
                  <c:v>3.0000000000000002E-2</c:v>
                </c:pt>
                <c:pt idx="6">
                  <c:v>2.3015265422174122E-2</c:v>
                </c:pt>
                <c:pt idx="7">
                  <c:v>2.9410787874213307E-2</c:v>
                </c:pt>
              </c:numCache>
            </c:numRef>
          </c:val>
        </c:ser>
        <c:ser>
          <c:idx val="10"/>
          <c:order val="10"/>
          <c:tx>
            <c:strRef>
              <c:f>Sheet1!$A$12</c:f>
              <c:strCache>
                <c:ptCount val="1"/>
                <c:pt idx="0">
                  <c:v>safeauto.com</c:v>
                </c:pt>
              </c:strCache>
            </c:strRef>
          </c:tx>
          <c:invertIfNegative val="0"/>
          <c:dLbls>
            <c:dLbl>
              <c:idx val="0"/>
              <c:delete val="1"/>
            </c:dLbl>
            <c:dLbl>
              <c:idx val="1"/>
              <c:delete val="1"/>
            </c:dLbl>
            <c:dLbl>
              <c:idx val="2"/>
              <c:delete val="1"/>
            </c:dLbl>
            <c:dLbl>
              <c:idx val="3"/>
              <c:layout>
                <c:manualLayout>
                  <c:x val="2.8776978417266444E-3"/>
                  <c:y val="-7.9288494958654129E-3"/>
                </c:manualLayout>
              </c:layout>
              <c:dLblPos val="ctr"/>
              <c:showLegendKey val="0"/>
              <c:showVal val="1"/>
              <c:showCatName val="0"/>
              <c:showSerName val="0"/>
              <c:showPercent val="0"/>
              <c:showBubbleSize val="0"/>
            </c:dLbl>
            <c:dLbl>
              <c:idx val="4"/>
              <c:layout>
                <c:manualLayout>
                  <c:x val="-7.1942446043165523E-3"/>
                  <c:y val="-5.2857609300275814E-3"/>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Sheet1!$B$12:$I$12</c:f>
              <c:numCache>
                <c:formatCode>General</c:formatCode>
                <c:ptCount val="8"/>
                <c:pt idx="6" formatCode="0%">
                  <c:v>2.7949689501854395E-2</c:v>
                </c:pt>
                <c:pt idx="7" formatCode="0%">
                  <c:v>1.8309136621255533E-2</c:v>
                </c:pt>
              </c:numCache>
            </c:numRef>
          </c:val>
        </c:ser>
        <c:ser>
          <c:idx val="11"/>
          <c:order val="11"/>
          <c:tx>
            <c:strRef>
              <c:f>Sheet1!$A$13</c:f>
              <c:strCache>
                <c:ptCount val="1"/>
                <c:pt idx="0">
                  <c:v>travelers.com</c:v>
                </c:pt>
              </c:strCache>
            </c:strRef>
          </c:tx>
          <c:invertIfNegative val="0"/>
          <c:dLbls>
            <c:dLbl>
              <c:idx val="7"/>
              <c:layout>
                <c:manualLayout>
                  <c:x val="-8.6330935251798576E-3"/>
                  <c:y val="-2.6428804650137781E-3"/>
                </c:manualLayout>
              </c:layout>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numRef>
              <c:f>Sheet1!$B$1:$I$1</c:f>
              <c:numCache>
                <c:formatCode>General</c:formatCode>
                <c:ptCount val="8"/>
                <c:pt idx="0">
                  <c:v>2005</c:v>
                </c:pt>
                <c:pt idx="1">
                  <c:v>2006</c:v>
                </c:pt>
                <c:pt idx="2">
                  <c:v>2007</c:v>
                </c:pt>
                <c:pt idx="3">
                  <c:v>2008</c:v>
                </c:pt>
                <c:pt idx="4">
                  <c:v>2009</c:v>
                </c:pt>
                <c:pt idx="5">
                  <c:v>2010</c:v>
                </c:pt>
                <c:pt idx="6">
                  <c:v>2011</c:v>
                </c:pt>
                <c:pt idx="7">
                  <c:v>2012</c:v>
                </c:pt>
              </c:numCache>
            </c:numRef>
          </c:cat>
          <c:val>
            <c:numRef>
              <c:f>Sheet1!$B$13:$I$13</c:f>
              <c:numCache>
                <c:formatCode>General</c:formatCode>
                <c:ptCount val="8"/>
                <c:pt idx="6" formatCode="0%">
                  <c:v>1.4694478279529613E-2</c:v>
                </c:pt>
                <c:pt idx="7" formatCode="0%">
                  <c:v>1.6744973115920023E-2</c:v>
                </c:pt>
              </c:numCache>
            </c:numRef>
          </c:val>
        </c:ser>
        <c:dLbls>
          <c:showLegendKey val="0"/>
          <c:showVal val="1"/>
          <c:showCatName val="0"/>
          <c:showSerName val="0"/>
          <c:showPercent val="0"/>
          <c:showBubbleSize val="0"/>
        </c:dLbls>
        <c:gapWidth val="50"/>
        <c:overlap val="100"/>
        <c:serLines/>
        <c:axId val="315225984"/>
        <c:axId val="315227520"/>
      </c:barChart>
      <c:catAx>
        <c:axId val="315225984"/>
        <c:scaling>
          <c:orientation val="minMax"/>
        </c:scaling>
        <c:delete val="0"/>
        <c:axPos val="b"/>
        <c:numFmt formatCode="General" sourceLinked="1"/>
        <c:majorTickMark val="out"/>
        <c:minorTickMark val="none"/>
        <c:tickLblPos val="nextTo"/>
        <c:txPr>
          <a:bodyPr rot="0" vert="horz"/>
          <a:lstStyle/>
          <a:p>
            <a:pPr>
              <a:defRPr/>
            </a:pPr>
            <a:endParaRPr lang="en-US"/>
          </a:p>
        </c:txPr>
        <c:crossAx val="315227520"/>
        <c:crosses val="autoZero"/>
        <c:auto val="1"/>
        <c:lblAlgn val="ctr"/>
        <c:lblOffset val="100"/>
        <c:tickLblSkip val="1"/>
        <c:tickMarkSkip val="1"/>
        <c:noMultiLvlLbl val="0"/>
      </c:catAx>
      <c:valAx>
        <c:axId val="315227520"/>
        <c:scaling>
          <c:orientation val="minMax"/>
        </c:scaling>
        <c:delete val="1"/>
        <c:axPos val="l"/>
        <c:numFmt formatCode="0%" sourceLinked="1"/>
        <c:majorTickMark val="out"/>
        <c:minorTickMark val="none"/>
        <c:tickLblPos val="none"/>
        <c:crossAx val="315225984"/>
        <c:crosses val="autoZero"/>
        <c:crossBetween val="between"/>
      </c:valAx>
      <c:spPr>
        <a:noFill/>
        <a:ln w="25400">
          <a:noFill/>
        </a:ln>
      </c:spPr>
    </c:plotArea>
    <c:legend>
      <c:legendPos val="r"/>
      <c:layout>
        <c:manualLayout>
          <c:xMode val="edge"/>
          <c:yMode val="edge"/>
          <c:x val="0.7728388375913493"/>
          <c:y val="6.3354006762860585E-2"/>
          <c:w val="0.22716116240865517"/>
          <c:h val="0.90044310908457903"/>
        </c:manualLayout>
      </c:layout>
      <c:overlay val="0"/>
    </c:legend>
    <c:plotVisOnly val="1"/>
    <c:dispBlanksAs val="gap"/>
    <c:showDLblsOverMax val="0"/>
  </c:chart>
  <c:txPr>
    <a:bodyPr/>
    <a:lstStyle/>
    <a:p>
      <a:pPr>
        <a:defRPr sz="14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2C7F8-D773-4EBE-9D59-CC0A3DFCC4C6}" type="doc">
      <dgm:prSet loTypeId="urn:microsoft.com/office/officeart/2005/8/layout/cycle2" loCatId="cycle" qsTypeId="urn:microsoft.com/office/officeart/2005/8/quickstyle/simple2" qsCatId="simple" csTypeId="urn:microsoft.com/office/officeart/2005/8/colors/accent0_1" csCatId="mainScheme" phldr="1"/>
      <dgm:spPr/>
      <dgm:t>
        <a:bodyPr/>
        <a:lstStyle/>
        <a:p>
          <a:endParaRPr lang="en-US"/>
        </a:p>
      </dgm:t>
    </dgm:pt>
    <dgm:pt modelId="{728868E4-CA92-4AD6-AF3D-FD602432DE64}">
      <dgm:prSet phldrT="[Text]" custT="1"/>
      <dgm:spPr>
        <a:solidFill>
          <a:schemeClr val="tx1"/>
        </a:solidFill>
        <a:ln w="25400" cmpd="sng">
          <a:solidFill>
            <a:srgbClr val="7F7F7F"/>
          </a:solidFill>
        </a:ln>
      </dgm:spPr>
      <dgm:t>
        <a:bodyPr/>
        <a:lstStyle/>
        <a:p>
          <a:r>
            <a:rPr lang="en-US" sz="1100" b="1" dirty="0" smtClean="0">
              <a:solidFill>
                <a:srgbClr val="FFFFFF"/>
              </a:solidFill>
            </a:rPr>
            <a:t>Online</a:t>
          </a:r>
        </a:p>
        <a:p>
          <a:r>
            <a:rPr lang="en-US" sz="1100" b="1" dirty="0" smtClean="0">
              <a:solidFill>
                <a:srgbClr val="FFFFFF"/>
              </a:solidFill>
            </a:rPr>
            <a:t>Advertising</a:t>
          </a:r>
          <a:endParaRPr lang="en-US" sz="1100" b="1" dirty="0">
            <a:solidFill>
              <a:srgbClr val="FFFFFF"/>
            </a:solidFill>
          </a:endParaRPr>
        </a:p>
      </dgm:t>
    </dgm:pt>
    <dgm:pt modelId="{00F80B92-20D0-41C7-8FE8-AB4A2E7C15F2}" type="parTrans" cxnId="{036B0546-33D8-40C9-9C5D-4B8AAA3DAD15}">
      <dgm:prSet/>
      <dgm:spPr/>
      <dgm:t>
        <a:bodyPr/>
        <a:lstStyle/>
        <a:p>
          <a:endParaRPr lang="en-US" sz="1100" b="1"/>
        </a:p>
      </dgm:t>
    </dgm:pt>
    <dgm:pt modelId="{206B3090-0411-48F4-8362-946D3AA30316}" type="sibTrans" cxnId="{036B0546-33D8-40C9-9C5D-4B8AAA3DAD15}">
      <dgm:prSet custT="1"/>
      <dgm:spPr>
        <a:solidFill>
          <a:srgbClr val="33ADD6"/>
        </a:solidFill>
      </dgm:spPr>
      <dgm:t>
        <a:bodyPr/>
        <a:lstStyle/>
        <a:p>
          <a:endParaRPr lang="en-US" sz="1100" b="1" dirty="0"/>
        </a:p>
      </dgm:t>
    </dgm:pt>
    <dgm:pt modelId="{5ADB2866-A5A4-4FE0-BCD7-C427C8132F4C}">
      <dgm:prSet phldrT="[Text]" custT="1"/>
      <dgm:spPr>
        <a:solidFill>
          <a:schemeClr val="tx1"/>
        </a:solidFill>
        <a:ln w="25400" cmpd="sng">
          <a:solidFill>
            <a:schemeClr val="bg1">
              <a:lumMod val="50000"/>
            </a:schemeClr>
          </a:solidFill>
        </a:ln>
      </dgm:spPr>
      <dgm:t>
        <a:bodyPr/>
        <a:lstStyle/>
        <a:p>
          <a:r>
            <a:rPr lang="en-US" sz="1100" b="1" dirty="0" smtClean="0">
              <a:solidFill>
                <a:srgbClr val="FFFFFF"/>
              </a:solidFill>
            </a:rPr>
            <a:t>Video</a:t>
          </a:r>
          <a:endParaRPr lang="en-US" sz="1100" b="1" dirty="0">
            <a:solidFill>
              <a:srgbClr val="FFFFFF"/>
            </a:solidFill>
          </a:endParaRPr>
        </a:p>
      </dgm:t>
    </dgm:pt>
    <dgm:pt modelId="{3DD70145-FE4E-48EE-B9C7-4407FD29E263}" type="parTrans" cxnId="{0C759B30-01AB-45DE-9A04-2CB4646606F1}">
      <dgm:prSet/>
      <dgm:spPr/>
      <dgm:t>
        <a:bodyPr/>
        <a:lstStyle/>
        <a:p>
          <a:endParaRPr lang="en-US" sz="1100" b="1"/>
        </a:p>
      </dgm:t>
    </dgm:pt>
    <dgm:pt modelId="{87593662-EB39-47BF-B1EF-2D342340D45F}" type="sibTrans" cxnId="{0C759B30-01AB-45DE-9A04-2CB4646606F1}">
      <dgm:prSet custT="1"/>
      <dgm:spPr>
        <a:solidFill>
          <a:srgbClr val="33ADD6"/>
        </a:solidFill>
      </dgm:spPr>
      <dgm:t>
        <a:bodyPr/>
        <a:lstStyle/>
        <a:p>
          <a:endParaRPr lang="en-US" sz="1100" b="1" dirty="0"/>
        </a:p>
      </dgm:t>
    </dgm:pt>
    <dgm:pt modelId="{10B320D2-77A9-440F-ADB0-70FB43BBBAA8}">
      <dgm:prSet phldrT="[Text]" custT="1"/>
      <dgm:spPr>
        <a:solidFill>
          <a:schemeClr val="tx1"/>
        </a:solidFill>
        <a:ln w="25400" cmpd="sng">
          <a:solidFill>
            <a:srgbClr val="7F7F7F"/>
          </a:solidFill>
        </a:ln>
      </dgm:spPr>
      <dgm:t>
        <a:bodyPr/>
        <a:lstStyle/>
        <a:p>
          <a:r>
            <a:rPr lang="en-US" sz="1100" b="1" dirty="0" smtClean="0">
              <a:solidFill>
                <a:srgbClr val="FFFFFF"/>
              </a:solidFill>
            </a:rPr>
            <a:t>Search</a:t>
          </a:r>
          <a:endParaRPr lang="en-US" sz="1100" b="1" dirty="0">
            <a:solidFill>
              <a:srgbClr val="FFFFFF"/>
            </a:solidFill>
          </a:endParaRPr>
        </a:p>
      </dgm:t>
    </dgm:pt>
    <dgm:pt modelId="{3F1F18A3-4E66-4F6A-BB07-463CA45F3C83}" type="parTrans" cxnId="{E9AD5475-DB35-4E2C-ACA3-3BA25BD87419}">
      <dgm:prSet/>
      <dgm:spPr/>
      <dgm:t>
        <a:bodyPr/>
        <a:lstStyle/>
        <a:p>
          <a:endParaRPr lang="en-US" sz="1100" b="1"/>
        </a:p>
      </dgm:t>
    </dgm:pt>
    <dgm:pt modelId="{2FAC9099-43A8-4973-9730-6200EF6CECA9}" type="sibTrans" cxnId="{E9AD5475-DB35-4E2C-ACA3-3BA25BD87419}">
      <dgm:prSet custT="1"/>
      <dgm:spPr>
        <a:solidFill>
          <a:srgbClr val="33ADD6"/>
        </a:solidFill>
      </dgm:spPr>
      <dgm:t>
        <a:bodyPr/>
        <a:lstStyle/>
        <a:p>
          <a:endParaRPr lang="en-US" sz="1100" b="1" dirty="0"/>
        </a:p>
      </dgm:t>
    </dgm:pt>
    <dgm:pt modelId="{8D8C5843-CDA9-457F-BFBC-A2A8D66CC0BC}">
      <dgm:prSet phldrT="[Text]" custT="1"/>
      <dgm:spPr>
        <a:solidFill>
          <a:schemeClr val="tx1"/>
        </a:solidFill>
        <a:ln w="25400" cmpd="sng">
          <a:solidFill>
            <a:srgbClr val="7F7F7F"/>
          </a:solidFill>
        </a:ln>
      </dgm:spPr>
      <dgm:t>
        <a:bodyPr/>
        <a:lstStyle/>
        <a:p>
          <a:r>
            <a:rPr lang="en-US" sz="1100" b="1" dirty="0" smtClean="0">
              <a:solidFill>
                <a:srgbClr val="FFFFFF"/>
              </a:solidFill>
            </a:rPr>
            <a:t>Online</a:t>
          </a:r>
        </a:p>
        <a:p>
          <a:r>
            <a:rPr lang="en-US" sz="1100" b="1" dirty="0" smtClean="0">
              <a:solidFill>
                <a:srgbClr val="FFFFFF"/>
              </a:solidFill>
            </a:rPr>
            <a:t>Behavioral</a:t>
          </a:r>
        </a:p>
        <a:p>
          <a:r>
            <a:rPr lang="en-US" sz="1100" b="1" dirty="0" smtClean="0">
              <a:solidFill>
                <a:srgbClr val="FFFFFF"/>
              </a:solidFill>
            </a:rPr>
            <a:t>Profiles</a:t>
          </a:r>
          <a:endParaRPr lang="en-US" sz="1100" b="1" dirty="0">
            <a:solidFill>
              <a:srgbClr val="FFFFFF"/>
            </a:solidFill>
          </a:endParaRPr>
        </a:p>
      </dgm:t>
    </dgm:pt>
    <dgm:pt modelId="{0640A524-BC9B-44AF-8580-3EC1F52C745A}" type="parTrans" cxnId="{1096B372-8547-4F06-9B2D-7C61185DDE9C}">
      <dgm:prSet/>
      <dgm:spPr/>
      <dgm:t>
        <a:bodyPr/>
        <a:lstStyle/>
        <a:p>
          <a:endParaRPr lang="en-US" sz="1100" b="1"/>
        </a:p>
      </dgm:t>
    </dgm:pt>
    <dgm:pt modelId="{2EB5116C-B005-4C6C-BF40-2337E63444F1}" type="sibTrans" cxnId="{1096B372-8547-4F06-9B2D-7C61185DDE9C}">
      <dgm:prSet custT="1"/>
      <dgm:spPr>
        <a:solidFill>
          <a:srgbClr val="33ADD6"/>
        </a:solidFill>
      </dgm:spPr>
      <dgm:t>
        <a:bodyPr/>
        <a:lstStyle/>
        <a:p>
          <a:endParaRPr lang="en-US" sz="1100" b="1" dirty="0"/>
        </a:p>
      </dgm:t>
    </dgm:pt>
    <dgm:pt modelId="{305AC8BC-0C28-41FE-B802-8BB64A9F53E2}">
      <dgm:prSet phldrT="[Text]" custT="1"/>
      <dgm:spPr>
        <a:solidFill>
          <a:schemeClr val="tx1"/>
        </a:solidFill>
        <a:ln w="25400" cmpd="sng">
          <a:solidFill>
            <a:srgbClr val="7F7F7F"/>
          </a:solidFill>
        </a:ln>
      </dgm:spPr>
      <dgm:t>
        <a:bodyPr/>
        <a:lstStyle/>
        <a:p>
          <a:r>
            <a:rPr lang="en-US" sz="1100" b="1" dirty="0" smtClean="0">
              <a:solidFill>
                <a:srgbClr val="FFFFFF"/>
              </a:solidFill>
            </a:rPr>
            <a:t>E-Commerce</a:t>
          </a:r>
          <a:endParaRPr lang="en-US" sz="1100" b="1" dirty="0">
            <a:solidFill>
              <a:srgbClr val="FFFFFF"/>
            </a:solidFill>
          </a:endParaRPr>
        </a:p>
      </dgm:t>
    </dgm:pt>
    <dgm:pt modelId="{6910B235-D8EA-4E48-96F8-36BD8FCB3F77}" type="parTrans" cxnId="{DBE95242-D8B5-40F9-8110-DFF4A71773FF}">
      <dgm:prSet/>
      <dgm:spPr/>
      <dgm:t>
        <a:bodyPr/>
        <a:lstStyle/>
        <a:p>
          <a:endParaRPr lang="en-US" sz="1100" b="1"/>
        </a:p>
      </dgm:t>
    </dgm:pt>
    <dgm:pt modelId="{7D65237B-5D21-4A68-9A9C-CDDD88E1F77F}" type="sibTrans" cxnId="{DBE95242-D8B5-40F9-8110-DFF4A71773FF}">
      <dgm:prSet custT="1"/>
      <dgm:spPr>
        <a:solidFill>
          <a:srgbClr val="33ADD6"/>
        </a:solidFill>
      </dgm:spPr>
      <dgm:t>
        <a:bodyPr/>
        <a:lstStyle/>
        <a:p>
          <a:endParaRPr lang="en-US" sz="1100" b="1" dirty="0"/>
        </a:p>
      </dgm:t>
    </dgm:pt>
    <dgm:pt modelId="{2171B7E0-3413-4AFD-8FCC-A072B911E19A}">
      <dgm:prSet custT="1"/>
      <dgm:spPr>
        <a:solidFill>
          <a:schemeClr val="tx1"/>
        </a:solidFill>
        <a:ln w="25400" cmpd="sng">
          <a:solidFill>
            <a:srgbClr val="7F7F7F"/>
          </a:solidFill>
        </a:ln>
      </dgm:spPr>
      <dgm:t>
        <a:bodyPr/>
        <a:lstStyle/>
        <a:p>
          <a:r>
            <a:rPr lang="en-US" sz="1100" b="1" dirty="0" smtClean="0">
              <a:solidFill>
                <a:srgbClr val="FFFFFF"/>
              </a:solidFill>
            </a:rPr>
            <a:t>Website and </a:t>
          </a:r>
        </a:p>
        <a:p>
          <a:r>
            <a:rPr lang="en-US" sz="1100" b="1" dirty="0" smtClean="0">
              <a:solidFill>
                <a:srgbClr val="FFFFFF"/>
              </a:solidFill>
            </a:rPr>
            <a:t>App Usage</a:t>
          </a:r>
          <a:endParaRPr lang="en-US" sz="1100" b="1" dirty="0">
            <a:solidFill>
              <a:srgbClr val="FFFFFF"/>
            </a:solidFill>
          </a:endParaRPr>
        </a:p>
      </dgm:t>
    </dgm:pt>
    <dgm:pt modelId="{556C9732-93E3-488E-8313-5B553806AB8F}" type="parTrans" cxnId="{9D7DBDCB-ACDD-48E4-9851-903A9738EEEB}">
      <dgm:prSet/>
      <dgm:spPr/>
      <dgm:t>
        <a:bodyPr/>
        <a:lstStyle/>
        <a:p>
          <a:endParaRPr lang="en-US" sz="1100" b="1"/>
        </a:p>
      </dgm:t>
    </dgm:pt>
    <dgm:pt modelId="{52CCF2A1-0B3E-4C7C-B963-668659E57481}" type="sibTrans" cxnId="{9D7DBDCB-ACDD-48E4-9851-903A9738EEEB}">
      <dgm:prSet custT="1"/>
      <dgm:spPr>
        <a:solidFill>
          <a:srgbClr val="33ADD6"/>
        </a:solidFill>
      </dgm:spPr>
      <dgm:t>
        <a:bodyPr/>
        <a:lstStyle/>
        <a:p>
          <a:endParaRPr lang="en-US" sz="1100" b="1" dirty="0"/>
        </a:p>
      </dgm:t>
    </dgm:pt>
    <dgm:pt modelId="{6A7F5FED-B005-4EA8-BFD6-6DFC8513083A}">
      <dgm:prSet custT="1"/>
      <dgm:spPr>
        <a:solidFill>
          <a:schemeClr val="tx1"/>
        </a:solidFill>
        <a:ln w="25400" cmpd="sng">
          <a:solidFill>
            <a:srgbClr val="7F7F7F"/>
          </a:solidFill>
        </a:ln>
      </dgm:spPr>
      <dgm:t>
        <a:bodyPr/>
        <a:lstStyle/>
        <a:p>
          <a:r>
            <a:rPr lang="en-US" sz="1100" b="1" dirty="0" smtClean="0">
              <a:solidFill>
                <a:srgbClr val="FFFFFF"/>
              </a:solidFill>
            </a:rPr>
            <a:t>Demo-</a:t>
          </a:r>
        </a:p>
        <a:p>
          <a:r>
            <a:rPr lang="en-US" sz="1100" b="1" dirty="0" smtClean="0">
              <a:solidFill>
                <a:srgbClr val="FFFFFF"/>
              </a:solidFill>
            </a:rPr>
            <a:t>graphic</a:t>
          </a:r>
        </a:p>
        <a:p>
          <a:r>
            <a:rPr lang="en-US" sz="1100" b="1" dirty="0" smtClean="0">
              <a:solidFill>
                <a:srgbClr val="FFFFFF"/>
              </a:solidFill>
            </a:rPr>
            <a:t>Profiles</a:t>
          </a:r>
          <a:endParaRPr lang="en-US" sz="1100" b="1" dirty="0">
            <a:solidFill>
              <a:srgbClr val="FFFFFF"/>
            </a:solidFill>
          </a:endParaRPr>
        </a:p>
      </dgm:t>
    </dgm:pt>
    <dgm:pt modelId="{7E7E15DC-7068-4AF2-B292-EAFDB09609DB}" type="parTrans" cxnId="{71438A07-CDEB-49D4-99BF-C11653DA3AA9}">
      <dgm:prSet/>
      <dgm:spPr/>
      <dgm:t>
        <a:bodyPr/>
        <a:lstStyle/>
        <a:p>
          <a:endParaRPr lang="en-US" sz="1100" b="1"/>
        </a:p>
      </dgm:t>
    </dgm:pt>
    <dgm:pt modelId="{A28BF09F-2ADA-4A28-80A5-85FA53AA5CB5}" type="sibTrans" cxnId="{71438A07-CDEB-49D4-99BF-C11653DA3AA9}">
      <dgm:prSet custT="1"/>
      <dgm:spPr>
        <a:solidFill>
          <a:srgbClr val="33ADD6"/>
        </a:solidFill>
      </dgm:spPr>
      <dgm:t>
        <a:bodyPr/>
        <a:lstStyle/>
        <a:p>
          <a:endParaRPr lang="en-US" sz="1100" b="1" dirty="0"/>
        </a:p>
      </dgm:t>
    </dgm:pt>
    <dgm:pt modelId="{A6A6A8EB-9C07-47AE-8DA7-755F1BF134C1}" type="pres">
      <dgm:prSet presAssocID="{0E62C7F8-D773-4EBE-9D59-CC0A3DFCC4C6}" presName="cycle" presStyleCnt="0">
        <dgm:presLayoutVars>
          <dgm:dir/>
          <dgm:resizeHandles val="exact"/>
        </dgm:presLayoutVars>
      </dgm:prSet>
      <dgm:spPr/>
      <dgm:t>
        <a:bodyPr/>
        <a:lstStyle/>
        <a:p>
          <a:endParaRPr lang="en-US"/>
        </a:p>
      </dgm:t>
    </dgm:pt>
    <dgm:pt modelId="{5A943DE3-09B2-4498-884A-29C5BC9560F8}" type="pres">
      <dgm:prSet presAssocID="{728868E4-CA92-4AD6-AF3D-FD602432DE64}" presName="node" presStyleLbl="node1" presStyleIdx="0" presStyleCnt="7" custScaleX="109670" custScaleY="109670">
        <dgm:presLayoutVars>
          <dgm:bulletEnabled val="1"/>
        </dgm:presLayoutVars>
      </dgm:prSet>
      <dgm:spPr/>
      <dgm:t>
        <a:bodyPr/>
        <a:lstStyle/>
        <a:p>
          <a:endParaRPr lang="en-US"/>
        </a:p>
      </dgm:t>
    </dgm:pt>
    <dgm:pt modelId="{14B6F26D-ADFB-49BA-8042-C0B6F0E9E28F}" type="pres">
      <dgm:prSet presAssocID="{206B3090-0411-48F4-8362-946D3AA30316}" presName="sibTrans" presStyleLbl="sibTrans2D1" presStyleIdx="0" presStyleCnt="7" custLinFactNeighborX="11903" custLinFactNeighborY="-25748"/>
      <dgm:spPr/>
      <dgm:t>
        <a:bodyPr/>
        <a:lstStyle/>
        <a:p>
          <a:endParaRPr lang="en-US"/>
        </a:p>
      </dgm:t>
    </dgm:pt>
    <dgm:pt modelId="{F3EB6E27-DC1F-4C4B-B4D1-9FE90919A444}" type="pres">
      <dgm:prSet presAssocID="{206B3090-0411-48F4-8362-946D3AA30316}" presName="connectorText" presStyleLbl="sibTrans2D1" presStyleIdx="0" presStyleCnt="7"/>
      <dgm:spPr/>
      <dgm:t>
        <a:bodyPr/>
        <a:lstStyle/>
        <a:p>
          <a:endParaRPr lang="en-US"/>
        </a:p>
      </dgm:t>
    </dgm:pt>
    <dgm:pt modelId="{746A1864-607C-4850-AECE-ECECE93407F3}" type="pres">
      <dgm:prSet presAssocID="{5ADB2866-A5A4-4FE0-BCD7-C427C8132F4C}" presName="node" presStyleLbl="node1" presStyleIdx="1" presStyleCnt="7" custScaleX="109860" custScaleY="109860">
        <dgm:presLayoutVars>
          <dgm:bulletEnabled val="1"/>
        </dgm:presLayoutVars>
      </dgm:prSet>
      <dgm:spPr/>
      <dgm:t>
        <a:bodyPr/>
        <a:lstStyle/>
        <a:p>
          <a:endParaRPr lang="en-US"/>
        </a:p>
      </dgm:t>
    </dgm:pt>
    <dgm:pt modelId="{811E8E7E-A2A4-440D-AB2D-F3E44B7717DE}" type="pres">
      <dgm:prSet presAssocID="{87593662-EB39-47BF-B1EF-2D342340D45F}" presName="sibTrans" presStyleLbl="sibTrans2D1" presStyleIdx="1" presStyleCnt="7" custLinFactNeighborX="26781" custLinFactNeighborY="-4682"/>
      <dgm:spPr/>
      <dgm:t>
        <a:bodyPr/>
        <a:lstStyle/>
        <a:p>
          <a:endParaRPr lang="en-US"/>
        </a:p>
      </dgm:t>
    </dgm:pt>
    <dgm:pt modelId="{2667EE59-2BE9-4EC0-9638-07AFE5095BA6}" type="pres">
      <dgm:prSet presAssocID="{87593662-EB39-47BF-B1EF-2D342340D45F}" presName="connectorText" presStyleLbl="sibTrans2D1" presStyleIdx="1" presStyleCnt="7"/>
      <dgm:spPr/>
      <dgm:t>
        <a:bodyPr/>
        <a:lstStyle/>
        <a:p>
          <a:endParaRPr lang="en-US"/>
        </a:p>
      </dgm:t>
    </dgm:pt>
    <dgm:pt modelId="{3CB9EB2C-57EB-4415-9106-683228F3FD15}" type="pres">
      <dgm:prSet presAssocID="{10B320D2-77A9-440F-ADB0-70FB43BBBAA8}" presName="node" presStyleLbl="node1" presStyleIdx="2" presStyleCnt="7" custScaleX="109153" custScaleY="109153">
        <dgm:presLayoutVars>
          <dgm:bulletEnabled val="1"/>
        </dgm:presLayoutVars>
      </dgm:prSet>
      <dgm:spPr/>
      <dgm:t>
        <a:bodyPr/>
        <a:lstStyle/>
        <a:p>
          <a:endParaRPr lang="en-US"/>
        </a:p>
      </dgm:t>
    </dgm:pt>
    <dgm:pt modelId="{E36FAAAB-186F-48A0-A387-6C658849342F}" type="pres">
      <dgm:prSet presAssocID="{2FAC9099-43A8-4973-9730-6200EF6CECA9}" presName="sibTrans" presStyleLbl="sibTrans2D1" presStyleIdx="2" presStyleCnt="7" custLinFactNeighborX="11276" custLinFactNeighborY="6530"/>
      <dgm:spPr/>
      <dgm:t>
        <a:bodyPr/>
        <a:lstStyle/>
        <a:p>
          <a:endParaRPr lang="en-US"/>
        </a:p>
      </dgm:t>
    </dgm:pt>
    <dgm:pt modelId="{FFAC50F1-E633-41F4-AA2C-E3587F512E5B}" type="pres">
      <dgm:prSet presAssocID="{2FAC9099-43A8-4973-9730-6200EF6CECA9}" presName="connectorText" presStyleLbl="sibTrans2D1" presStyleIdx="2" presStyleCnt="7"/>
      <dgm:spPr/>
      <dgm:t>
        <a:bodyPr/>
        <a:lstStyle/>
        <a:p>
          <a:endParaRPr lang="en-US"/>
        </a:p>
      </dgm:t>
    </dgm:pt>
    <dgm:pt modelId="{179D31A4-FAC3-41EB-B1C1-E023379FB607}" type="pres">
      <dgm:prSet presAssocID="{6A7F5FED-B005-4EA8-BFD6-6DFC8513083A}" presName="node" presStyleLbl="node1" presStyleIdx="3" presStyleCnt="7" custScaleX="109716" custScaleY="109716">
        <dgm:presLayoutVars>
          <dgm:bulletEnabled val="1"/>
        </dgm:presLayoutVars>
      </dgm:prSet>
      <dgm:spPr/>
      <dgm:t>
        <a:bodyPr/>
        <a:lstStyle/>
        <a:p>
          <a:endParaRPr lang="en-US"/>
        </a:p>
      </dgm:t>
    </dgm:pt>
    <dgm:pt modelId="{EBA1CE8C-F3FA-4502-AE17-18DBDCA1D09A}" type="pres">
      <dgm:prSet presAssocID="{A28BF09F-2ADA-4A28-80A5-85FA53AA5CB5}" presName="sibTrans" presStyleLbl="sibTrans2D1" presStyleIdx="3" presStyleCnt="7" custLinFactNeighborX="-11902" custLinFactNeighborY="-1016"/>
      <dgm:spPr/>
      <dgm:t>
        <a:bodyPr/>
        <a:lstStyle/>
        <a:p>
          <a:endParaRPr lang="en-US"/>
        </a:p>
      </dgm:t>
    </dgm:pt>
    <dgm:pt modelId="{047EA52C-AC59-43D7-BE25-9480ECAD9859}" type="pres">
      <dgm:prSet presAssocID="{A28BF09F-2ADA-4A28-80A5-85FA53AA5CB5}" presName="connectorText" presStyleLbl="sibTrans2D1" presStyleIdx="3" presStyleCnt="7"/>
      <dgm:spPr/>
      <dgm:t>
        <a:bodyPr/>
        <a:lstStyle/>
        <a:p>
          <a:endParaRPr lang="en-US"/>
        </a:p>
      </dgm:t>
    </dgm:pt>
    <dgm:pt modelId="{26D41C3D-C95A-48BF-9B0C-88043EE7A64A}" type="pres">
      <dgm:prSet presAssocID="{8D8C5843-CDA9-457F-BFBC-A2A8D66CC0BC}" presName="node" presStyleLbl="node1" presStyleIdx="4" presStyleCnt="7" custScaleX="109569" custScaleY="109569" custRadScaleRad="100478" custRadScaleInc="-510">
        <dgm:presLayoutVars>
          <dgm:bulletEnabled val="1"/>
        </dgm:presLayoutVars>
      </dgm:prSet>
      <dgm:spPr/>
      <dgm:t>
        <a:bodyPr/>
        <a:lstStyle/>
        <a:p>
          <a:endParaRPr lang="en-US"/>
        </a:p>
      </dgm:t>
    </dgm:pt>
    <dgm:pt modelId="{839AE855-81EC-4F68-B531-E27C5B9409F6}" type="pres">
      <dgm:prSet presAssocID="{2EB5116C-B005-4C6C-BF40-2337E63444F1}" presName="sibTrans" presStyleLbl="sibTrans2D1" presStyleIdx="4" presStyleCnt="7" custLinFactNeighborX="-14236" custLinFactNeighborY="-769"/>
      <dgm:spPr/>
      <dgm:t>
        <a:bodyPr/>
        <a:lstStyle/>
        <a:p>
          <a:endParaRPr lang="en-US"/>
        </a:p>
      </dgm:t>
    </dgm:pt>
    <dgm:pt modelId="{91BD6453-A40F-48E6-B818-741507F3E252}" type="pres">
      <dgm:prSet presAssocID="{2EB5116C-B005-4C6C-BF40-2337E63444F1}" presName="connectorText" presStyleLbl="sibTrans2D1" presStyleIdx="4" presStyleCnt="7"/>
      <dgm:spPr/>
      <dgm:t>
        <a:bodyPr/>
        <a:lstStyle/>
        <a:p>
          <a:endParaRPr lang="en-US"/>
        </a:p>
      </dgm:t>
    </dgm:pt>
    <dgm:pt modelId="{89E8E45D-601E-4CB9-B119-C355351FD427}" type="pres">
      <dgm:prSet presAssocID="{305AC8BC-0C28-41FE-B802-8BB64A9F53E2}" presName="node" presStyleLbl="node1" presStyleIdx="5" presStyleCnt="7" custScaleX="109867" custScaleY="109867">
        <dgm:presLayoutVars>
          <dgm:bulletEnabled val="1"/>
        </dgm:presLayoutVars>
      </dgm:prSet>
      <dgm:spPr/>
      <dgm:t>
        <a:bodyPr/>
        <a:lstStyle/>
        <a:p>
          <a:endParaRPr lang="en-US"/>
        </a:p>
      </dgm:t>
    </dgm:pt>
    <dgm:pt modelId="{5BBB5C39-E800-4998-B6F9-0385674B11D6}" type="pres">
      <dgm:prSet presAssocID="{7D65237B-5D21-4A68-9A9C-CDDD88E1F77F}" presName="sibTrans" presStyleLbl="sibTrans2D1" presStyleIdx="5" presStyleCnt="7" custLinFactNeighborX="-13587" custLinFactNeighborY="-10934"/>
      <dgm:spPr/>
      <dgm:t>
        <a:bodyPr/>
        <a:lstStyle/>
        <a:p>
          <a:endParaRPr lang="en-US"/>
        </a:p>
      </dgm:t>
    </dgm:pt>
    <dgm:pt modelId="{481BFA7A-DFF9-4CF6-88AD-2D650E84D4E4}" type="pres">
      <dgm:prSet presAssocID="{7D65237B-5D21-4A68-9A9C-CDDD88E1F77F}" presName="connectorText" presStyleLbl="sibTrans2D1" presStyleIdx="5" presStyleCnt="7"/>
      <dgm:spPr/>
      <dgm:t>
        <a:bodyPr/>
        <a:lstStyle/>
        <a:p>
          <a:endParaRPr lang="en-US"/>
        </a:p>
      </dgm:t>
    </dgm:pt>
    <dgm:pt modelId="{A6C6174A-D3BE-45EA-A636-328C612325BE}" type="pres">
      <dgm:prSet presAssocID="{2171B7E0-3413-4AFD-8FCC-A072B911E19A}" presName="node" presStyleLbl="node1" presStyleIdx="6" presStyleCnt="7" custScaleX="109439" custScaleY="109439">
        <dgm:presLayoutVars>
          <dgm:bulletEnabled val="1"/>
        </dgm:presLayoutVars>
      </dgm:prSet>
      <dgm:spPr/>
      <dgm:t>
        <a:bodyPr/>
        <a:lstStyle/>
        <a:p>
          <a:endParaRPr lang="en-US"/>
        </a:p>
      </dgm:t>
    </dgm:pt>
    <dgm:pt modelId="{C73EDAF8-9F4F-4D21-BDBE-D822A499CB20}" type="pres">
      <dgm:prSet presAssocID="{52CCF2A1-0B3E-4C7C-B963-668659E57481}" presName="sibTrans" presStyleLbl="sibTrans2D1" presStyleIdx="6" presStyleCnt="7" custLinFactNeighborX="-11903" custLinFactNeighborY="-28089"/>
      <dgm:spPr/>
      <dgm:t>
        <a:bodyPr/>
        <a:lstStyle/>
        <a:p>
          <a:endParaRPr lang="en-US"/>
        </a:p>
      </dgm:t>
    </dgm:pt>
    <dgm:pt modelId="{0C013764-D456-4328-BC22-D6F2AA8704CE}" type="pres">
      <dgm:prSet presAssocID="{52CCF2A1-0B3E-4C7C-B963-668659E57481}" presName="connectorText" presStyleLbl="sibTrans2D1" presStyleIdx="6" presStyleCnt="7"/>
      <dgm:spPr/>
      <dgm:t>
        <a:bodyPr/>
        <a:lstStyle/>
        <a:p>
          <a:endParaRPr lang="en-US"/>
        </a:p>
      </dgm:t>
    </dgm:pt>
  </dgm:ptLst>
  <dgm:cxnLst>
    <dgm:cxn modelId="{827CEC75-E5EE-42AC-B059-76C789C19C37}" type="presOf" srcId="{8D8C5843-CDA9-457F-BFBC-A2A8D66CC0BC}" destId="{26D41C3D-C95A-48BF-9B0C-88043EE7A64A}" srcOrd="0" destOrd="0" presId="urn:microsoft.com/office/officeart/2005/8/layout/cycle2"/>
    <dgm:cxn modelId="{8443EEA0-E349-4319-BDAB-B6072183325F}" type="presOf" srcId="{728868E4-CA92-4AD6-AF3D-FD602432DE64}" destId="{5A943DE3-09B2-4498-884A-29C5BC9560F8}" srcOrd="0" destOrd="0" presId="urn:microsoft.com/office/officeart/2005/8/layout/cycle2"/>
    <dgm:cxn modelId="{13291CCF-06B9-4076-AB12-D0E054E0E799}" type="presOf" srcId="{A28BF09F-2ADA-4A28-80A5-85FA53AA5CB5}" destId="{047EA52C-AC59-43D7-BE25-9480ECAD9859}" srcOrd="1" destOrd="0" presId="urn:microsoft.com/office/officeart/2005/8/layout/cycle2"/>
    <dgm:cxn modelId="{FD5218AE-2D38-41F1-981C-05E1415F8BAC}" type="presOf" srcId="{7D65237B-5D21-4A68-9A9C-CDDD88E1F77F}" destId="{5BBB5C39-E800-4998-B6F9-0385674B11D6}" srcOrd="0" destOrd="0" presId="urn:microsoft.com/office/officeart/2005/8/layout/cycle2"/>
    <dgm:cxn modelId="{EC2FC89E-ED11-47CF-9D70-89F81B33B709}" type="presOf" srcId="{87593662-EB39-47BF-B1EF-2D342340D45F}" destId="{2667EE59-2BE9-4EC0-9638-07AFE5095BA6}" srcOrd="1" destOrd="0" presId="urn:microsoft.com/office/officeart/2005/8/layout/cycle2"/>
    <dgm:cxn modelId="{41BD88C0-B267-4A53-8969-DF3E04A259FE}" type="presOf" srcId="{52CCF2A1-0B3E-4C7C-B963-668659E57481}" destId="{0C013764-D456-4328-BC22-D6F2AA8704CE}" srcOrd="1" destOrd="0" presId="urn:microsoft.com/office/officeart/2005/8/layout/cycle2"/>
    <dgm:cxn modelId="{E9AD5475-DB35-4E2C-ACA3-3BA25BD87419}" srcId="{0E62C7F8-D773-4EBE-9D59-CC0A3DFCC4C6}" destId="{10B320D2-77A9-440F-ADB0-70FB43BBBAA8}" srcOrd="2" destOrd="0" parTransId="{3F1F18A3-4E66-4F6A-BB07-463CA45F3C83}" sibTransId="{2FAC9099-43A8-4973-9730-6200EF6CECA9}"/>
    <dgm:cxn modelId="{1688B118-0C44-4DA4-B0CC-0B21708FD8C7}" type="presOf" srcId="{2EB5116C-B005-4C6C-BF40-2337E63444F1}" destId="{91BD6453-A40F-48E6-B818-741507F3E252}" srcOrd="1" destOrd="0" presId="urn:microsoft.com/office/officeart/2005/8/layout/cycle2"/>
    <dgm:cxn modelId="{0C759B30-01AB-45DE-9A04-2CB4646606F1}" srcId="{0E62C7F8-D773-4EBE-9D59-CC0A3DFCC4C6}" destId="{5ADB2866-A5A4-4FE0-BCD7-C427C8132F4C}" srcOrd="1" destOrd="0" parTransId="{3DD70145-FE4E-48EE-B9C7-4407FD29E263}" sibTransId="{87593662-EB39-47BF-B1EF-2D342340D45F}"/>
    <dgm:cxn modelId="{8AC7767A-C4EE-4D82-A909-3E5E0A57E193}" type="presOf" srcId="{2171B7E0-3413-4AFD-8FCC-A072B911E19A}" destId="{A6C6174A-D3BE-45EA-A636-328C612325BE}" srcOrd="0" destOrd="0" presId="urn:microsoft.com/office/officeart/2005/8/layout/cycle2"/>
    <dgm:cxn modelId="{DBE95242-D8B5-40F9-8110-DFF4A71773FF}" srcId="{0E62C7F8-D773-4EBE-9D59-CC0A3DFCC4C6}" destId="{305AC8BC-0C28-41FE-B802-8BB64A9F53E2}" srcOrd="5" destOrd="0" parTransId="{6910B235-D8EA-4E48-96F8-36BD8FCB3F77}" sibTransId="{7D65237B-5D21-4A68-9A9C-CDDD88E1F77F}"/>
    <dgm:cxn modelId="{4793786A-0751-4374-931B-95FF1D9372D1}" type="presOf" srcId="{52CCF2A1-0B3E-4C7C-B963-668659E57481}" destId="{C73EDAF8-9F4F-4D21-BDBE-D822A499CB20}" srcOrd="0" destOrd="0" presId="urn:microsoft.com/office/officeart/2005/8/layout/cycle2"/>
    <dgm:cxn modelId="{1096B372-8547-4F06-9B2D-7C61185DDE9C}" srcId="{0E62C7F8-D773-4EBE-9D59-CC0A3DFCC4C6}" destId="{8D8C5843-CDA9-457F-BFBC-A2A8D66CC0BC}" srcOrd="4" destOrd="0" parTransId="{0640A524-BC9B-44AF-8580-3EC1F52C745A}" sibTransId="{2EB5116C-B005-4C6C-BF40-2337E63444F1}"/>
    <dgm:cxn modelId="{73243732-0666-43F0-A2E7-FC04CE46FD45}" type="presOf" srcId="{2FAC9099-43A8-4973-9730-6200EF6CECA9}" destId="{FFAC50F1-E633-41F4-AA2C-E3587F512E5B}" srcOrd="1" destOrd="0" presId="urn:microsoft.com/office/officeart/2005/8/layout/cycle2"/>
    <dgm:cxn modelId="{52D44D8C-9EF7-419B-88E6-F271411B8D82}" type="presOf" srcId="{6A7F5FED-B005-4EA8-BFD6-6DFC8513083A}" destId="{179D31A4-FAC3-41EB-B1C1-E023379FB607}" srcOrd="0" destOrd="0" presId="urn:microsoft.com/office/officeart/2005/8/layout/cycle2"/>
    <dgm:cxn modelId="{725C82C8-A93A-49C5-891A-686C9C53C0CA}" type="presOf" srcId="{A28BF09F-2ADA-4A28-80A5-85FA53AA5CB5}" destId="{EBA1CE8C-F3FA-4502-AE17-18DBDCA1D09A}" srcOrd="0" destOrd="0" presId="urn:microsoft.com/office/officeart/2005/8/layout/cycle2"/>
    <dgm:cxn modelId="{B9F6B63D-9902-4116-B2C2-C0B32E7588ED}" type="presOf" srcId="{2FAC9099-43A8-4973-9730-6200EF6CECA9}" destId="{E36FAAAB-186F-48A0-A387-6C658849342F}" srcOrd="0" destOrd="0" presId="urn:microsoft.com/office/officeart/2005/8/layout/cycle2"/>
    <dgm:cxn modelId="{6DB4BC07-1249-49A1-8C12-8881398C0CE7}" type="presOf" srcId="{206B3090-0411-48F4-8362-946D3AA30316}" destId="{F3EB6E27-DC1F-4C4B-B4D1-9FE90919A444}" srcOrd="1" destOrd="0" presId="urn:microsoft.com/office/officeart/2005/8/layout/cycle2"/>
    <dgm:cxn modelId="{60EE420C-0DCD-402F-8603-3D2DF6E911FA}" type="presOf" srcId="{5ADB2866-A5A4-4FE0-BCD7-C427C8132F4C}" destId="{746A1864-607C-4850-AECE-ECECE93407F3}" srcOrd="0" destOrd="0" presId="urn:microsoft.com/office/officeart/2005/8/layout/cycle2"/>
    <dgm:cxn modelId="{2A5DBF32-8C5B-4827-AFDD-4A2D9138865D}" type="presOf" srcId="{7D65237B-5D21-4A68-9A9C-CDDD88E1F77F}" destId="{481BFA7A-DFF9-4CF6-88AD-2D650E84D4E4}" srcOrd="1" destOrd="0" presId="urn:microsoft.com/office/officeart/2005/8/layout/cycle2"/>
    <dgm:cxn modelId="{3EB2382B-EB48-4121-AAED-97D65032CC22}" type="presOf" srcId="{0E62C7F8-D773-4EBE-9D59-CC0A3DFCC4C6}" destId="{A6A6A8EB-9C07-47AE-8DA7-755F1BF134C1}" srcOrd="0" destOrd="0" presId="urn:microsoft.com/office/officeart/2005/8/layout/cycle2"/>
    <dgm:cxn modelId="{638F71F1-B383-446E-9D3F-2551B16B88C7}" type="presOf" srcId="{87593662-EB39-47BF-B1EF-2D342340D45F}" destId="{811E8E7E-A2A4-440D-AB2D-F3E44B7717DE}" srcOrd="0" destOrd="0" presId="urn:microsoft.com/office/officeart/2005/8/layout/cycle2"/>
    <dgm:cxn modelId="{5F2690ED-299E-4687-8AEE-082411C06450}" type="presOf" srcId="{2EB5116C-B005-4C6C-BF40-2337E63444F1}" destId="{839AE855-81EC-4F68-B531-E27C5B9409F6}" srcOrd="0" destOrd="0" presId="urn:microsoft.com/office/officeart/2005/8/layout/cycle2"/>
    <dgm:cxn modelId="{F6DF775F-821E-478A-9D8B-54A0434CE060}" type="presOf" srcId="{305AC8BC-0C28-41FE-B802-8BB64A9F53E2}" destId="{89E8E45D-601E-4CB9-B119-C355351FD427}" srcOrd="0" destOrd="0" presId="urn:microsoft.com/office/officeart/2005/8/layout/cycle2"/>
    <dgm:cxn modelId="{71438A07-CDEB-49D4-99BF-C11653DA3AA9}" srcId="{0E62C7F8-D773-4EBE-9D59-CC0A3DFCC4C6}" destId="{6A7F5FED-B005-4EA8-BFD6-6DFC8513083A}" srcOrd="3" destOrd="0" parTransId="{7E7E15DC-7068-4AF2-B292-EAFDB09609DB}" sibTransId="{A28BF09F-2ADA-4A28-80A5-85FA53AA5CB5}"/>
    <dgm:cxn modelId="{BE548832-906C-46FD-B77B-DCF29D80DDC1}" type="presOf" srcId="{10B320D2-77A9-440F-ADB0-70FB43BBBAA8}" destId="{3CB9EB2C-57EB-4415-9106-683228F3FD15}" srcOrd="0" destOrd="0" presId="urn:microsoft.com/office/officeart/2005/8/layout/cycle2"/>
    <dgm:cxn modelId="{9D7DBDCB-ACDD-48E4-9851-903A9738EEEB}" srcId="{0E62C7F8-D773-4EBE-9D59-CC0A3DFCC4C6}" destId="{2171B7E0-3413-4AFD-8FCC-A072B911E19A}" srcOrd="6" destOrd="0" parTransId="{556C9732-93E3-488E-8313-5B553806AB8F}" sibTransId="{52CCF2A1-0B3E-4C7C-B963-668659E57481}"/>
    <dgm:cxn modelId="{1B0648D5-831A-48D9-AA3A-9EBAF18246B6}" type="presOf" srcId="{206B3090-0411-48F4-8362-946D3AA30316}" destId="{14B6F26D-ADFB-49BA-8042-C0B6F0E9E28F}" srcOrd="0" destOrd="0" presId="urn:microsoft.com/office/officeart/2005/8/layout/cycle2"/>
    <dgm:cxn modelId="{036B0546-33D8-40C9-9C5D-4B8AAA3DAD15}" srcId="{0E62C7F8-D773-4EBE-9D59-CC0A3DFCC4C6}" destId="{728868E4-CA92-4AD6-AF3D-FD602432DE64}" srcOrd="0" destOrd="0" parTransId="{00F80B92-20D0-41C7-8FE8-AB4A2E7C15F2}" sibTransId="{206B3090-0411-48F4-8362-946D3AA30316}"/>
    <dgm:cxn modelId="{B1239EDE-25C5-4CD2-91D3-5758499D12CA}" type="presParOf" srcId="{A6A6A8EB-9C07-47AE-8DA7-755F1BF134C1}" destId="{5A943DE3-09B2-4498-884A-29C5BC9560F8}" srcOrd="0" destOrd="0" presId="urn:microsoft.com/office/officeart/2005/8/layout/cycle2"/>
    <dgm:cxn modelId="{DFDDDCC8-69B7-4CAE-82CC-24EB5295E228}" type="presParOf" srcId="{A6A6A8EB-9C07-47AE-8DA7-755F1BF134C1}" destId="{14B6F26D-ADFB-49BA-8042-C0B6F0E9E28F}" srcOrd="1" destOrd="0" presId="urn:microsoft.com/office/officeart/2005/8/layout/cycle2"/>
    <dgm:cxn modelId="{766CF5D6-3C36-495B-B000-094768ACFB84}" type="presParOf" srcId="{14B6F26D-ADFB-49BA-8042-C0B6F0E9E28F}" destId="{F3EB6E27-DC1F-4C4B-B4D1-9FE90919A444}" srcOrd="0" destOrd="0" presId="urn:microsoft.com/office/officeart/2005/8/layout/cycle2"/>
    <dgm:cxn modelId="{AD65ECA8-95C5-48EF-BCEF-18FD1A4A175B}" type="presParOf" srcId="{A6A6A8EB-9C07-47AE-8DA7-755F1BF134C1}" destId="{746A1864-607C-4850-AECE-ECECE93407F3}" srcOrd="2" destOrd="0" presId="urn:microsoft.com/office/officeart/2005/8/layout/cycle2"/>
    <dgm:cxn modelId="{4D0663F4-4B1F-44A0-8553-233CABF9C3FD}" type="presParOf" srcId="{A6A6A8EB-9C07-47AE-8DA7-755F1BF134C1}" destId="{811E8E7E-A2A4-440D-AB2D-F3E44B7717DE}" srcOrd="3" destOrd="0" presId="urn:microsoft.com/office/officeart/2005/8/layout/cycle2"/>
    <dgm:cxn modelId="{45C1F820-6B3B-433D-B157-185A6FCB0D66}" type="presParOf" srcId="{811E8E7E-A2A4-440D-AB2D-F3E44B7717DE}" destId="{2667EE59-2BE9-4EC0-9638-07AFE5095BA6}" srcOrd="0" destOrd="0" presId="urn:microsoft.com/office/officeart/2005/8/layout/cycle2"/>
    <dgm:cxn modelId="{A3D5E7DE-5035-404D-B899-3CB8769962FD}" type="presParOf" srcId="{A6A6A8EB-9C07-47AE-8DA7-755F1BF134C1}" destId="{3CB9EB2C-57EB-4415-9106-683228F3FD15}" srcOrd="4" destOrd="0" presId="urn:microsoft.com/office/officeart/2005/8/layout/cycle2"/>
    <dgm:cxn modelId="{7EAC78A8-FDC8-4397-AFF7-6D9D96842932}" type="presParOf" srcId="{A6A6A8EB-9C07-47AE-8DA7-755F1BF134C1}" destId="{E36FAAAB-186F-48A0-A387-6C658849342F}" srcOrd="5" destOrd="0" presId="urn:microsoft.com/office/officeart/2005/8/layout/cycle2"/>
    <dgm:cxn modelId="{202FF750-2121-4407-86E3-E0FD44FF2CB6}" type="presParOf" srcId="{E36FAAAB-186F-48A0-A387-6C658849342F}" destId="{FFAC50F1-E633-41F4-AA2C-E3587F512E5B}" srcOrd="0" destOrd="0" presId="urn:microsoft.com/office/officeart/2005/8/layout/cycle2"/>
    <dgm:cxn modelId="{64266E97-742D-441D-B1B3-526EB01FB6B4}" type="presParOf" srcId="{A6A6A8EB-9C07-47AE-8DA7-755F1BF134C1}" destId="{179D31A4-FAC3-41EB-B1C1-E023379FB607}" srcOrd="6" destOrd="0" presId="urn:microsoft.com/office/officeart/2005/8/layout/cycle2"/>
    <dgm:cxn modelId="{23D0B288-8C76-4C86-8D74-09EDA1B2BABB}" type="presParOf" srcId="{A6A6A8EB-9C07-47AE-8DA7-755F1BF134C1}" destId="{EBA1CE8C-F3FA-4502-AE17-18DBDCA1D09A}" srcOrd="7" destOrd="0" presId="urn:microsoft.com/office/officeart/2005/8/layout/cycle2"/>
    <dgm:cxn modelId="{3CEBD756-224A-4187-86B9-8856F3E29EB1}" type="presParOf" srcId="{EBA1CE8C-F3FA-4502-AE17-18DBDCA1D09A}" destId="{047EA52C-AC59-43D7-BE25-9480ECAD9859}" srcOrd="0" destOrd="0" presId="urn:microsoft.com/office/officeart/2005/8/layout/cycle2"/>
    <dgm:cxn modelId="{69BA5F3E-1618-4F98-AF5D-4318438DA660}" type="presParOf" srcId="{A6A6A8EB-9C07-47AE-8DA7-755F1BF134C1}" destId="{26D41C3D-C95A-48BF-9B0C-88043EE7A64A}" srcOrd="8" destOrd="0" presId="urn:microsoft.com/office/officeart/2005/8/layout/cycle2"/>
    <dgm:cxn modelId="{7FC8E7A1-F1F4-4682-95CB-9CF275FD11FC}" type="presParOf" srcId="{A6A6A8EB-9C07-47AE-8DA7-755F1BF134C1}" destId="{839AE855-81EC-4F68-B531-E27C5B9409F6}" srcOrd="9" destOrd="0" presId="urn:microsoft.com/office/officeart/2005/8/layout/cycle2"/>
    <dgm:cxn modelId="{0C63A62C-A1AF-4A9F-A970-D28B79632EB5}" type="presParOf" srcId="{839AE855-81EC-4F68-B531-E27C5B9409F6}" destId="{91BD6453-A40F-48E6-B818-741507F3E252}" srcOrd="0" destOrd="0" presId="urn:microsoft.com/office/officeart/2005/8/layout/cycle2"/>
    <dgm:cxn modelId="{F3815DA4-B558-439E-9A61-BCD11D564D25}" type="presParOf" srcId="{A6A6A8EB-9C07-47AE-8DA7-755F1BF134C1}" destId="{89E8E45D-601E-4CB9-B119-C355351FD427}" srcOrd="10" destOrd="0" presId="urn:microsoft.com/office/officeart/2005/8/layout/cycle2"/>
    <dgm:cxn modelId="{2DFFAA3B-0636-4397-BAA3-04F4AF707E2C}" type="presParOf" srcId="{A6A6A8EB-9C07-47AE-8DA7-755F1BF134C1}" destId="{5BBB5C39-E800-4998-B6F9-0385674B11D6}" srcOrd="11" destOrd="0" presId="urn:microsoft.com/office/officeart/2005/8/layout/cycle2"/>
    <dgm:cxn modelId="{86B84C13-E747-41A3-A76E-B2D8EB3F00DB}" type="presParOf" srcId="{5BBB5C39-E800-4998-B6F9-0385674B11D6}" destId="{481BFA7A-DFF9-4CF6-88AD-2D650E84D4E4}" srcOrd="0" destOrd="0" presId="urn:microsoft.com/office/officeart/2005/8/layout/cycle2"/>
    <dgm:cxn modelId="{D2306A70-1C3E-4200-BA0F-81189FCC8C9F}" type="presParOf" srcId="{A6A6A8EB-9C07-47AE-8DA7-755F1BF134C1}" destId="{A6C6174A-D3BE-45EA-A636-328C612325BE}" srcOrd="12" destOrd="0" presId="urn:microsoft.com/office/officeart/2005/8/layout/cycle2"/>
    <dgm:cxn modelId="{420420D8-B311-42F9-8985-95FAF87F15E9}" type="presParOf" srcId="{A6A6A8EB-9C07-47AE-8DA7-755F1BF134C1}" destId="{C73EDAF8-9F4F-4D21-BDBE-D822A499CB20}" srcOrd="13" destOrd="0" presId="urn:microsoft.com/office/officeart/2005/8/layout/cycle2"/>
    <dgm:cxn modelId="{86DFFBD5-DB51-4C32-9948-3D4EB60C56BF}" type="presParOf" srcId="{C73EDAF8-9F4F-4D21-BDBE-D822A499CB20}" destId="{0C013764-D456-4328-BC22-D6F2AA8704CE}" srcOrd="0" destOrd="0" presId="urn:microsoft.com/office/officeart/2005/8/layout/cycle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43DE3-09B2-4498-884A-29C5BC9560F8}">
      <dsp:nvSpPr>
        <dsp:cNvPr id="0" name=""/>
        <dsp:cNvSpPr/>
      </dsp:nvSpPr>
      <dsp:spPr>
        <a:xfrm>
          <a:off x="2653003" y="-54697"/>
          <a:ext cx="1257492" cy="1257492"/>
        </a:xfrm>
        <a:prstGeom prst="ellipse">
          <a:avLst/>
        </a:prstGeom>
        <a:solidFill>
          <a:schemeClr val="tx1"/>
        </a:solidFill>
        <a:ln w="25400" cap="flat" cmpd="sng" algn="ctr">
          <a:solidFill>
            <a:srgbClr val="7F7F7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rPr>
            <a:t>Online</a:t>
          </a:r>
        </a:p>
        <a:p>
          <a:pPr lvl="0" algn="ctr" defTabSz="488950">
            <a:lnSpc>
              <a:spcPct val="90000"/>
            </a:lnSpc>
            <a:spcBef>
              <a:spcPct val="0"/>
            </a:spcBef>
            <a:spcAft>
              <a:spcPct val="35000"/>
            </a:spcAft>
          </a:pPr>
          <a:r>
            <a:rPr lang="en-US" sz="1100" b="1" kern="1200" dirty="0" smtClean="0">
              <a:solidFill>
                <a:srgbClr val="FFFFFF"/>
              </a:solidFill>
            </a:rPr>
            <a:t>Advertising</a:t>
          </a:r>
          <a:endParaRPr lang="en-US" sz="1100" b="1" kern="1200" dirty="0">
            <a:solidFill>
              <a:srgbClr val="FFFFFF"/>
            </a:solidFill>
          </a:endParaRPr>
        </a:p>
      </dsp:txBody>
      <dsp:txXfrm>
        <a:off x="2837158" y="129458"/>
        <a:ext cx="889182" cy="889182"/>
      </dsp:txXfrm>
    </dsp:sp>
    <dsp:sp modelId="{14B6F26D-ADFB-49BA-8042-C0B6F0E9E28F}">
      <dsp:nvSpPr>
        <dsp:cNvPr id="0" name=""/>
        <dsp:cNvSpPr/>
      </dsp:nvSpPr>
      <dsp:spPr>
        <a:xfrm rot="1542857">
          <a:off x="3956920" y="651024"/>
          <a:ext cx="245071" cy="386982"/>
        </a:xfrm>
        <a:prstGeom prst="rightArrow">
          <a:avLst>
            <a:gd name="adj1" fmla="val 60000"/>
            <a:gd name="adj2" fmla="val 50000"/>
          </a:avLst>
        </a:prstGeom>
        <a:solidFill>
          <a:srgbClr val="33ADD6"/>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3960560" y="712470"/>
        <a:ext cx="171550" cy="232190"/>
      </dsp:txXfrm>
    </dsp:sp>
    <dsp:sp modelId="{746A1864-607C-4850-AECE-ECECE93407F3}">
      <dsp:nvSpPr>
        <dsp:cNvPr id="0" name=""/>
        <dsp:cNvSpPr/>
      </dsp:nvSpPr>
      <dsp:spPr>
        <a:xfrm>
          <a:off x="4202463" y="690919"/>
          <a:ext cx="1259671" cy="1259671"/>
        </a:xfrm>
        <a:prstGeom prst="ellipse">
          <a:avLst/>
        </a:prstGeom>
        <a:solidFill>
          <a:schemeClr val="tx1"/>
        </a:solidFill>
        <a:ln w="25400" cap="flat" cmpd="sng" algn="ctr">
          <a:solidFill>
            <a:schemeClr val="bg1">
              <a:lumMod val="5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rPr>
            <a:t>Video</a:t>
          </a:r>
          <a:endParaRPr lang="en-US" sz="1100" b="1" kern="1200" dirty="0">
            <a:solidFill>
              <a:srgbClr val="FFFFFF"/>
            </a:solidFill>
          </a:endParaRPr>
        </a:p>
      </dsp:txBody>
      <dsp:txXfrm>
        <a:off x="4386938" y="875394"/>
        <a:ext cx="890721" cy="890721"/>
      </dsp:txXfrm>
    </dsp:sp>
    <dsp:sp modelId="{811E8E7E-A2A4-440D-AB2D-F3E44B7717DE}">
      <dsp:nvSpPr>
        <dsp:cNvPr id="0" name=""/>
        <dsp:cNvSpPr/>
      </dsp:nvSpPr>
      <dsp:spPr>
        <a:xfrm rot="4628571">
          <a:off x="4965406" y="1943231"/>
          <a:ext cx="246642" cy="386982"/>
        </a:xfrm>
        <a:prstGeom prst="rightArrow">
          <a:avLst>
            <a:gd name="adj1" fmla="val 60000"/>
            <a:gd name="adj2" fmla="val 50000"/>
          </a:avLst>
        </a:prstGeom>
        <a:solidFill>
          <a:srgbClr val="33ADD6"/>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4994170" y="1984558"/>
        <a:ext cx="172649" cy="232190"/>
      </dsp:txXfrm>
    </dsp:sp>
    <dsp:sp modelId="{3CB9EB2C-57EB-4415-9106-683228F3FD15}">
      <dsp:nvSpPr>
        <dsp:cNvPr id="0" name=""/>
        <dsp:cNvSpPr/>
      </dsp:nvSpPr>
      <dsp:spPr>
        <a:xfrm>
          <a:off x="4589471" y="2372804"/>
          <a:ext cx="1251564" cy="1251564"/>
        </a:xfrm>
        <a:prstGeom prst="ellipse">
          <a:avLst/>
        </a:prstGeom>
        <a:solidFill>
          <a:schemeClr val="tx1"/>
        </a:solidFill>
        <a:ln w="25400" cap="flat" cmpd="sng" algn="ctr">
          <a:solidFill>
            <a:srgbClr val="7F7F7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rPr>
            <a:t>Search</a:t>
          </a:r>
          <a:endParaRPr lang="en-US" sz="1100" b="1" kern="1200" dirty="0">
            <a:solidFill>
              <a:srgbClr val="FFFFFF"/>
            </a:solidFill>
          </a:endParaRPr>
        </a:p>
      </dsp:txBody>
      <dsp:txXfrm>
        <a:off x="4772758" y="2556091"/>
        <a:ext cx="884990" cy="884990"/>
      </dsp:txXfrm>
    </dsp:sp>
    <dsp:sp modelId="{E36FAAAB-186F-48A0-A387-6C658849342F}">
      <dsp:nvSpPr>
        <dsp:cNvPr id="0" name=""/>
        <dsp:cNvSpPr/>
      </dsp:nvSpPr>
      <dsp:spPr>
        <a:xfrm rot="7714286">
          <a:off x="4588433" y="3496394"/>
          <a:ext cx="247079" cy="386982"/>
        </a:xfrm>
        <a:prstGeom prst="rightArrow">
          <a:avLst>
            <a:gd name="adj1" fmla="val 60000"/>
            <a:gd name="adj2" fmla="val 50000"/>
          </a:avLst>
        </a:prstGeom>
        <a:solidFill>
          <a:srgbClr val="33ADD6"/>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rot="10800000">
        <a:off x="4648603" y="3544814"/>
        <a:ext cx="172955" cy="232190"/>
      </dsp:txXfrm>
    </dsp:sp>
    <dsp:sp modelId="{179D31A4-FAC3-41EB-B1C1-E023379FB607}">
      <dsp:nvSpPr>
        <dsp:cNvPr id="0" name=""/>
        <dsp:cNvSpPr/>
      </dsp:nvSpPr>
      <dsp:spPr>
        <a:xfrm>
          <a:off x="3513229" y="3715093"/>
          <a:ext cx="1258020" cy="1258020"/>
        </a:xfrm>
        <a:prstGeom prst="ellipse">
          <a:avLst/>
        </a:prstGeom>
        <a:solidFill>
          <a:schemeClr val="tx1"/>
        </a:solidFill>
        <a:ln w="25400" cap="flat" cmpd="sng" algn="ctr">
          <a:solidFill>
            <a:srgbClr val="7F7F7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rPr>
            <a:t>Demo-</a:t>
          </a:r>
        </a:p>
        <a:p>
          <a:pPr lvl="0" algn="ctr" defTabSz="488950">
            <a:lnSpc>
              <a:spcPct val="90000"/>
            </a:lnSpc>
            <a:spcBef>
              <a:spcPct val="0"/>
            </a:spcBef>
            <a:spcAft>
              <a:spcPct val="35000"/>
            </a:spcAft>
          </a:pPr>
          <a:r>
            <a:rPr lang="en-US" sz="1100" b="1" kern="1200" dirty="0" smtClean="0">
              <a:solidFill>
                <a:srgbClr val="FFFFFF"/>
              </a:solidFill>
            </a:rPr>
            <a:t>graphic</a:t>
          </a:r>
        </a:p>
        <a:p>
          <a:pPr lvl="0" algn="ctr" defTabSz="488950">
            <a:lnSpc>
              <a:spcPct val="90000"/>
            </a:lnSpc>
            <a:spcBef>
              <a:spcPct val="0"/>
            </a:spcBef>
            <a:spcAft>
              <a:spcPct val="35000"/>
            </a:spcAft>
          </a:pPr>
          <a:r>
            <a:rPr lang="en-US" sz="1100" b="1" kern="1200" dirty="0" smtClean="0">
              <a:solidFill>
                <a:srgbClr val="FFFFFF"/>
              </a:solidFill>
            </a:rPr>
            <a:t>Profiles</a:t>
          </a:r>
          <a:endParaRPr lang="en-US" sz="1100" b="1" kern="1200" dirty="0">
            <a:solidFill>
              <a:srgbClr val="FFFFFF"/>
            </a:solidFill>
          </a:endParaRPr>
        </a:p>
      </dsp:txBody>
      <dsp:txXfrm>
        <a:off x="3697462" y="3899326"/>
        <a:ext cx="889554" cy="889554"/>
      </dsp:txXfrm>
    </dsp:sp>
    <dsp:sp modelId="{EBA1CE8C-F3FA-4502-AE17-18DBDCA1D09A}">
      <dsp:nvSpPr>
        <dsp:cNvPr id="0" name=""/>
        <dsp:cNvSpPr/>
      </dsp:nvSpPr>
      <dsp:spPr>
        <a:xfrm rot="10800000">
          <a:off x="3136119" y="4146680"/>
          <a:ext cx="245816" cy="386982"/>
        </a:xfrm>
        <a:prstGeom prst="rightArrow">
          <a:avLst>
            <a:gd name="adj1" fmla="val 60000"/>
            <a:gd name="adj2" fmla="val 50000"/>
          </a:avLst>
        </a:prstGeom>
        <a:solidFill>
          <a:srgbClr val="33ADD6"/>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rot="10800000">
        <a:off x="3209864" y="4224076"/>
        <a:ext cx="172071" cy="232190"/>
      </dsp:txXfrm>
    </dsp:sp>
    <dsp:sp modelId="{26D41C3D-C95A-48BF-9B0C-88043EE7A64A}">
      <dsp:nvSpPr>
        <dsp:cNvPr id="0" name=""/>
        <dsp:cNvSpPr/>
      </dsp:nvSpPr>
      <dsp:spPr>
        <a:xfrm>
          <a:off x="1793090" y="3715935"/>
          <a:ext cx="1256334" cy="1256334"/>
        </a:xfrm>
        <a:prstGeom prst="ellipse">
          <a:avLst/>
        </a:prstGeom>
        <a:solidFill>
          <a:schemeClr val="tx1"/>
        </a:solidFill>
        <a:ln w="25400" cap="flat" cmpd="sng" algn="ctr">
          <a:solidFill>
            <a:srgbClr val="7F7F7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rPr>
            <a:t>Online</a:t>
          </a:r>
        </a:p>
        <a:p>
          <a:pPr lvl="0" algn="ctr" defTabSz="488950">
            <a:lnSpc>
              <a:spcPct val="90000"/>
            </a:lnSpc>
            <a:spcBef>
              <a:spcPct val="0"/>
            </a:spcBef>
            <a:spcAft>
              <a:spcPct val="35000"/>
            </a:spcAft>
          </a:pPr>
          <a:r>
            <a:rPr lang="en-US" sz="1100" b="1" kern="1200" dirty="0" smtClean="0">
              <a:solidFill>
                <a:srgbClr val="FFFFFF"/>
              </a:solidFill>
            </a:rPr>
            <a:t>Behavioral</a:t>
          </a:r>
        </a:p>
        <a:p>
          <a:pPr lvl="0" algn="ctr" defTabSz="488950">
            <a:lnSpc>
              <a:spcPct val="90000"/>
            </a:lnSpc>
            <a:spcBef>
              <a:spcPct val="0"/>
            </a:spcBef>
            <a:spcAft>
              <a:spcPct val="35000"/>
            </a:spcAft>
          </a:pPr>
          <a:r>
            <a:rPr lang="en-US" sz="1100" b="1" kern="1200" dirty="0" smtClean="0">
              <a:solidFill>
                <a:srgbClr val="FFFFFF"/>
              </a:solidFill>
            </a:rPr>
            <a:t>Profiles</a:t>
          </a:r>
          <a:endParaRPr lang="en-US" sz="1100" b="1" kern="1200" dirty="0">
            <a:solidFill>
              <a:srgbClr val="FFFFFF"/>
            </a:solidFill>
          </a:endParaRPr>
        </a:p>
      </dsp:txBody>
      <dsp:txXfrm>
        <a:off x="1977076" y="3899921"/>
        <a:ext cx="888362" cy="888362"/>
      </dsp:txXfrm>
    </dsp:sp>
    <dsp:sp modelId="{839AE855-81EC-4F68-B531-E27C5B9409F6}">
      <dsp:nvSpPr>
        <dsp:cNvPr id="0" name=""/>
        <dsp:cNvSpPr/>
      </dsp:nvSpPr>
      <dsp:spPr>
        <a:xfrm rot="13885717">
          <a:off x="1732006" y="3480974"/>
          <a:ext cx="245356" cy="386982"/>
        </a:xfrm>
        <a:prstGeom prst="rightArrow">
          <a:avLst>
            <a:gd name="adj1" fmla="val 60000"/>
            <a:gd name="adj2" fmla="val 50000"/>
          </a:avLst>
        </a:prstGeom>
        <a:solidFill>
          <a:srgbClr val="33ADD6"/>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rot="10800000">
        <a:off x="1791756" y="3587144"/>
        <a:ext cx="171749" cy="232190"/>
      </dsp:txXfrm>
    </dsp:sp>
    <dsp:sp modelId="{89E8E45D-601E-4CB9-B119-C355351FD427}">
      <dsp:nvSpPr>
        <dsp:cNvPr id="0" name=""/>
        <dsp:cNvSpPr/>
      </dsp:nvSpPr>
      <dsp:spPr>
        <a:xfrm>
          <a:off x="718370" y="2368710"/>
          <a:ext cx="1259751" cy="1259751"/>
        </a:xfrm>
        <a:prstGeom prst="ellipse">
          <a:avLst/>
        </a:prstGeom>
        <a:solidFill>
          <a:schemeClr val="tx1"/>
        </a:solidFill>
        <a:ln w="25400" cap="flat" cmpd="sng" algn="ctr">
          <a:solidFill>
            <a:srgbClr val="7F7F7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rPr>
            <a:t>E-Commerce</a:t>
          </a:r>
          <a:endParaRPr lang="en-US" sz="1100" b="1" kern="1200" dirty="0">
            <a:solidFill>
              <a:srgbClr val="FFFFFF"/>
            </a:solidFill>
          </a:endParaRPr>
        </a:p>
      </dsp:txBody>
      <dsp:txXfrm>
        <a:off x="902856" y="2553196"/>
        <a:ext cx="890779" cy="890779"/>
      </dsp:txXfrm>
    </dsp:sp>
    <dsp:sp modelId="{5BBB5C39-E800-4998-B6F9-0385674B11D6}">
      <dsp:nvSpPr>
        <dsp:cNvPr id="0" name=""/>
        <dsp:cNvSpPr/>
      </dsp:nvSpPr>
      <dsp:spPr>
        <a:xfrm rot="16971429">
          <a:off x="1382181" y="1929451"/>
          <a:ext cx="245751" cy="386982"/>
        </a:xfrm>
        <a:prstGeom prst="rightArrow">
          <a:avLst>
            <a:gd name="adj1" fmla="val 60000"/>
            <a:gd name="adj2" fmla="val 50000"/>
          </a:avLst>
        </a:prstGeom>
        <a:solidFill>
          <a:srgbClr val="33ADD6"/>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1410841" y="2042785"/>
        <a:ext cx="172026" cy="232190"/>
      </dsp:txXfrm>
    </dsp:sp>
    <dsp:sp modelId="{A6C6174A-D3BE-45EA-A636-328C612325BE}">
      <dsp:nvSpPr>
        <dsp:cNvPr id="0" name=""/>
        <dsp:cNvSpPr/>
      </dsp:nvSpPr>
      <dsp:spPr>
        <a:xfrm>
          <a:off x="1103777" y="693332"/>
          <a:ext cx="1254843" cy="1254843"/>
        </a:xfrm>
        <a:prstGeom prst="ellipse">
          <a:avLst/>
        </a:prstGeom>
        <a:solidFill>
          <a:schemeClr val="tx1"/>
        </a:solidFill>
        <a:ln w="25400" cap="flat" cmpd="sng" algn="ctr">
          <a:solidFill>
            <a:srgbClr val="7F7F7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dirty="0" smtClean="0">
              <a:solidFill>
                <a:srgbClr val="FFFFFF"/>
              </a:solidFill>
            </a:rPr>
            <a:t>Website and </a:t>
          </a:r>
        </a:p>
        <a:p>
          <a:pPr lvl="0" algn="ctr" defTabSz="488950">
            <a:lnSpc>
              <a:spcPct val="90000"/>
            </a:lnSpc>
            <a:spcBef>
              <a:spcPct val="0"/>
            </a:spcBef>
            <a:spcAft>
              <a:spcPct val="35000"/>
            </a:spcAft>
          </a:pPr>
          <a:r>
            <a:rPr lang="en-US" sz="1100" b="1" kern="1200" dirty="0" smtClean="0">
              <a:solidFill>
                <a:srgbClr val="FFFFFF"/>
              </a:solidFill>
            </a:rPr>
            <a:t>App Usage</a:t>
          </a:r>
          <a:endParaRPr lang="en-US" sz="1100" b="1" kern="1200" dirty="0">
            <a:solidFill>
              <a:srgbClr val="FFFFFF"/>
            </a:solidFill>
          </a:endParaRPr>
        </a:p>
      </dsp:txBody>
      <dsp:txXfrm>
        <a:off x="1287545" y="877100"/>
        <a:ext cx="887307" cy="887307"/>
      </dsp:txXfrm>
    </dsp:sp>
    <dsp:sp modelId="{C73EDAF8-9F4F-4D21-BDBE-D822A499CB20}">
      <dsp:nvSpPr>
        <dsp:cNvPr id="0" name=""/>
        <dsp:cNvSpPr/>
      </dsp:nvSpPr>
      <dsp:spPr>
        <a:xfrm rot="20057143">
          <a:off x="2347098" y="648523"/>
          <a:ext cx="246350" cy="386982"/>
        </a:xfrm>
        <a:prstGeom prst="rightArrow">
          <a:avLst>
            <a:gd name="adj1" fmla="val 60000"/>
            <a:gd name="adj2" fmla="val 50000"/>
          </a:avLst>
        </a:prstGeom>
        <a:solidFill>
          <a:srgbClr val="33ADD6"/>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b="1" kern="1200" dirty="0"/>
        </a:p>
      </dsp:txBody>
      <dsp:txXfrm>
        <a:off x="2350757" y="741952"/>
        <a:ext cx="172445" cy="23219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0EF9C-EF9D-4B9E-B349-2F874DEE1CAD}" type="datetimeFigureOut">
              <a:rPr lang="en-US" smtClean="0"/>
              <a:t>9/26/2013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4648B6-273A-4597-ACA4-35D9DEE8C890}" type="slidenum">
              <a:rPr lang="en-US" smtClean="0"/>
              <a:t>‹#›</a:t>
            </a:fld>
            <a:endParaRPr lang="en-US"/>
          </a:p>
        </p:txBody>
      </p:sp>
    </p:spTree>
    <p:extLst>
      <p:ext uri="{BB962C8B-B14F-4D97-AF65-F5344CB8AC3E}">
        <p14:creationId xmlns:p14="http://schemas.microsoft.com/office/powerpoint/2010/main" val="350805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analysis.telematicsupdate.com/risk-management/progressive-launches-new-insurance-telematics-program-strategy-analytics-predicts-co"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www.esurance.com/news/2012-esurance-launches-car-insurance-in-nebraska" TargetMode="External"/><Relationship Id="rId5" Type="http://schemas.openxmlformats.org/officeDocument/2006/relationships/hyperlink" Target="http://allstatenewsroom.com/releases/38d7c66f-0974-4b85-84f6-1f8a5a9d73b2" TargetMode="External"/><Relationship Id="rId4" Type="http://schemas.openxmlformats.org/officeDocument/2006/relationships/hyperlink" Target="http://reviews.cnet.com/8301-13746_7-20025220-48.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5416BA-65F7-274A-AD61-D0FA78F3AA6E}"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530154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FCCFDD-FC34-404B-8331-5654B0FC7152}" type="slidenum">
              <a:rPr lang="en-US" smtClean="0"/>
              <a:pPr>
                <a:defRPr/>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http://analysis.telematicsupdate.com/risk-management/progressive-launches-new-insurance-telematics-program-strategy-analytics-predicts-co</a:t>
            </a:r>
            <a:endParaRPr lang="en-US" dirty="0" smtClean="0"/>
          </a:p>
          <a:p>
            <a:r>
              <a:rPr lang="en-US" dirty="0" smtClean="0">
                <a:hlinkClick r:id="rId4"/>
              </a:rPr>
              <a:t>http://reviews.cnet.com/8301-13746_7-20025220-48.html</a:t>
            </a:r>
            <a:endParaRPr lang="en-US" dirty="0" smtClean="0"/>
          </a:p>
          <a:p>
            <a:r>
              <a:rPr lang="en-US" dirty="0" smtClean="0">
                <a:hlinkClick r:id="rId5"/>
              </a:rPr>
              <a:t>http://allstatenewsroom.com/releases/38d7c66f-0974-4b85-84f6-1f8a5a9d73b2</a:t>
            </a:r>
          </a:p>
          <a:p>
            <a:r>
              <a:rPr lang="en-US" dirty="0" smtClean="0">
                <a:hlinkClick r:id="rId6"/>
              </a:rPr>
              <a:t>http://www.esurance.com/news/2012-esurance-launches-car-insurance-in-nebraska</a:t>
            </a:r>
            <a:endParaRPr lang="en-US" dirty="0"/>
          </a:p>
        </p:txBody>
      </p:sp>
      <p:sp>
        <p:nvSpPr>
          <p:cNvPr id="4" name="Slide Number Placeholder 3"/>
          <p:cNvSpPr>
            <a:spLocks noGrp="1"/>
          </p:cNvSpPr>
          <p:nvPr>
            <p:ph type="sldNum" sz="quarter" idx="10"/>
          </p:nvPr>
        </p:nvSpPr>
        <p:spPr/>
        <p:txBody>
          <a:bodyPr/>
          <a:lstStyle/>
          <a:p>
            <a:fld id="{10EA3123-5501-4E2A-B29D-B3CB01B53AFA}" type="slidenum">
              <a:rPr lang="en-US" smtClean="0"/>
              <a:pPr/>
              <a:t>35</a:t>
            </a:fld>
            <a:endParaRPr lang="en-US"/>
          </a:p>
        </p:txBody>
      </p:sp>
    </p:spTree>
    <p:extLst>
      <p:ext uri="{BB962C8B-B14F-4D97-AF65-F5344CB8AC3E}">
        <p14:creationId xmlns:p14="http://schemas.microsoft.com/office/powerpoint/2010/main" val="867920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C1548A-7BB7-4FEB-8A0C-63079AB6AD61}" type="slidenum">
              <a:rPr lang="en-US" smtClean="0"/>
              <a:pPr/>
              <a:t>37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47755C-0453-48E8-BCD4-1C1AC936B364}" type="slidenum">
              <a:rPr lang="en-US" smtClean="0">
                <a:latin typeface="Arial" charset="0"/>
                <a:ea typeface="ＭＳ Ｐゴシック" pitchFamily="34" charset="-128"/>
              </a:rPr>
              <a:pPr fontAlgn="base">
                <a:spcBef>
                  <a:spcPct val="0"/>
                </a:spcBef>
                <a:spcAft>
                  <a:spcPct val="0"/>
                </a:spcAft>
              </a:pPr>
              <a:t>38</a:t>
            </a:fld>
            <a:endParaRPr lang="en-US" dirty="0" smtClean="0">
              <a:latin typeface="Arial" charset="0"/>
              <a:ea typeface="ＭＳ Ｐゴシック" pitchFamily="34" charset="-128"/>
            </a:endParaRPr>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xfrm>
            <a:off x="685800" y="4343401"/>
            <a:ext cx="5486400" cy="4113213"/>
          </a:xfrm>
          <a:noFill/>
        </p:spPr>
        <p:txBody>
          <a:bodyPr wrap="square" numCol="1" anchor="t" anchorCtr="0" compatLnSpc="1">
            <a:prstTxWarp prst="textNoShape">
              <a:avLst/>
            </a:prstTxWarp>
          </a:bodyPr>
          <a:lstStyle/>
          <a:p>
            <a:pPr eaLnBrk="1" hangingPunct="1"/>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75416BA-65F7-274A-AD61-D0FA78F3AA6E}"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084030B1-B626-4A82-B0CD-493775523666}" type="slidenum">
              <a:rPr lang="en-US" smtClean="0"/>
              <a:pPr>
                <a:defRPr/>
              </a:pPr>
              <a:t>5</a:t>
            </a:fld>
            <a:endParaRPr lang="en-US" dirty="0"/>
          </a:p>
        </p:txBody>
      </p:sp>
    </p:spTree>
    <p:extLst>
      <p:ext uri="{BB962C8B-B14F-4D97-AF65-F5344CB8AC3E}">
        <p14:creationId xmlns:p14="http://schemas.microsoft.com/office/powerpoint/2010/main" val="186455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84030B1-B626-4A82-B0CD-493775523666}" type="slidenum">
              <a:rPr lang="en-US" smtClean="0"/>
              <a:pPr>
                <a:defRPr/>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6EE268-254E-43A0-A983-BE21B5403E74}" type="slidenum">
              <a:rPr lang="en-US" smtClean="0"/>
              <a:pPr/>
              <a:t>7</a:t>
            </a:fld>
            <a:endParaRPr lang="en-US"/>
          </a:p>
        </p:txBody>
      </p:sp>
    </p:spTree>
    <p:extLst>
      <p:ext uri="{BB962C8B-B14F-4D97-AF65-F5344CB8AC3E}">
        <p14:creationId xmlns:p14="http://schemas.microsoft.com/office/powerpoint/2010/main" val="2337325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1322D7D-C2F0-4499-BDB8-7D908BA37132}" type="slidenum">
              <a:rPr lang="en-US" smtClean="0">
                <a:solidFill>
                  <a:prstClr val="black"/>
                </a:solidFill>
              </a:rPr>
              <a:pPr>
                <a:defRPr/>
              </a:pPr>
              <a:t>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4FCCFDD-FC34-404B-8331-5654B0FC7152}" type="slidenum">
              <a:rPr lang="en-US" smtClean="0"/>
              <a:pPr>
                <a:defRPr/>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60CFF87-502E-4A09-AF0B-1B552DC8B539}" type="slidenum">
              <a:rPr lang="en-US" smtClean="0">
                <a:latin typeface="Arial" charset="0"/>
                <a:ea typeface="ＭＳ Ｐゴシック" pitchFamily="34" charset="-128"/>
                <a:cs typeface="Arial" charset="0"/>
              </a:rPr>
              <a:pPr/>
              <a:t>20</a:t>
            </a:fld>
            <a:endParaRPr lang="en-US" smtClean="0">
              <a:latin typeface="Arial" charset="0"/>
              <a:ea typeface="ＭＳ Ｐゴシック" pitchFamily="34" charset="-128"/>
              <a:cs typeface="Arial" charset="0"/>
            </a:endParaRPr>
          </a:p>
        </p:txBody>
      </p:sp>
      <p:sp>
        <p:nvSpPr>
          <p:cNvPr id="101379" name="Rectangle 2"/>
          <p:cNvSpPr>
            <a:spLocks noGrp="1" noRot="1" noChangeAspect="1" noChangeArrowheads="1" noTextEdit="1"/>
          </p:cNvSpPr>
          <p:nvPr>
            <p:ph type="sldImg"/>
          </p:nvPr>
        </p:nvSpPr>
        <p:spPr>
          <a:xfrm>
            <a:off x="1144588" y="685800"/>
            <a:ext cx="4572000" cy="3429000"/>
          </a:xfrm>
          <a:ln/>
        </p:spPr>
      </p:sp>
      <p:sp>
        <p:nvSpPr>
          <p:cNvPr id="101380" name="Rectangle 3"/>
          <p:cNvSpPr>
            <a:spLocks noGrp="1" noChangeArrowheads="1"/>
          </p:cNvSpPr>
          <p:nvPr>
            <p:ph type="body" idx="1"/>
          </p:nvPr>
        </p:nvSpPr>
        <p:spPr>
          <a:noFill/>
          <a:ln/>
        </p:spPr>
        <p:txBody>
          <a:bodyPr/>
          <a:lstStyle/>
          <a:p>
            <a:pPr eaLnBrk="1" hangingPunct="1">
              <a:spcBef>
                <a:spcPct val="0"/>
              </a:spcBef>
            </a:pP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0A6FF4C-9ABB-4AC0-A494-0E3DD7583B65}" type="slidenum">
              <a:rPr lang="en-US" smtClean="0">
                <a:latin typeface="Arial" charset="0"/>
                <a:ea typeface="ＭＳ Ｐゴシック" pitchFamily="34" charset="-128"/>
              </a:rPr>
              <a:pPr/>
              <a:t>21</a:t>
            </a:fld>
            <a:endParaRPr lang="en-US" smtClean="0">
              <a:latin typeface="Arial" charset="0"/>
              <a:ea typeface="ＭＳ Ｐゴシック" pitchFamily="34" charset="-128"/>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652" t="60675" r="17294" b="-1608"/>
          <a:stretch/>
        </p:blipFill>
        <p:spPr>
          <a:xfrm>
            <a:off x="0" y="0"/>
            <a:ext cx="9144000" cy="4856480"/>
          </a:xfrm>
          <a:prstGeom prst="rect">
            <a:avLst/>
          </a:prstGeom>
        </p:spPr>
      </p:pic>
      <p:sp>
        <p:nvSpPr>
          <p:cNvPr id="12" name="Rectangle 11"/>
          <p:cNvSpPr/>
          <p:nvPr userDrawn="1"/>
        </p:nvSpPr>
        <p:spPr>
          <a:xfrm>
            <a:off x="0" y="3423586"/>
            <a:ext cx="9144000" cy="914400"/>
          </a:xfrm>
          <a:prstGeom prst="rect">
            <a:avLst/>
          </a:prstGeom>
          <a:solidFill>
            <a:schemeClr val="tx2">
              <a:lumMod val="50000"/>
              <a:alpha val="80000"/>
            </a:schemeClr>
          </a:solidFill>
          <a:ln>
            <a:noFill/>
          </a:ln>
        </p:spPr>
        <p:style>
          <a:lnRef idx="2">
            <a:schemeClr val="accent3"/>
          </a:lnRef>
          <a:fillRef idx="1">
            <a:schemeClr val="lt1"/>
          </a:fillRef>
          <a:effectRef idx="0">
            <a:schemeClr val="accent3"/>
          </a:effectRef>
          <a:fontRef idx="minor">
            <a:schemeClr val="dk1"/>
          </a:fontRef>
        </p:style>
        <p:txBody>
          <a:bodyPr lIns="91440" rtlCol="0" anchor="ctr"/>
          <a:lstStyle/>
          <a:p>
            <a:pPr algn="r"/>
            <a:endParaRPr lang="en-US" dirty="0"/>
          </a:p>
        </p:txBody>
      </p:sp>
      <p:sp>
        <p:nvSpPr>
          <p:cNvPr id="16" name="Rectangle 15"/>
          <p:cNvSpPr/>
          <p:nvPr userDrawn="1"/>
        </p:nvSpPr>
        <p:spPr>
          <a:xfrm>
            <a:off x="0" y="1810596"/>
            <a:ext cx="6268915" cy="1615272"/>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r"/>
            <a:endParaRPr lang="en-US" dirty="0"/>
          </a:p>
        </p:txBody>
      </p:sp>
      <p:sp>
        <p:nvSpPr>
          <p:cNvPr id="2" name="Title 1"/>
          <p:cNvSpPr>
            <a:spLocks noGrp="1"/>
          </p:cNvSpPr>
          <p:nvPr>
            <p:ph type="ctrTitle"/>
          </p:nvPr>
        </p:nvSpPr>
        <p:spPr>
          <a:xfrm>
            <a:off x="200024" y="1813203"/>
            <a:ext cx="6066567" cy="1612663"/>
          </a:xfrm>
        </p:spPr>
        <p:txBody>
          <a:bodyPr anchor="ctr">
            <a:noAutofit/>
          </a:bodyPr>
          <a:lstStyle>
            <a:lvl1pPr>
              <a:defRPr sz="2800"/>
            </a:lvl1pPr>
          </a:lstStyle>
          <a:p>
            <a:r>
              <a:rPr lang="en-US" smtClean="0"/>
              <a:t>Click to edit Master title style</a:t>
            </a:r>
            <a:endParaRPr lang="en-US" dirty="0"/>
          </a:p>
        </p:txBody>
      </p:sp>
      <p:sp>
        <p:nvSpPr>
          <p:cNvPr id="3" name="Subtitle 2"/>
          <p:cNvSpPr>
            <a:spLocks noGrp="1"/>
          </p:cNvSpPr>
          <p:nvPr>
            <p:ph type="subTitle" idx="1"/>
          </p:nvPr>
        </p:nvSpPr>
        <p:spPr>
          <a:xfrm>
            <a:off x="200025" y="3425867"/>
            <a:ext cx="8740311" cy="912119"/>
          </a:xfrm>
        </p:spPr>
        <p:txBody>
          <a:bodyPr anchor="ctr" anchorCtr="0">
            <a:noAutofit/>
          </a:bodyPr>
          <a:lstStyle>
            <a:lvl1pPr marL="0" indent="0" algn="l">
              <a:buNone/>
              <a:defRPr sz="16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3" name="Picture 14" descr="cS_newlogo_3inch"/>
          <p:cNvPicPr>
            <a:picLocks noChangeAspect="1" noChangeArrowheads="1"/>
          </p:cNvPicPr>
          <p:nvPr userDrawn="1"/>
        </p:nvPicPr>
        <p:blipFill>
          <a:blip r:embed="rId3" cstate="print"/>
          <a:srcRect/>
          <a:stretch>
            <a:fillRect/>
          </a:stretch>
        </p:blipFill>
        <p:spPr bwMode="auto">
          <a:xfrm>
            <a:off x="246063" y="6370638"/>
            <a:ext cx="1828800" cy="319087"/>
          </a:xfrm>
          <a:prstGeom prst="rect">
            <a:avLst/>
          </a:prstGeom>
          <a:noFill/>
          <a:ln w="9525">
            <a:noFill/>
            <a:miter lim="800000"/>
            <a:headEnd/>
            <a:tailEnd/>
          </a:ln>
        </p:spPr>
      </p:pic>
      <p:sp>
        <p:nvSpPr>
          <p:cNvPr id="14" name="Text Placeholder 13"/>
          <p:cNvSpPr>
            <a:spLocks noGrp="1"/>
          </p:cNvSpPr>
          <p:nvPr>
            <p:ph type="body" sz="quarter" idx="12" hasCustomPrompt="1"/>
          </p:nvPr>
        </p:nvSpPr>
        <p:spPr>
          <a:xfrm>
            <a:off x="203200" y="4737100"/>
            <a:ext cx="8737600" cy="1435608"/>
          </a:xfrm>
        </p:spPr>
        <p:txBody>
          <a:bodyPr>
            <a:noAutofit/>
          </a:bodyPr>
          <a:lstStyle>
            <a:lvl1pPr>
              <a:defRPr sz="1600"/>
            </a:lvl1pPr>
          </a:lstStyle>
          <a:p>
            <a:r>
              <a:rPr lang="en-US" dirty="0" smtClean="0"/>
              <a:t>Click to edit Master subtitle style</a:t>
            </a:r>
            <a:endParaRPr lang="en-US" dirty="0"/>
          </a:p>
        </p:txBody>
      </p:sp>
      <p:sp>
        <p:nvSpPr>
          <p:cNvPr id="10" name="Date Placeholder 3"/>
          <p:cNvSpPr txBox="1">
            <a:spLocks/>
          </p:cNvSpPr>
          <p:nvPr userDrawn="1"/>
        </p:nvSpPr>
        <p:spPr>
          <a:xfrm>
            <a:off x="2256693" y="6233141"/>
            <a:ext cx="1629507" cy="456584"/>
          </a:xfrm>
          <a:prstGeom prst="rect">
            <a:avLst/>
          </a:prstGeom>
        </p:spPr>
        <p:txBody>
          <a:bodyPr vert="horz" lIns="182880" tIns="45720" rIns="182880" bIns="45720"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650"/>
              </a:lnSpc>
            </a:pPr>
            <a:r>
              <a:rPr lang="en-US" dirty="0" smtClean="0"/>
              <a:t>© comScore, Inc.    Proprietary.</a:t>
            </a:r>
            <a:endParaRPr lang="en-US" dirty="0"/>
          </a:p>
        </p:txBody>
      </p:sp>
    </p:spTree>
    <p:extLst>
      <p:ext uri="{BB962C8B-B14F-4D97-AF65-F5344CB8AC3E}">
        <p14:creationId xmlns:p14="http://schemas.microsoft.com/office/powerpoint/2010/main" val="427956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column with top text">
    <p:spTree>
      <p:nvGrpSpPr>
        <p:cNvPr id="1" name=""/>
        <p:cNvGrpSpPr/>
        <p:nvPr/>
      </p:nvGrpSpPr>
      <p:grpSpPr>
        <a:xfrm>
          <a:off x="0" y="0"/>
          <a:ext cx="0" cy="0"/>
          <a:chOff x="0" y="0"/>
          <a:chExt cx="0" cy="0"/>
        </a:xfrm>
      </p:grpSpPr>
      <p:cxnSp>
        <p:nvCxnSpPr>
          <p:cNvPr id="15" name="Straight Connector 14"/>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22" name="Text Placeholder 7"/>
          <p:cNvSpPr>
            <a:spLocks noGrp="1"/>
          </p:cNvSpPr>
          <p:nvPr>
            <p:ph type="body" sz="quarter" idx="13"/>
          </p:nvPr>
        </p:nvSpPr>
        <p:spPr>
          <a:xfrm>
            <a:off x="203200" y="1117600"/>
            <a:ext cx="4267200" cy="905934"/>
          </a:xfrm>
        </p:spPr>
        <p:txBody>
          <a:bodyPr vert="horz" lIns="91440" tIns="45720" rIns="91440" bIns="45720" rtlCol="0">
            <a:normAutofit/>
          </a:bodyPr>
          <a:lstStyle>
            <a:lvl1pPr>
              <a:defRPr lang="en-US" sz="1400" dirty="0" smtClean="0">
                <a:solidFill>
                  <a:schemeClr val="tx1"/>
                </a:solidFill>
              </a:defRPr>
            </a:lvl1pPr>
            <a:lvl2pPr>
              <a:defRPr lang="en-US" sz="1400" dirty="0" smtClean="0">
                <a:solidFill>
                  <a:schemeClr val="tx1"/>
                </a:solidFill>
              </a:defRPr>
            </a:lvl2pPr>
            <a:lvl3pPr>
              <a:defRPr lang="en-US" sz="1100" dirty="0" smtClean="0">
                <a:solidFill>
                  <a:srgbClr val="2674BA"/>
                </a:solidFill>
              </a:defRPr>
            </a:lvl3pPr>
            <a:lvl4pPr>
              <a:defRPr lang="en-US" sz="1050" dirty="0" smtClean="0">
                <a:solidFill>
                  <a:schemeClr val="accent3"/>
                </a:solidFill>
              </a:defRPr>
            </a:lvl4pPr>
            <a:lvl5pPr>
              <a:defRPr lang="en-US"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6"/>
          <p:cNvSpPr>
            <a:spLocks noGrp="1"/>
          </p:cNvSpPr>
          <p:nvPr>
            <p:ph sz="quarter" idx="14"/>
          </p:nvPr>
        </p:nvSpPr>
        <p:spPr>
          <a:xfrm>
            <a:off x="203200" y="2023532"/>
            <a:ext cx="4267200" cy="414866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6"/>
          <p:cNvSpPr>
            <a:spLocks noGrp="1"/>
          </p:cNvSpPr>
          <p:nvPr>
            <p:ph sz="quarter" idx="18"/>
          </p:nvPr>
        </p:nvSpPr>
        <p:spPr>
          <a:xfrm>
            <a:off x="4673600" y="2023532"/>
            <a:ext cx="4267200" cy="4148667"/>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7"/>
          <p:cNvSpPr>
            <a:spLocks noGrp="1"/>
          </p:cNvSpPr>
          <p:nvPr>
            <p:ph type="body" sz="quarter" idx="19"/>
          </p:nvPr>
        </p:nvSpPr>
        <p:spPr>
          <a:xfrm>
            <a:off x="4673600" y="1117600"/>
            <a:ext cx="4267200" cy="905934"/>
          </a:xfrm>
        </p:spPr>
        <p:txBody>
          <a:bodyPr vert="horz" lIns="91440" tIns="45720" rIns="91440" bIns="45720" rtlCol="0">
            <a:normAutofit/>
          </a:bodyPr>
          <a:lstStyle>
            <a:lvl1pPr>
              <a:defRPr lang="en-US" sz="1400" dirty="0" smtClean="0">
                <a:solidFill>
                  <a:schemeClr val="tx1"/>
                </a:solidFill>
              </a:defRPr>
            </a:lvl1pPr>
            <a:lvl2pPr>
              <a:defRPr lang="en-US" sz="1400" dirty="0" smtClean="0">
                <a:solidFill>
                  <a:schemeClr val="tx1"/>
                </a:solidFill>
              </a:defRPr>
            </a:lvl2pPr>
            <a:lvl3pPr>
              <a:defRPr lang="en-US" sz="1100" dirty="0" smtClean="0">
                <a:solidFill>
                  <a:schemeClr val="bg2"/>
                </a:solidFill>
              </a:defRPr>
            </a:lvl3pPr>
            <a:lvl4pPr>
              <a:defRPr lang="en-US" sz="1050" dirty="0" smtClean="0">
                <a:solidFill>
                  <a:srgbClr val="F37A20"/>
                </a:solidFill>
              </a:defRPr>
            </a:lvl4pPr>
            <a:lvl5pPr>
              <a:defRPr lang="en-US"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4"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5"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211636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column with bottom text">
    <p:spTree>
      <p:nvGrpSpPr>
        <p:cNvPr id="1" name=""/>
        <p:cNvGrpSpPr/>
        <p:nvPr/>
      </p:nvGrpSpPr>
      <p:grpSpPr>
        <a:xfrm>
          <a:off x="0" y="0"/>
          <a:ext cx="0" cy="0"/>
          <a:chOff x="0" y="0"/>
          <a:chExt cx="0" cy="0"/>
        </a:xfrm>
      </p:grpSpPr>
      <p:cxnSp>
        <p:nvCxnSpPr>
          <p:cNvPr id="12" name="Straight Connector 11"/>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Content Placeholder 4"/>
          <p:cNvSpPr>
            <a:spLocks noGrp="1"/>
          </p:cNvSpPr>
          <p:nvPr>
            <p:ph sz="quarter" idx="19"/>
          </p:nvPr>
        </p:nvSpPr>
        <p:spPr>
          <a:xfrm>
            <a:off x="4673600" y="1117601"/>
            <a:ext cx="4267200" cy="439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18"/>
          </p:nvPr>
        </p:nvSpPr>
        <p:spPr>
          <a:xfrm>
            <a:off x="203200" y="1117601"/>
            <a:ext cx="4267200" cy="439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20"/>
          </p:nvPr>
        </p:nvSpPr>
        <p:spPr>
          <a:xfrm>
            <a:off x="203199" y="5516028"/>
            <a:ext cx="8737601" cy="451324"/>
          </a:xfrm>
          <a:solidFill>
            <a:schemeClr val="accent3"/>
          </a:solidFill>
        </p:spPr>
        <p:txBody>
          <a:bodyPr/>
          <a:lstStyle>
            <a:lvl1pPr algn="ctr">
              <a:defRPr b="0"/>
            </a:lvl1pPr>
          </a:lstStyle>
          <a:p>
            <a:pPr lvl="0"/>
            <a:r>
              <a:rPr lang="en-US" smtClean="0"/>
              <a:t>Click to edit Master text styles</a:t>
            </a:r>
          </a:p>
        </p:txBody>
      </p:sp>
      <p:sp>
        <p:nvSpPr>
          <p:cNvPr id="10" name="TextBox 9"/>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6"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3"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595609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column with left text">
    <p:spTree>
      <p:nvGrpSpPr>
        <p:cNvPr id="1" name=""/>
        <p:cNvGrpSpPr/>
        <p:nvPr/>
      </p:nvGrpSpPr>
      <p:grpSpPr>
        <a:xfrm>
          <a:off x="0" y="0"/>
          <a:ext cx="0" cy="0"/>
          <a:chOff x="0" y="0"/>
          <a:chExt cx="0" cy="0"/>
        </a:xfrm>
      </p:grpSpPr>
      <p:cxnSp>
        <p:nvCxnSpPr>
          <p:cNvPr id="9" name="Straight Connector 8"/>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3"/>
          </p:nvPr>
        </p:nvSpPr>
        <p:spPr>
          <a:xfrm>
            <a:off x="203198" y="1117600"/>
            <a:ext cx="2779776" cy="5054599"/>
          </a:xfrm>
        </p:spPr>
        <p:txBody>
          <a:bodyPr vert="horz" lIns="91440" tIns="45720" rIns="91440" bIns="45720" rtlCol="0">
            <a:normAutofit/>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accent1"/>
                </a:solidFill>
              </a:defRPr>
            </a:lvl3pPr>
            <a:lvl4pPr>
              <a:defRPr lang="en-US" dirty="0" smtClean="0">
                <a:solidFill>
                  <a:schemeClr val="accent3"/>
                </a:solidFill>
              </a:defRPr>
            </a:lvl4pPr>
            <a:lvl5pPr>
              <a:defRPr lang="en-US" dirty="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5" name="Text Placeholder 2"/>
          <p:cNvSpPr>
            <a:spLocks noGrp="1"/>
          </p:cNvSpPr>
          <p:nvPr>
            <p:ph type="body" sz="quarter" idx="22"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1"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
        <p:nvSpPr>
          <p:cNvPr id="11" name="Content Placeholder 4"/>
          <p:cNvSpPr>
            <a:spLocks noGrp="1"/>
          </p:cNvSpPr>
          <p:nvPr>
            <p:ph sz="quarter" idx="19"/>
          </p:nvPr>
        </p:nvSpPr>
        <p:spPr>
          <a:xfrm>
            <a:off x="3183467" y="1117600"/>
            <a:ext cx="5757333" cy="5054599"/>
          </a:xfrm>
        </p:spPr>
        <p:txBody>
          <a:bodyPr/>
          <a:lstStyle>
            <a:lvl3pPr>
              <a:defRPr>
                <a:solidFill>
                  <a:schemeClr val="bg2"/>
                </a:solidFill>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64513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cxnSp>
        <p:nvCxnSpPr>
          <p:cNvPr id="11" name="Straight Connector 10"/>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23"/>
          </p:nvPr>
        </p:nvSpPr>
        <p:spPr>
          <a:xfrm>
            <a:off x="3181768" y="1119673"/>
            <a:ext cx="2779712" cy="505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7"/>
          <p:cNvSpPr>
            <a:spLocks noGrp="1"/>
          </p:cNvSpPr>
          <p:nvPr>
            <p:ph type="body" sz="quarter" idx="17"/>
          </p:nvPr>
        </p:nvSpPr>
        <p:spPr>
          <a:xfrm>
            <a:off x="6163733" y="1119673"/>
            <a:ext cx="2777066" cy="5052526"/>
          </a:xfrm>
        </p:spPr>
        <p:txBody>
          <a:bodyPr vert="horz" lIns="91440" tIns="45720" rIns="91440" bIns="45720" rtlCol="0">
            <a:normAutofit/>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accent1"/>
                </a:solidFill>
              </a:defRPr>
            </a:lvl3pPr>
            <a:lvl4pPr>
              <a:defRPr lang="en-US" dirty="0">
                <a:solidFill>
                  <a:schemeClr val="accent3"/>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5" name="Text Placeholder 2"/>
          <p:cNvSpPr>
            <a:spLocks noGrp="1"/>
          </p:cNvSpPr>
          <p:nvPr>
            <p:ph type="body" sz="quarter" idx="22"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1"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
        <p:nvSpPr>
          <p:cNvPr id="13" name="Text Placeholder 7"/>
          <p:cNvSpPr>
            <a:spLocks noGrp="1"/>
          </p:cNvSpPr>
          <p:nvPr>
            <p:ph type="body" sz="quarter" idx="24"/>
          </p:nvPr>
        </p:nvSpPr>
        <p:spPr>
          <a:xfrm>
            <a:off x="203200" y="1119673"/>
            <a:ext cx="2777066" cy="5052526"/>
          </a:xfrm>
        </p:spPr>
        <p:txBody>
          <a:bodyPr vert="horz" lIns="91440" tIns="45720" rIns="91440" bIns="45720" rtlCol="0">
            <a:normAutofit/>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accent1"/>
                </a:solidFill>
              </a:defRPr>
            </a:lvl3pPr>
            <a:lvl4pPr>
              <a:defRPr lang="en-US" dirty="0">
                <a:solidFill>
                  <a:schemeClr val="accent3"/>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6451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column with grey header">
    <p:spTree>
      <p:nvGrpSpPr>
        <p:cNvPr id="1" name=""/>
        <p:cNvGrpSpPr/>
        <p:nvPr/>
      </p:nvGrpSpPr>
      <p:grpSpPr>
        <a:xfrm>
          <a:off x="0" y="0"/>
          <a:ext cx="0" cy="0"/>
          <a:chOff x="0" y="0"/>
          <a:chExt cx="0" cy="0"/>
        </a:xfrm>
      </p:grpSpPr>
      <p:cxnSp>
        <p:nvCxnSpPr>
          <p:cNvPr id="11" name="Straight Connector 10"/>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quarter" idx="23"/>
          </p:nvPr>
        </p:nvSpPr>
        <p:spPr>
          <a:xfrm>
            <a:off x="3181769" y="1119673"/>
            <a:ext cx="2779776" cy="50525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2" name="Picture 11" descr="cS_Grey_Background_v2.png"/>
          <p:cNvPicPr>
            <a:picLocks noChangeAspect="1"/>
          </p:cNvPicPr>
          <p:nvPr userDrawn="1"/>
        </p:nvPicPr>
        <p:blipFill>
          <a:blip r:embed="rId2"/>
          <a:srcRect b="86666"/>
          <a:stretch>
            <a:fillRect/>
          </a:stretch>
        </p:blipFill>
        <p:spPr>
          <a:xfrm>
            <a:off x="0" y="0"/>
            <a:ext cx="9144000" cy="914400"/>
          </a:xfrm>
          <a:prstGeom prst="rect">
            <a:avLst/>
          </a:prstGeom>
        </p:spPr>
      </p:pic>
      <p:sp>
        <p:nvSpPr>
          <p:cNvPr id="9" name="Text Placeholder 7"/>
          <p:cNvSpPr>
            <a:spLocks noGrp="1"/>
          </p:cNvSpPr>
          <p:nvPr>
            <p:ph type="body" sz="quarter" idx="17"/>
          </p:nvPr>
        </p:nvSpPr>
        <p:spPr>
          <a:xfrm>
            <a:off x="6163733" y="1117600"/>
            <a:ext cx="2777066" cy="5054599"/>
          </a:xfrm>
        </p:spPr>
        <p:txBody>
          <a:bodyPr vert="horz" lIns="91440" tIns="45720" rIns="91440" bIns="45720" rtlCol="0">
            <a:normAutofit/>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bg2"/>
                </a:solidFill>
              </a:defRPr>
            </a:lvl3pPr>
            <a:lvl4pPr>
              <a:defRPr lang="en-US" dirty="0">
                <a:solidFill>
                  <a:schemeClr val="accent3"/>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5" name="Text Placeholder 2"/>
          <p:cNvSpPr>
            <a:spLocks noGrp="1"/>
          </p:cNvSpPr>
          <p:nvPr>
            <p:ph type="body" sz="quarter" idx="22"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1" name="Title 2"/>
          <p:cNvSpPr>
            <a:spLocks noGrp="1"/>
          </p:cNvSpPr>
          <p:nvPr>
            <p:ph type="title"/>
          </p:nvPr>
        </p:nvSpPr>
        <p:spPr>
          <a:xfrm>
            <a:off x="203200" y="0"/>
            <a:ext cx="8737600" cy="914400"/>
          </a:xfrm>
        </p:spPr>
        <p:txBody>
          <a:bodyPr anchor="ctr"/>
          <a:lstStyle>
            <a:lvl1pPr>
              <a:defRPr>
                <a:solidFill>
                  <a:srgbClr val="FFFFFF"/>
                </a:solidFill>
              </a:defRPr>
            </a:lvl1pPr>
          </a:lstStyle>
          <a:p>
            <a:r>
              <a:rPr lang="en-US" smtClean="0"/>
              <a:t>Click to edit Master title style</a:t>
            </a:r>
            <a:endParaRPr lang="en-US" dirty="0"/>
          </a:p>
        </p:txBody>
      </p:sp>
      <p:sp>
        <p:nvSpPr>
          <p:cNvPr id="14" name="Text Placeholder 7"/>
          <p:cNvSpPr>
            <a:spLocks noGrp="1"/>
          </p:cNvSpPr>
          <p:nvPr>
            <p:ph type="body" sz="quarter" idx="24"/>
          </p:nvPr>
        </p:nvSpPr>
        <p:spPr>
          <a:xfrm>
            <a:off x="203200" y="1117600"/>
            <a:ext cx="2777066" cy="5054599"/>
          </a:xfrm>
        </p:spPr>
        <p:txBody>
          <a:bodyPr vert="horz" lIns="91440" tIns="45720" rIns="91440" bIns="45720" rtlCol="0">
            <a:normAutofit/>
          </a:bodyPr>
          <a:lstStyle>
            <a:lvl1pPr>
              <a:defRPr lang="en-US" dirty="0" smtClean="0">
                <a:solidFill>
                  <a:schemeClr val="tx1"/>
                </a:solidFill>
              </a:defRPr>
            </a:lvl1pPr>
            <a:lvl2pPr>
              <a:defRPr lang="en-US" dirty="0" smtClean="0">
                <a:solidFill>
                  <a:schemeClr val="tx1"/>
                </a:solidFill>
              </a:defRPr>
            </a:lvl2pPr>
            <a:lvl3pPr>
              <a:defRPr lang="en-US" dirty="0" smtClean="0">
                <a:solidFill>
                  <a:schemeClr val="bg2"/>
                </a:solidFill>
              </a:defRPr>
            </a:lvl3pPr>
            <a:lvl4pPr>
              <a:defRPr lang="en-US" dirty="0">
                <a:solidFill>
                  <a:schemeClr val="accent3"/>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36451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column with background">
    <p:spTree>
      <p:nvGrpSpPr>
        <p:cNvPr id="1" name=""/>
        <p:cNvGrpSpPr/>
        <p:nvPr/>
      </p:nvGrpSpPr>
      <p:grpSpPr>
        <a:xfrm>
          <a:off x="0" y="0"/>
          <a:ext cx="0" cy="0"/>
          <a:chOff x="0" y="0"/>
          <a:chExt cx="0" cy="0"/>
        </a:xfrm>
      </p:grpSpPr>
      <p:cxnSp>
        <p:nvCxnSpPr>
          <p:cNvPr id="12" name="Straight Connector 11"/>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7" name="Picture 16" descr="cS_Grey_Background_v2.png"/>
          <p:cNvPicPr>
            <a:picLocks noChangeAspect="1"/>
          </p:cNvPicPr>
          <p:nvPr userDrawn="1"/>
        </p:nvPicPr>
        <p:blipFill>
          <a:blip r:embed="rId2"/>
          <a:srcRect b="10000"/>
          <a:stretch>
            <a:fillRect/>
          </a:stretch>
        </p:blipFill>
        <p:spPr>
          <a:xfrm>
            <a:off x="0" y="0"/>
            <a:ext cx="9144000" cy="6172200"/>
          </a:xfrm>
          <a:prstGeom prst="rect">
            <a:avLst/>
          </a:prstGeom>
        </p:spPr>
      </p:pic>
      <p:sp>
        <p:nvSpPr>
          <p:cNvPr id="11" name="Text Placeholder 4"/>
          <p:cNvSpPr>
            <a:spLocks noGrp="1"/>
          </p:cNvSpPr>
          <p:nvPr>
            <p:ph type="body" sz="quarter" idx="18" hasCustomPrompt="1"/>
          </p:nvPr>
        </p:nvSpPr>
        <p:spPr>
          <a:xfrm>
            <a:off x="1587" y="0"/>
            <a:ext cx="9142413" cy="6172200"/>
          </a:xfrm>
          <a:solidFill>
            <a:schemeClr val="bg2">
              <a:alpha val="80000"/>
            </a:schemeClr>
          </a:solidFill>
        </p:spPr>
        <p:txBody>
          <a:bodyPr vert="horz" lIns="182880" tIns="137160" rIns="91440" bIns="45720" rtlCol="0">
            <a:normAutofit/>
          </a:bodyPr>
          <a:lstStyle>
            <a:lvl1pPr>
              <a:defRPr lang="en-US" sz="1400" kern="1200" dirty="0" smtClean="0">
                <a:solidFill>
                  <a:schemeClr val="tx1"/>
                </a:solidFill>
                <a:cs typeface="Arial"/>
              </a:defRPr>
            </a:lvl1pPr>
          </a:lstStyle>
          <a:p>
            <a:pPr lvl="0" algn="l" defTabSz="457200" rtl="0" latinLnBrk="0"/>
            <a:r>
              <a:rPr lang="en-US" dirty="0" smtClean="0"/>
              <a:t> </a:t>
            </a:r>
          </a:p>
        </p:txBody>
      </p:sp>
      <p:sp>
        <p:nvSpPr>
          <p:cNvPr id="7" name="Content Placeholder 6"/>
          <p:cNvSpPr>
            <a:spLocks noGrp="1"/>
          </p:cNvSpPr>
          <p:nvPr>
            <p:ph sz="quarter" idx="14"/>
          </p:nvPr>
        </p:nvSpPr>
        <p:spPr>
          <a:xfrm>
            <a:off x="203200" y="1117600"/>
            <a:ext cx="8737600" cy="5054600"/>
          </a:xfrm>
        </p:spPr>
        <p:txBody>
          <a:bodyPr vert="horz" lIns="91440" tIns="45720" rIns="91440" bIns="45720" rtlCol="0">
            <a:normAutofit/>
          </a:bodyPr>
          <a:lstStyle>
            <a:lvl1pPr>
              <a:defRPr lang="en-US" dirty="0" smtClean="0">
                <a:solidFill>
                  <a:schemeClr val="bg1"/>
                </a:solidFill>
              </a:defRPr>
            </a:lvl1pPr>
            <a:lvl2pPr>
              <a:buClr>
                <a:schemeClr val="bg1"/>
              </a:buClr>
              <a:defRPr lang="en-US" sz="1800"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solidFill>
                  <a:srgbClr val="444444"/>
                </a:solidFill>
              </a:rPr>
              <a:pPr lvl="0"/>
              <a:t>‹#›</a:t>
            </a:fld>
            <a:endParaRPr lang="en-US" sz="1000" dirty="0">
              <a:solidFill>
                <a:srgbClr val="444444"/>
              </a:solidFill>
            </a:endParaRPr>
          </a:p>
        </p:txBody>
      </p:sp>
      <p:sp>
        <p:nvSpPr>
          <p:cNvPr id="14"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0" name="Title 2"/>
          <p:cNvSpPr>
            <a:spLocks noGrp="1"/>
          </p:cNvSpPr>
          <p:nvPr>
            <p:ph type="title"/>
          </p:nvPr>
        </p:nvSpPr>
        <p:spPr>
          <a:xfrm>
            <a:off x="203200" y="0"/>
            <a:ext cx="8737600" cy="914400"/>
          </a:xfrm>
        </p:spPr>
        <p:txBody>
          <a:bodyPr anchor="ct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48535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column with background">
    <p:spTree>
      <p:nvGrpSpPr>
        <p:cNvPr id="1" name=""/>
        <p:cNvGrpSpPr/>
        <p:nvPr/>
      </p:nvGrpSpPr>
      <p:grpSpPr>
        <a:xfrm>
          <a:off x="0" y="0"/>
          <a:ext cx="0" cy="0"/>
          <a:chOff x="0" y="0"/>
          <a:chExt cx="0" cy="0"/>
        </a:xfrm>
      </p:grpSpPr>
      <p:cxnSp>
        <p:nvCxnSpPr>
          <p:cNvPr id="11" name="Straight Connector 10"/>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4" name="Picture 13" descr="cS_Grey_Background_v2.png"/>
          <p:cNvPicPr>
            <a:picLocks noChangeAspect="1"/>
          </p:cNvPicPr>
          <p:nvPr userDrawn="1"/>
        </p:nvPicPr>
        <p:blipFill>
          <a:blip r:embed="rId2"/>
          <a:srcRect b="10000"/>
          <a:stretch>
            <a:fillRect/>
          </a:stretch>
        </p:blipFill>
        <p:spPr>
          <a:xfrm>
            <a:off x="0" y="0"/>
            <a:ext cx="9144000" cy="6172200"/>
          </a:xfrm>
          <a:prstGeom prst="rect">
            <a:avLst/>
          </a:prstGeom>
        </p:spPr>
      </p:pic>
      <p:sp>
        <p:nvSpPr>
          <p:cNvPr id="23" name="Text Placeholder 4"/>
          <p:cNvSpPr>
            <a:spLocks noGrp="1"/>
          </p:cNvSpPr>
          <p:nvPr>
            <p:ph type="body" sz="quarter" idx="19" hasCustomPrompt="1"/>
          </p:nvPr>
        </p:nvSpPr>
        <p:spPr>
          <a:xfrm>
            <a:off x="1587" y="0"/>
            <a:ext cx="9142413" cy="6172200"/>
          </a:xfrm>
          <a:solidFill>
            <a:schemeClr val="bg2">
              <a:alpha val="80000"/>
            </a:schemeClr>
          </a:solidFill>
        </p:spPr>
        <p:txBody>
          <a:bodyPr vert="horz" lIns="182880" tIns="137160" rIns="91440" bIns="45720" rtlCol="0">
            <a:normAutofit/>
          </a:bodyPr>
          <a:lstStyle>
            <a:lvl1pPr>
              <a:defRPr lang="en-US" sz="1400" kern="1200" dirty="0" smtClean="0">
                <a:solidFill>
                  <a:schemeClr val="tx1"/>
                </a:solidFill>
                <a:cs typeface="Arial"/>
              </a:defRPr>
            </a:lvl1pPr>
          </a:lstStyle>
          <a:p>
            <a:pPr lvl="0" algn="l" defTabSz="457200" rtl="0" latinLnBrk="0"/>
            <a:r>
              <a:rPr lang="en-US" dirty="0" smtClean="0"/>
              <a:t> </a:t>
            </a:r>
          </a:p>
        </p:txBody>
      </p:sp>
      <p:sp>
        <p:nvSpPr>
          <p:cNvPr id="13" name="TextBox 12"/>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solidFill>
                  <a:srgbClr val="444444"/>
                </a:solidFill>
              </a:rPr>
              <a:pPr lvl="0"/>
              <a:t>‹#›</a:t>
            </a:fld>
            <a:endParaRPr lang="en-US" sz="1000" dirty="0">
              <a:solidFill>
                <a:srgbClr val="444444"/>
              </a:solidFill>
            </a:endParaRPr>
          </a:p>
        </p:txBody>
      </p:sp>
      <p:sp>
        <p:nvSpPr>
          <p:cNvPr id="16"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2" name="Title 2"/>
          <p:cNvSpPr>
            <a:spLocks noGrp="1"/>
          </p:cNvSpPr>
          <p:nvPr>
            <p:ph type="title"/>
          </p:nvPr>
        </p:nvSpPr>
        <p:spPr>
          <a:xfrm>
            <a:off x="203200" y="0"/>
            <a:ext cx="8737600" cy="914400"/>
          </a:xfrm>
        </p:spPr>
        <p:txBody>
          <a:bodyPr anchor="ctr"/>
          <a:lstStyle>
            <a:lvl1pPr>
              <a:defRPr>
                <a:solidFill>
                  <a:srgbClr val="FFFFFF"/>
                </a:solidFill>
              </a:defRPr>
            </a:lvl1pPr>
          </a:lstStyle>
          <a:p>
            <a:r>
              <a:rPr lang="en-US" smtClean="0"/>
              <a:t>Click to edit Master title style</a:t>
            </a:r>
            <a:endParaRPr lang="en-US" dirty="0"/>
          </a:p>
        </p:txBody>
      </p:sp>
      <p:sp>
        <p:nvSpPr>
          <p:cNvPr id="15" name="Content Placeholder 6"/>
          <p:cNvSpPr>
            <a:spLocks noGrp="1"/>
          </p:cNvSpPr>
          <p:nvPr>
            <p:ph sz="quarter" idx="14"/>
          </p:nvPr>
        </p:nvSpPr>
        <p:spPr>
          <a:xfrm>
            <a:off x="203200" y="1117600"/>
            <a:ext cx="4270248" cy="5054600"/>
          </a:xfrm>
        </p:spPr>
        <p:txBody>
          <a:bodyPr vert="horz" lIns="91440" tIns="45720" rIns="91440" bIns="45720" rtlCol="0">
            <a:normAutofit/>
          </a:bodyPr>
          <a:lstStyle>
            <a:lvl1pPr>
              <a:defRPr lang="en-US" dirty="0" smtClean="0">
                <a:solidFill>
                  <a:schemeClr val="bg1"/>
                </a:solidFill>
              </a:defRPr>
            </a:lvl1pPr>
            <a:lvl2pPr>
              <a:buClr>
                <a:schemeClr val="bg1"/>
              </a:buClr>
              <a:defRPr lang="en-US" sz="1800"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6"/>
          <p:cNvSpPr>
            <a:spLocks noGrp="1"/>
          </p:cNvSpPr>
          <p:nvPr>
            <p:ph sz="quarter" idx="18"/>
          </p:nvPr>
        </p:nvSpPr>
        <p:spPr>
          <a:xfrm>
            <a:off x="4670566" y="1117600"/>
            <a:ext cx="4270248" cy="5054600"/>
          </a:xfrm>
        </p:spPr>
        <p:txBody>
          <a:bodyPr vert="horz" lIns="91440" tIns="45720" rIns="91440" bIns="45720" rtlCol="0">
            <a:normAutofit/>
          </a:bodyPr>
          <a:lstStyle>
            <a:lvl1pPr>
              <a:defRPr lang="en-US" dirty="0" smtClean="0">
                <a:solidFill>
                  <a:schemeClr val="bg1"/>
                </a:solidFill>
              </a:defRPr>
            </a:lvl1pPr>
            <a:lvl2pPr>
              <a:buClr>
                <a:schemeClr val="bg1"/>
              </a:buClr>
              <a:defRPr lang="en-US" sz="1800"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4836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4 1-column with background">
    <p:spTree>
      <p:nvGrpSpPr>
        <p:cNvPr id="1" name=""/>
        <p:cNvGrpSpPr/>
        <p:nvPr/>
      </p:nvGrpSpPr>
      <p:grpSpPr>
        <a:xfrm>
          <a:off x="0" y="0"/>
          <a:ext cx="0" cy="0"/>
          <a:chOff x="0" y="0"/>
          <a:chExt cx="0" cy="0"/>
        </a:xfrm>
      </p:grpSpPr>
      <p:cxnSp>
        <p:nvCxnSpPr>
          <p:cNvPr id="13" name="Straight Connector 12"/>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cS_Grey_Background_v2.png"/>
          <p:cNvPicPr>
            <a:picLocks noChangeAspect="1"/>
          </p:cNvPicPr>
          <p:nvPr userDrawn="1"/>
        </p:nvPicPr>
        <p:blipFill>
          <a:blip r:embed="rId2"/>
          <a:srcRect t="13333" b="10000"/>
          <a:stretch>
            <a:fillRect/>
          </a:stretch>
        </p:blipFill>
        <p:spPr>
          <a:xfrm>
            <a:off x="0" y="914400"/>
            <a:ext cx="9144000" cy="5257800"/>
          </a:xfrm>
          <a:prstGeom prst="rect">
            <a:avLst/>
          </a:prstGeom>
        </p:spPr>
      </p:pic>
      <p:sp>
        <p:nvSpPr>
          <p:cNvPr id="14" name="Text Placeholder 4"/>
          <p:cNvSpPr>
            <a:spLocks noGrp="1"/>
          </p:cNvSpPr>
          <p:nvPr>
            <p:ph type="body" sz="quarter" idx="18" hasCustomPrompt="1"/>
          </p:nvPr>
        </p:nvSpPr>
        <p:spPr>
          <a:xfrm>
            <a:off x="1587" y="914400"/>
            <a:ext cx="9142413" cy="5257800"/>
          </a:xfrm>
          <a:solidFill>
            <a:schemeClr val="bg2">
              <a:alpha val="80000"/>
            </a:schemeClr>
          </a:solidFill>
        </p:spPr>
        <p:txBody>
          <a:bodyPr vert="horz" lIns="182880" tIns="137160" rIns="91440" bIns="45720" rtlCol="0">
            <a:normAutofit/>
          </a:bodyPr>
          <a:lstStyle>
            <a:lvl1pPr>
              <a:defRPr lang="en-US" sz="1400" kern="1200" dirty="0" smtClean="0">
                <a:solidFill>
                  <a:schemeClr val="tx1"/>
                </a:solidFill>
                <a:cs typeface="Arial"/>
              </a:defRPr>
            </a:lvl1pPr>
          </a:lstStyle>
          <a:p>
            <a:pPr lvl="0" algn="l" defTabSz="457200" rtl="0" latinLnBrk="0"/>
            <a:r>
              <a:rPr lang="en-US" dirty="0" smtClean="0"/>
              <a:t> </a:t>
            </a:r>
          </a:p>
        </p:txBody>
      </p:sp>
      <p:sp>
        <p:nvSpPr>
          <p:cNvPr id="10" name="TextBox 9"/>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5" name="Text Placeholder 2"/>
          <p:cNvSpPr>
            <a:spLocks noGrp="1"/>
          </p:cNvSpPr>
          <p:nvPr>
            <p:ph type="body" sz="quarter" idx="22"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19"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
        <p:nvSpPr>
          <p:cNvPr id="12" name="Content Placeholder 6"/>
          <p:cNvSpPr>
            <a:spLocks noGrp="1"/>
          </p:cNvSpPr>
          <p:nvPr>
            <p:ph sz="quarter" idx="23"/>
          </p:nvPr>
        </p:nvSpPr>
        <p:spPr>
          <a:xfrm>
            <a:off x="203199" y="1117600"/>
            <a:ext cx="8737137" cy="5054600"/>
          </a:xfrm>
        </p:spPr>
        <p:txBody>
          <a:bodyPr vert="horz" lIns="91440" tIns="45720" rIns="91440" bIns="45720" rtlCol="0">
            <a:normAutofit/>
          </a:bodyPr>
          <a:lstStyle>
            <a:lvl1pPr>
              <a:defRPr lang="en-US" dirty="0" smtClean="0">
                <a:solidFill>
                  <a:schemeClr val="bg1"/>
                </a:solidFill>
              </a:defRPr>
            </a:lvl1pPr>
            <a:lvl2pPr>
              <a:buClr>
                <a:schemeClr val="bg1"/>
              </a:buClr>
              <a:defRPr lang="en-US" sz="1800"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4090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4 2-column with background">
    <p:spTree>
      <p:nvGrpSpPr>
        <p:cNvPr id="1" name=""/>
        <p:cNvGrpSpPr/>
        <p:nvPr/>
      </p:nvGrpSpPr>
      <p:grpSpPr>
        <a:xfrm>
          <a:off x="0" y="0"/>
          <a:ext cx="0" cy="0"/>
          <a:chOff x="0" y="0"/>
          <a:chExt cx="0" cy="0"/>
        </a:xfrm>
      </p:grpSpPr>
      <p:cxnSp>
        <p:nvCxnSpPr>
          <p:cNvPr id="13" name="Straight Connector 12"/>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cS_Grey_Background_v2.png"/>
          <p:cNvPicPr>
            <a:picLocks noChangeAspect="1"/>
          </p:cNvPicPr>
          <p:nvPr userDrawn="1"/>
        </p:nvPicPr>
        <p:blipFill>
          <a:blip r:embed="rId2"/>
          <a:srcRect t="13333" b="10000"/>
          <a:stretch>
            <a:fillRect/>
          </a:stretch>
        </p:blipFill>
        <p:spPr>
          <a:xfrm>
            <a:off x="0" y="914400"/>
            <a:ext cx="9144000" cy="5257800"/>
          </a:xfrm>
          <a:prstGeom prst="rect">
            <a:avLst/>
          </a:prstGeom>
        </p:spPr>
      </p:pic>
      <p:sp>
        <p:nvSpPr>
          <p:cNvPr id="22" name="Text Placeholder 4"/>
          <p:cNvSpPr>
            <a:spLocks noGrp="1"/>
          </p:cNvSpPr>
          <p:nvPr>
            <p:ph type="body" sz="quarter" idx="18" hasCustomPrompt="1"/>
          </p:nvPr>
        </p:nvSpPr>
        <p:spPr>
          <a:xfrm>
            <a:off x="1587" y="914400"/>
            <a:ext cx="9142413" cy="5257800"/>
          </a:xfrm>
          <a:solidFill>
            <a:schemeClr val="bg2">
              <a:alpha val="80000"/>
            </a:schemeClr>
          </a:solidFill>
        </p:spPr>
        <p:txBody>
          <a:bodyPr vert="horz" lIns="182880" tIns="137160" rIns="91440" bIns="45720" rtlCol="0">
            <a:normAutofit/>
          </a:bodyPr>
          <a:lstStyle>
            <a:lvl1pPr>
              <a:defRPr lang="en-US" sz="1400" kern="1200" dirty="0" smtClean="0">
                <a:solidFill>
                  <a:schemeClr val="tx1"/>
                </a:solidFill>
                <a:cs typeface="Arial"/>
              </a:defRPr>
            </a:lvl1pPr>
          </a:lstStyle>
          <a:p>
            <a:pPr lvl="0" algn="l" defTabSz="457200" rtl="0" latinLnBrk="0"/>
            <a:r>
              <a:rPr lang="en-US" dirty="0" smtClean="0"/>
              <a:t> </a:t>
            </a:r>
          </a:p>
        </p:txBody>
      </p:sp>
      <p:sp>
        <p:nvSpPr>
          <p:cNvPr id="11" name="TextBox 10"/>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7" name="Text Placeholder 2"/>
          <p:cNvSpPr>
            <a:spLocks noGrp="1"/>
          </p:cNvSpPr>
          <p:nvPr>
            <p:ph type="body" sz="quarter" idx="22"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1"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
        <p:nvSpPr>
          <p:cNvPr id="3" name="Content Placeholder 2"/>
          <p:cNvSpPr>
            <a:spLocks noGrp="1"/>
          </p:cNvSpPr>
          <p:nvPr>
            <p:ph sz="quarter" idx="23"/>
          </p:nvPr>
        </p:nvSpPr>
        <p:spPr>
          <a:xfrm>
            <a:off x="203238" y="1115261"/>
            <a:ext cx="4265613" cy="5056632"/>
          </a:xfrm>
        </p:spPr>
        <p:txBody>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quarter" idx="24"/>
          </p:nvPr>
        </p:nvSpPr>
        <p:spPr>
          <a:xfrm>
            <a:off x="4670699" y="1115261"/>
            <a:ext cx="4269637" cy="5056632"/>
          </a:xfrm>
        </p:spPr>
        <p:txBody>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95474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4 3-column with background">
    <p:spTree>
      <p:nvGrpSpPr>
        <p:cNvPr id="1" name=""/>
        <p:cNvGrpSpPr/>
        <p:nvPr/>
      </p:nvGrpSpPr>
      <p:grpSpPr>
        <a:xfrm>
          <a:off x="0" y="0"/>
          <a:ext cx="0" cy="0"/>
          <a:chOff x="0" y="0"/>
          <a:chExt cx="0" cy="0"/>
        </a:xfrm>
      </p:grpSpPr>
      <p:cxnSp>
        <p:nvCxnSpPr>
          <p:cNvPr id="12" name="Straight Connector 11"/>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12" descr="cS_Grey_Background_v2.png"/>
          <p:cNvPicPr>
            <a:picLocks noChangeAspect="1"/>
          </p:cNvPicPr>
          <p:nvPr userDrawn="1"/>
        </p:nvPicPr>
        <p:blipFill>
          <a:blip r:embed="rId2"/>
          <a:srcRect t="13333" b="10000"/>
          <a:stretch>
            <a:fillRect/>
          </a:stretch>
        </p:blipFill>
        <p:spPr>
          <a:xfrm>
            <a:off x="0" y="914400"/>
            <a:ext cx="9144000" cy="5257800"/>
          </a:xfrm>
          <a:prstGeom prst="rect">
            <a:avLst/>
          </a:prstGeom>
        </p:spPr>
      </p:pic>
      <p:sp>
        <p:nvSpPr>
          <p:cNvPr id="15" name="Text Placeholder 4"/>
          <p:cNvSpPr>
            <a:spLocks noGrp="1"/>
          </p:cNvSpPr>
          <p:nvPr>
            <p:ph type="body" sz="quarter" idx="18" hasCustomPrompt="1"/>
          </p:nvPr>
        </p:nvSpPr>
        <p:spPr>
          <a:xfrm>
            <a:off x="1587" y="914400"/>
            <a:ext cx="9142413" cy="5257800"/>
          </a:xfrm>
          <a:solidFill>
            <a:schemeClr val="bg2">
              <a:alpha val="80000"/>
            </a:schemeClr>
          </a:solidFill>
        </p:spPr>
        <p:txBody>
          <a:bodyPr vert="horz" lIns="182880" tIns="137160" rIns="91440" bIns="45720" rtlCol="0">
            <a:normAutofit/>
          </a:bodyPr>
          <a:lstStyle>
            <a:lvl1pPr>
              <a:defRPr lang="en-US" sz="1400" kern="1200" dirty="0" smtClean="0">
                <a:solidFill>
                  <a:schemeClr val="tx1"/>
                </a:solidFill>
                <a:cs typeface="Arial"/>
              </a:defRPr>
            </a:lvl1pPr>
          </a:lstStyle>
          <a:p>
            <a:pPr lvl="0" algn="l" defTabSz="457200" rtl="0" latinLnBrk="0"/>
            <a:r>
              <a:rPr lang="en-US" dirty="0" smtClean="0"/>
              <a:t> </a:t>
            </a:r>
          </a:p>
        </p:txBody>
      </p:sp>
      <p:sp>
        <p:nvSpPr>
          <p:cNvPr id="11" name="TextBox 10"/>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7" name="Text Placeholder 2"/>
          <p:cNvSpPr>
            <a:spLocks noGrp="1"/>
          </p:cNvSpPr>
          <p:nvPr>
            <p:ph type="body" sz="quarter" idx="22"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1"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
        <p:nvSpPr>
          <p:cNvPr id="16" name="Content Placeholder 2"/>
          <p:cNvSpPr>
            <a:spLocks noGrp="1"/>
          </p:cNvSpPr>
          <p:nvPr>
            <p:ph sz="quarter" idx="24"/>
          </p:nvPr>
        </p:nvSpPr>
        <p:spPr>
          <a:xfrm>
            <a:off x="201612" y="1117825"/>
            <a:ext cx="2779776" cy="5056632"/>
          </a:xfrm>
        </p:spPr>
        <p:txBody>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Content Placeholder 2"/>
          <p:cNvSpPr>
            <a:spLocks noGrp="1"/>
          </p:cNvSpPr>
          <p:nvPr>
            <p:ph sz="quarter" idx="25"/>
          </p:nvPr>
        </p:nvSpPr>
        <p:spPr>
          <a:xfrm>
            <a:off x="3181767" y="1117825"/>
            <a:ext cx="2779776" cy="5056632"/>
          </a:xfrm>
        </p:spPr>
        <p:txBody>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Content Placeholder 2"/>
          <p:cNvSpPr>
            <a:spLocks noGrp="1"/>
          </p:cNvSpPr>
          <p:nvPr>
            <p:ph sz="quarter" idx="26"/>
          </p:nvPr>
        </p:nvSpPr>
        <p:spPr>
          <a:xfrm>
            <a:off x="6162796" y="1117825"/>
            <a:ext cx="2779776" cy="5056632"/>
          </a:xfrm>
        </p:spPr>
        <p:txBody>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6768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7" b="1117"/>
          <a:stretch/>
        </p:blipFill>
        <p:spPr>
          <a:xfrm>
            <a:off x="0" y="0"/>
            <a:ext cx="9144000" cy="6858000"/>
          </a:xfrm>
          <a:prstGeom prst="rect">
            <a:avLst/>
          </a:prstGeom>
        </p:spPr>
      </p:pic>
      <p:sp>
        <p:nvSpPr>
          <p:cNvPr id="19" name="Rectangle 18"/>
          <p:cNvSpPr/>
          <p:nvPr userDrawn="1"/>
        </p:nvSpPr>
        <p:spPr>
          <a:xfrm>
            <a:off x="-1" y="3421380"/>
            <a:ext cx="9144001" cy="159512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r"/>
            <a:endParaRPr lang="en-US" dirty="0"/>
          </a:p>
        </p:txBody>
      </p:sp>
      <p:sp>
        <p:nvSpPr>
          <p:cNvPr id="20" name="Title 1"/>
          <p:cNvSpPr>
            <a:spLocks noGrp="1"/>
          </p:cNvSpPr>
          <p:nvPr>
            <p:ph type="ctrTitle" hasCustomPrompt="1"/>
          </p:nvPr>
        </p:nvSpPr>
        <p:spPr>
          <a:xfrm>
            <a:off x="203201" y="1808480"/>
            <a:ext cx="8737600" cy="1612053"/>
          </a:xfrm>
        </p:spPr>
        <p:txBody>
          <a:bodyPr anchor="t">
            <a:noAutofit/>
          </a:bodyPr>
          <a:lstStyle>
            <a:lvl1pPr>
              <a:defRPr sz="4400" b="0" baseline="0">
                <a:solidFill>
                  <a:srgbClr val="FFFFFF"/>
                </a:solidFill>
              </a:defRPr>
            </a:lvl1pPr>
          </a:lstStyle>
          <a:p>
            <a:r>
              <a:rPr lang="en-US" dirty="0" smtClean="0"/>
              <a:t>Click to edit Master section divider style</a:t>
            </a:r>
            <a:endParaRPr lang="en-US" dirty="0"/>
          </a:p>
        </p:txBody>
      </p:sp>
      <p:sp>
        <p:nvSpPr>
          <p:cNvPr id="21" name="Subtitle 2"/>
          <p:cNvSpPr>
            <a:spLocks noGrp="1"/>
          </p:cNvSpPr>
          <p:nvPr>
            <p:ph type="subTitle" idx="1"/>
          </p:nvPr>
        </p:nvSpPr>
        <p:spPr>
          <a:xfrm>
            <a:off x="203200" y="3429000"/>
            <a:ext cx="8737600" cy="1587500"/>
          </a:xfrm>
        </p:spPr>
        <p:txBody>
          <a:bodyPr anchor="ctr">
            <a:noAutofit/>
          </a:bodyPr>
          <a:lstStyle>
            <a:lvl1pPr marL="0" indent="0" algn="l">
              <a:buNone/>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C:\Users\pgrote\AppData\Local\Microsoft\Windows\Temporary Internet Files\Content.Outlook\2EOQHKMT\cS_newlogo_1C_white.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0080" t="20958" b="50000"/>
          <a:stretch/>
        </p:blipFill>
        <p:spPr bwMode="auto">
          <a:xfrm>
            <a:off x="175902" y="6211632"/>
            <a:ext cx="2344888" cy="585216"/>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3"/>
          <p:cNvSpPr txBox="1">
            <a:spLocks/>
          </p:cNvSpPr>
          <p:nvPr userDrawn="1"/>
        </p:nvSpPr>
        <p:spPr>
          <a:xfrm>
            <a:off x="2256693" y="6233141"/>
            <a:ext cx="1629507" cy="456584"/>
          </a:xfrm>
          <a:prstGeom prst="rect">
            <a:avLst/>
          </a:prstGeom>
        </p:spPr>
        <p:txBody>
          <a:bodyPr vert="horz" lIns="182880" tIns="45720" rIns="182880" bIns="45720"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650"/>
              </a:lnSpc>
            </a:pPr>
            <a:r>
              <a:rPr lang="en-US" dirty="0" smtClean="0">
                <a:solidFill>
                  <a:schemeClr val="bg1"/>
                </a:solidFill>
              </a:rPr>
              <a:t>© comScore, Inc.    Proprietary.</a:t>
            </a:r>
            <a:endParaRPr lang="en-US" dirty="0">
              <a:solidFill>
                <a:schemeClr val="bg1"/>
              </a:solidFill>
            </a:endParaRPr>
          </a:p>
        </p:txBody>
      </p:sp>
    </p:spTree>
    <p:extLst>
      <p:ext uri="{BB962C8B-B14F-4D97-AF65-F5344CB8AC3E}">
        <p14:creationId xmlns:p14="http://schemas.microsoft.com/office/powerpoint/2010/main" val="689610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 1-column with background">
    <p:spTree>
      <p:nvGrpSpPr>
        <p:cNvPr id="1" name=""/>
        <p:cNvGrpSpPr/>
        <p:nvPr/>
      </p:nvGrpSpPr>
      <p:grpSpPr>
        <a:xfrm>
          <a:off x="0" y="0"/>
          <a:ext cx="0" cy="0"/>
          <a:chOff x="0" y="0"/>
          <a:chExt cx="0" cy="0"/>
        </a:xfrm>
      </p:grpSpPr>
      <p:cxnSp>
        <p:nvCxnSpPr>
          <p:cNvPr id="13" name="Straight Connector 12"/>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cS_Grey_Background_v2.png"/>
          <p:cNvPicPr>
            <a:picLocks noChangeAspect="1"/>
          </p:cNvPicPr>
          <p:nvPr userDrawn="1"/>
        </p:nvPicPr>
        <p:blipFill>
          <a:blip r:embed="rId2"/>
          <a:srcRect t="26543" b="26790"/>
          <a:stretch>
            <a:fillRect/>
          </a:stretch>
        </p:blipFill>
        <p:spPr>
          <a:xfrm>
            <a:off x="0" y="1820333"/>
            <a:ext cx="9144000" cy="3200400"/>
          </a:xfrm>
          <a:prstGeom prst="rect">
            <a:avLst/>
          </a:prstGeom>
        </p:spPr>
      </p:pic>
      <p:sp>
        <p:nvSpPr>
          <p:cNvPr id="15" name="Text Placeholder 4"/>
          <p:cNvSpPr>
            <a:spLocks noGrp="1"/>
          </p:cNvSpPr>
          <p:nvPr>
            <p:ph type="body" sz="quarter" idx="18" hasCustomPrompt="1"/>
          </p:nvPr>
        </p:nvSpPr>
        <p:spPr>
          <a:xfrm>
            <a:off x="1587" y="1821558"/>
            <a:ext cx="9142413" cy="3200400"/>
          </a:xfrm>
          <a:solidFill>
            <a:schemeClr val="bg2">
              <a:alpha val="80000"/>
            </a:schemeClr>
          </a:solidFill>
        </p:spPr>
        <p:txBody>
          <a:bodyPr vert="horz" lIns="182880" tIns="137160" rIns="91440" bIns="45720" rtlCol="0">
            <a:normAutofit/>
          </a:bodyPr>
          <a:lstStyle>
            <a:lvl1pPr>
              <a:defRPr lang="en-US" sz="1400" kern="1200" dirty="0" smtClean="0">
                <a:solidFill>
                  <a:schemeClr val="tx1"/>
                </a:solidFill>
                <a:cs typeface="Arial"/>
              </a:defRPr>
            </a:lvl1pPr>
          </a:lstStyle>
          <a:p>
            <a:pPr lvl="0" algn="l" defTabSz="457200" rtl="0" latinLnBrk="0"/>
            <a:r>
              <a:rPr lang="en-US" dirty="0" smtClean="0"/>
              <a:t> </a:t>
            </a:r>
          </a:p>
        </p:txBody>
      </p:sp>
      <p:sp>
        <p:nvSpPr>
          <p:cNvPr id="10" name="TextBox 9"/>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6"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3"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
        <p:nvSpPr>
          <p:cNvPr id="12" name="Content Placeholder 6"/>
          <p:cNvSpPr>
            <a:spLocks noGrp="1"/>
          </p:cNvSpPr>
          <p:nvPr>
            <p:ph sz="quarter" idx="21"/>
          </p:nvPr>
        </p:nvSpPr>
        <p:spPr>
          <a:xfrm>
            <a:off x="203200" y="2022097"/>
            <a:ext cx="8737136" cy="2998636"/>
          </a:xfrm>
        </p:spPr>
        <p:txBody>
          <a:bodyPr vert="horz" lIns="91440" tIns="45720" rIns="91440" bIns="45720" rtlCol="0">
            <a:normAutofit/>
          </a:bodyPr>
          <a:lstStyle>
            <a:lvl1pPr>
              <a:defRPr lang="en-US" dirty="0" smtClean="0">
                <a:solidFill>
                  <a:schemeClr val="bg1"/>
                </a:solidFill>
              </a:defRPr>
            </a:lvl1pPr>
            <a:lvl2pPr>
              <a:buClr>
                <a:schemeClr val="bg1"/>
              </a:buClr>
              <a:defRPr lang="en-US" sz="1800"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23199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2-column with background">
    <p:spTree>
      <p:nvGrpSpPr>
        <p:cNvPr id="1" name=""/>
        <p:cNvGrpSpPr/>
        <p:nvPr/>
      </p:nvGrpSpPr>
      <p:grpSpPr>
        <a:xfrm>
          <a:off x="0" y="0"/>
          <a:ext cx="0" cy="0"/>
          <a:chOff x="0" y="0"/>
          <a:chExt cx="0" cy="0"/>
        </a:xfrm>
      </p:grpSpPr>
      <p:cxnSp>
        <p:nvCxnSpPr>
          <p:cNvPr id="11" name="Straight Connector 10"/>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cS_Grey_Background_v2.png"/>
          <p:cNvPicPr>
            <a:picLocks noChangeAspect="1"/>
          </p:cNvPicPr>
          <p:nvPr userDrawn="1"/>
        </p:nvPicPr>
        <p:blipFill>
          <a:blip r:embed="rId2"/>
          <a:srcRect t="26543" b="26790"/>
          <a:stretch>
            <a:fillRect/>
          </a:stretch>
        </p:blipFill>
        <p:spPr>
          <a:xfrm>
            <a:off x="0" y="1820333"/>
            <a:ext cx="9144000" cy="3200400"/>
          </a:xfrm>
          <a:prstGeom prst="rect">
            <a:avLst/>
          </a:prstGeom>
        </p:spPr>
      </p:pic>
      <p:sp>
        <p:nvSpPr>
          <p:cNvPr id="20" name="Text Placeholder 4"/>
          <p:cNvSpPr>
            <a:spLocks noGrp="1"/>
          </p:cNvSpPr>
          <p:nvPr>
            <p:ph type="body" sz="quarter" idx="18" hasCustomPrompt="1"/>
          </p:nvPr>
        </p:nvSpPr>
        <p:spPr>
          <a:xfrm>
            <a:off x="1587" y="1821558"/>
            <a:ext cx="9142413" cy="3200400"/>
          </a:xfrm>
          <a:solidFill>
            <a:schemeClr val="bg2">
              <a:alpha val="80000"/>
            </a:schemeClr>
          </a:solidFill>
        </p:spPr>
        <p:txBody>
          <a:bodyPr vert="horz" lIns="182880" tIns="137160" rIns="91440" bIns="45720" rtlCol="0">
            <a:normAutofit/>
          </a:bodyPr>
          <a:lstStyle>
            <a:lvl1pPr>
              <a:defRPr lang="en-US" sz="1400" kern="1200" dirty="0" smtClean="0">
                <a:solidFill>
                  <a:schemeClr val="tx1"/>
                </a:solidFill>
                <a:cs typeface="Arial"/>
              </a:defRPr>
            </a:lvl1pPr>
          </a:lstStyle>
          <a:p>
            <a:pPr lvl="0" algn="l" defTabSz="457200" rtl="0" latinLnBrk="0"/>
            <a:r>
              <a:rPr lang="en-US" dirty="0" smtClean="0"/>
              <a:t> </a:t>
            </a:r>
          </a:p>
        </p:txBody>
      </p:sp>
      <p:sp>
        <p:nvSpPr>
          <p:cNvPr id="13" name="Content Placeholder 2"/>
          <p:cNvSpPr>
            <a:spLocks noGrp="1"/>
          </p:cNvSpPr>
          <p:nvPr>
            <p:ph sz="quarter" idx="24"/>
          </p:nvPr>
        </p:nvSpPr>
        <p:spPr>
          <a:xfrm>
            <a:off x="201613" y="2022097"/>
            <a:ext cx="4264879" cy="2999722"/>
          </a:xfrm>
        </p:spPr>
        <p:txBody>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7" name="Text Placeholder 2"/>
          <p:cNvSpPr>
            <a:spLocks noGrp="1"/>
          </p:cNvSpPr>
          <p:nvPr>
            <p:ph type="body" sz="quarter" idx="23"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3"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
        <p:nvSpPr>
          <p:cNvPr id="14" name="Content Placeholder 2"/>
          <p:cNvSpPr>
            <a:spLocks noGrp="1"/>
          </p:cNvSpPr>
          <p:nvPr>
            <p:ph sz="quarter" idx="25"/>
          </p:nvPr>
        </p:nvSpPr>
        <p:spPr>
          <a:xfrm>
            <a:off x="4672265" y="2022097"/>
            <a:ext cx="4264879" cy="2999722"/>
          </a:xfrm>
        </p:spPr>
        <p:txBody>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62246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 3-column with background">
    <p:spTree>
      <p:nvGrpSpPr>
        <p:cNvPr id="1" name=""/>
        <p:cNvGrpSpPr/>
        <p:nvPr/>
      </p:nvGrpSpPr>
      <p:grpSpPr>
        <a:xfrm>
          <a:off x="0" y="0"/>
          <a:ext cx="0" cy="0"/>
          <a:chOff x="0" y="0"/>
          <a:chExt cx="0" cy="0"/>
        </a:xfrm>
      </p:grpSpPr>
      <p:cxnSp>
        <p:nvCxnSpPr>
          <p:cNvPr id="14" name="Straight Connector 13"/>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3" name="Picture 12" descr="cS_Grey_Background_v2.png"/>
          <p:cNvPicPr>
            <a:picLocks noChangeAspect="1"/>
          </p:cNvPicPr>
          <p:nvPr userDrawn="1"/>
        </p:nvPicPr>
        <p:blipFill>
          <a:blip r:embed="rId2"/>
          <a:srcRect t="26543" b="26790"/>
          <a:stretch>
            <a:fillRect/>
          </a:stretch>
        </p:blipFill>
        <p:spPr>
          <a:xfrm>
            <a:off x="0" y="1820333"/>
            <a:ext cx="9144000" cy="3200400"/>
          </a:xfrm>
          <a:prstGeom prst="rect">
            <a:avLst/>
          </a:prstGeom>
        </p:spPr>
      </p:pic>
      <p:sp>
        <p:nvSpPr>
          <p:cNvPr id="21" name="Text Placeholder 4"/>
          <p:cNvSpPr>
            <a:spLocks noGrp="1"/>
          </p:cNvSpPr>
          <p:nvPr>
            <p:ph type="body" sz="quarter" idx="18" hasCustomPrompt="1"/>
          </p:nvPr>
        </p:nvSpPr>
        <p:spPr>
          <a:xfrm>
            <a:off x="1587" y="1821558"/>
            <a:ext cx="9142413" cy="3200400"/>
          </a:xfrm>
          <a:solidFill>
            <a:schemeClr val="bg2">
              <a:alpha val="80000"/>
            </a:schemeClr>
          </a:solidFill>
        </p:spPr>
        <p:txBody>
          <a:bodyPr vert="horz" lIns="182880" tIns="137160" rIns="91440" bIns="45720" rtlCol="0">
            <a:normAutofit/>
          </a:bodyPr>
          <a:lstStyle>
            <a:lvl1pPr>
              <a:defRPr lang="en-US" sz="1400" kern="1200" dirty="0" smtClean="0">
                <a:solidFill>
                  <a:schemeClr val="tx1"/>
                </a:solidFill>
                <a:cs typeface="Arial"/>
              </a:defRPr>
            </a:lvl1pPr>
          </a:lstStyle>
          <a:p>
            <a:pPr lvl="0" algn="l" defTabSz="457200" rtl="0" latinLnBrk="0"/>
            <a:r>
              <a:rPr lang="en-US" dirty="0" smtClean="0"/>
              <a:t> </a:t>
            </a:r>
          </a:p>
        </p:txBody>
      </p:sp>
      <p:sp>
        <p:nvSpPr>
          <p:cNvPr id="12" name="TextBox 11"/>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8" name="Text Placeholder 2"/>
          <p:cNvSpPr>
            <a:spLocks noGrp="1"/>
          </p:cNvSpPr>
          <p:nvPr>
            <p:ph type="body" sz="quarter" idx="23"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4"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
        <p:nvSpPr>
          <p:cNvPr id="3" name="Content Placeholder 2"/>
          <p:cNvSpPr>
            <a:spLocks noGrp="1"/>
          </p:cNvSpPr>
          <p:nvPr>
            <p:ph sz="quarter" idx="24"/>
          </p:nvPr>
        </p:nvSpPr>
        <p:spPr>
          <a:xfrm>
            <a:off x="201613" y="2022097"/>
            <a:ext cx="2779776" cy="2999722"/>
          </a:xfrm>
        </p:spPr>
        <p:txBody>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2"/>
          <p:cNvSpPr>
            <a:spLocks noGrp="1"/>
          </p:cNvSpPr>
          <p:nvPr>
            <p:ph sz="quarter" idx="25"/>
          </p:nvPr>
        </p:nvSpPr>
        <p:spPr>
          <a:xfrm>
            <a:off x="3181768" y="2022097"/>
            <a:ext cx="2779776" cy="2999722"/>
          </a:xfrm>
        </p:spPr>
        <p:txBody>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quarter" idx="26"/>
          </p:nvPr>
        </p:nvSpPr>
        <p:spPr>
          <a:xfrm>
            <a:off x="6162796" y="2022097"/>
            <a:ext cx="2779776" cy="2999722"/>
          </a:xfrm>
        </p:spPr>
        <p:txBody>
          <a:bodyPr/>
          <a:lstStyle>
            <a:lvl1pP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vl5pPr>
              <a:buClr>
                <a:schemeClr val="bg1"/>
              </a:buCl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02430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ctionary">
    <p:spTree>
      <p:nvGrpSpPr>
        <p:cNvPr id="1" name=""/>
        <p:cNvGrpSpPr/>
        <p:nvPr/>
      </p:nvGrpSpPr>
      <p:grpSpPr>
        <a:xfrm>
          <a:off x="0" y="0"/>
          <a:ext cx="0" cy="0"/>
          <a:chOff x="0" y="0"/>
          <a:chExt cx="0" cy="0"/>
        </a:xfrm>
      </p:grpSpPr>
      <p:cxnSp>
        <p:nvCxnSpPr>
          <p:cNvPr id="9" name="Straight Connector 8"/>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4"/>
          </p:nvPr>
        </p:nvSpPr>
        <p:spPr>
          <a:xfrm>
            <a:off x="203200" y="1117600"/>
            <a:ext cx="8737600" cy="5054600"/>
          </a:xfrm>
        </p:spPr>
        <p:txBody>
          <a:bodyPr vert="horz" lIns="91440" tIns="45720" rIns="91440" bIns="45720" rtlCol="0">
            <a:normAutofit/>
          </a:bodyPr>
          <a:lstStyle>
            <a:lvl1pPr>
              <a:defRPr lang="en-US" sz="1600" dirty="0" smtClean="0">
                <a:solidFill>
                  <a:schemeClr val="tx1"/>
                </a:solidFill>
              </a:defRPr>
            </a:lvl1pPr>
            <a:lvl2pPr>
              <a:spcBef>
                <a:spcPts val="0"/>
              </a:spcBef>
              <a:defRPr lang="en-US" sz="1600" b="0" dirty="0" smtClean="0">
                <a:solidFill>
                  <a:schemeClr val="tx1"/>
                </a:solidFill>
                <a:latin typeface="+mn-lt"/>
                <a:ea typeface="+mn-ea"/>
                <a:cs typeface="+mn-cs"/>
              </a:defRPr>
            </a:lvl2pPr>
            <a:lvl3pPr marL="347472" indent="-173736">
              <a:buClr>
                <a:schemeClr val="bg2"/>
              </a:buClr>
              <a:buFont typeface="Lucida Grande"/>
              <a:buChar char="-"/>
              <a:defRPr lang="en-US" sz="1400" b="1" dirty="0" smtClean="0">
                <a:solidFill>
                  <a:schemeClr val="tx1"/>
                </a:solidFill>
              </a:defRPr>
            </a:lvl3pPr>
            <a:lvl4pPr marL="521208" indent="-173736">
              <a:buClr>
                <a:schemeClr val="accent1"/>
              </a:buClr>
              <a:buFont typeface="Arial"/>
              <a:buChar char="•"/>
              <a:defRPr lang="en-US" sz="1400" b="0" dirty="0">
                <a:solidFill>
                  <a:schemeClr val="tx1"/>
                </a:solidFill>
              </a:defRPr>
            </a:lvl4pPr>
            <a:lvl5pPr marL="749808" indent="-228600">
              <a:spcAft>
                <a:spcPts val="0"/>
              </a:spcAft>
              <a:buClr>
                <a:schemeClr val="bg2"/>
              </a:buClr>
              <a:buFont typeface="+mj-lt"/>
              <a:buAutoNum type="arabicPeriod"/>
              <a:defRPr sz="1200" b="1">
                <a:solidFill>
                  <a:schemeClr val="tx1"/>
                </a:solidFill>
              </a:defRPr>
            </a:lvl5pPr>
            <a:lvl6pPr marL="868680" indent="-173736">
              <a:lnSpc>
                <a:spcPct val="120000"/>
              </a:lnSpc>
              <a:buClr>
                <a:schemeClr val="bg2"/>
              </a:buClr>
              <a:buFont typeface="+mj-lt"/>
              <a:buAutoNum type="alphaUcPeriod"/>
              <a:defRPr sz="1200">
                <a:solidFill>
                  <a:schemeClr val="tx1"/>
                </a:solidFill>
                <a:latin typeface="+mn-lt"/>
              </a:defRPr>
            </a:lvl6pPr>
            <a:lvl7pPr marL="1042416" indent="-173736">
              <a:lnSpc>
                <a:spcPct val="120000"/>
              </a:lnSpc>
              <a:buClr>
                <a:schemeClr val="bg2"/>
              </a:buClr>
              <a:buFont typeface="+mj-lt"/>
              <a:buAutoNum type="arabicParenR"/>
              <a:defRPr sz="1000" b="1">
                <a:solidFill>
                  <a:schemeClr val="tx1"/>
                </a:solidFill>
                <a:latin typeface="+mn-lt"/>
              </a:defRPr>
            </a:lvl7pPr>
            <a:lvl8pPr marL="1216152" indent="-173736">
              <a:lnSpc>
                <a:spcPct val="120000"/>
              </a:lnSpc>
              <a:buClr>
                <a:schemeClr val="accent1"/>
              </a:buClr>
              <a:buFont typeface="+mj-lt"/>
              <a:buAutoNum type="alphaLcPeriod"/>
              <a:defRPr sz="1000">
                <a:solidFill>
                  <a:schemeClr val="tx2"/>
                </a:solidFill>
                <a:latin typeface="+mn-lt"/>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3"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19"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1375230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5652" t="60675" r="17294" b="-1608"/>
          <a:stretch/>
        </p:blipFill>
        <p:spPr>
          <a:xfrm>
            <a:off x="0" y="0"/>
            <a:ext cx="9144000" cy="4856480"/>
          </a:xfrm>
          <a:prstGeom prst="rect">
            <a:avLst/>
          </a:prstGeom>
        </p:spPr>
      </p:pic>
      <p:pic>
        <p:nvPicPr>
          <p:cNvPr id="13" name="Picture 14" descr="cS_newlogo_3inch"/>
          <p:cNvPicPr>
            <a:picLocks noChangeAspect="1" noChangeArrowheads="1"/>
          </p:cNvPicPr>
          <p:nvPr userDrawn="1"/>
        </p:nvPicPr>
        <p:blipFill>
          <a:blip r:embed="rId3" cstate="print"/>
          <a:srcRect/>
          <a:stretch>
            <a:fillRect/>
          </a:stretch>
        </p:blipFill>
        <p:spPr bwMode="auto">
          <a:xfrm>
            <a:off x="246063" y="6370638"/>
            <a:ext cx="1828800" cy="319087"/>
          </a:xfrm>
          <a:prstGeom prst="rect">
            <a:avLst/>
          </a:prstGeom>
          <a:noFill/>
          <a:ln w="9525">
            <a:noFill/>
            <a:miter lim="800000"/>
            <a:headEnd/>
            <a:tailEnd/>
          </a:ln>
        </p:spPr>
      </p:pic>
      <p:sp>
        <p:nvSpPr>
          <p:cNvPr id="14" name="Text Placeholder 13"/>
          <p:cNvSpPr>
            <a:spLocks noGrp="1"/>
          </p:cNvSpPr>
          <p:nvPr>
            <p:ph type="body" sz="quarter" idx="12" hasCustomPrompt="1"/>
          </p:nvPr>
        </p:nvSpPr>
        <p:spPr>
          <a:xfrm>
            <a:off x="203199" y="4737100"/>
            <a:ext cx="6062133" cy="1435608"/>
          </a:xfrm>
        </p:spPr>
        <p:txBody>
          <a:bodyPr>
            <a:noAutofit/>
          </a:bodyPr>
          <a:lstStyle>
            <a:lvl1pPr>
              <a:defRPr sz="1600"/>
            </a:lvl1pPr>
          </a:lstStyle>
          <a:p>
            <a:r>
              <a:rPr lang="en-US" dirty="0" smtClean="0"/>
              <a:t>Click to edit Master subtitle style</a:t>
            </a:r>
            <a:endParaRPr lang="en-US" dirty="0"/>
          </a:p>
        </p:txBody>
      </p:sp>
      <p:sp>
        <p:nvSpPr>
          <p:cNvPr id="12" name="Rectangle 11"/>
          <p:cNvSpPr/>
          <p:nvPr userDrawn="1"/>
        </p:nvSpPr>
        <p:spPr>
          <a:xfrm>
            <a:off x="0" y="3423586"/>
            <a:ext cx="9144000" cy="914400"/>
          </a:xfrm>
          <a:prstGeom prst="rect">
            <a:avLst/>
          </a:prstGeom>
          <a:solidFill>
            <a:srgbClr val="222222">
              <a:alpha val="80000"/>
            </a:srgbClr>
          </a:solidFill>
          <a:ln>
            <a:noFill/>
          </a:ln>
        </p:spPr>
        <p:style>
          <a:lnRef idx="2">
            <a:schemeClr val="accent3"/>
          </a:lnRef>
          <a:fillRef idx="1">
            <a:schemeClr val="lt1"/>
          </a:fillRef>
          <a:effectRef idx="0">
            <a:schemeClr val="accent3"/>
          </a:effectRef>
          <a:fontRef idx="minor">
            <a:schemeClr val="dk1"/>
          </a:fontRef>
        </p:style>
        <p:txBody>
          <a:bodyPr lIns="91440" rtlCol="0" anchor="ctr"/>
          <a:lstStyle/>
          <a:p>
            <a:pPr algn="r"/>
            <a:endParaRPr lang="en-US" dirty="0"/>
          </a:p>
        </p:txBody>
      </p:sp>
      <p:sp>
        <p:nvSpPr>
          <p:cNvPr id="16" name="Rectangle 15"/>
          <p:cNvSpPr/>
          <p:nvPr userDrawn="1"/>
        </p:nvSpPr>
        <p:spPr>
          <a:xfrm>
            <a:off x="0" y="1810596"/>
            <a:ext cx="6268915" cy="1609938"/>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r"/>
            <a:endParaRPr lang="en-US" dirty="0"/>
          </a:p>
        </p:txBody>
      </p:sp>
      <p:sp>
        <p:nvSpPr>
          <p:cNvPr id="17" name="Title 1"/>
          <p:cNvSpPr>
            <a:spLocks noGrp="1"/>
          </p:cNvSpPr>
          <p:nvPr>
            <p:ph type="ctrTitle"/>
          </p:nvPr>
        </p:nvSpPr>
        <p:spPr>
          <a:xfrm>
            <a:off x="200024" y="1811867"/>
            <a:ext cx="6065309" cy="1608665"/>
          </a:xfrm>
        </p:spPr>
        <p:txBody>
          <a:bodyPr anchor="ctr" anchorCtr="0">
            <a:noAutofit/>
          </a:bodyPr>
          <a:lstStyle>
            <a:lvl1pPr>
              <a:defRPr sz="4000"/>
            </a:lvl1pPr>
          </a:lstStyle>
          <a:p>
            <a:r>
              <a:rPr lang="en-US" smtClean="0"/>
              <a:t>Click to edit Master title style</a:t>
            </a:r>
            <a:endParaRPr lang="en-US" dirty="0"/>
          </a:p>
        </p:txBody>
      </p:sp>
      <p:sp>
        <p:nvSpPr>
          <p:cNvPr id="18" name="Subtitle 2"/>
          <p:cNvSpPr>
            <a:spLocks noGrp="1"/>
          </p:cNvSpPr>
          <p:nvPr>
            <p:ph type="subTitle" idx="1"/>
          </p:nvPr>
        </p:nvSpPr>
        <p:spPr>
          <a:xfrm>
            <a:off x="203199" y="3420533"/>
            <a:ext cx="8737601" cy="917453"/>
          </a:xfrm>
        </p:spPr>
        <p:txBody>
          <a:bodyPr anchor="ctr" anchorCtr="0">
            <a:noAutofit/>
          </a:bodyPr>
          <a:lstStyle>
            <a:lvl1pPr marL="0" indent="0" algn="l">
              <a:buNone/>
              <a:defRPr sz="16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9" name="Date Placeholder 3"/>
          <p:cNvSpPr txBox="1">
            <a:spLocks/>
          </p:cNvSpPr>
          <p:nvPr userDrawn="1"/>
        </p:nvSpPr>
        <p:spPr>
          <a:xfrm>
            <a:off x="2256693" y="6233141"/>
            <a:ext cx="1629507" cy="456584"/>
          </a:xfrm>
          <a:prstGeom prst="rect">
            <a:avLst/>
          </a:prstGeom>
        </p:spPr>
        <p:txBody>
          <a:bodyPr vert="horz" lIns="182880" tIns="45720" rIns="182880" bIns="45720"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650"/>
              </a:lnSpc>
            </a:pPr>
            <a:r>
              <a:rPr lang="en-US" dirty="0" smtClean="0"/>
              <a:t>© comScore, Inc.    Proprietary.</a:t>
            </a:r>
            <a:endParaRPr lang="en-US" dirty="0"/>
          </a:p>
        </p:txBody>
      </p:sp>
      <p:pic>
        <p:nvPicPr>
          <p:cNvPr id="24" name="Picture 23" descr="Icon2.png"/>
          <p:cNvPicPr>
            <a:picLocks noChangeAspect="1"/>
          </p:cNvPicPr>
          <p:nvPr userDrawn="1"/>
        </p:nvPicPr>
        <p:blipFill>
          <a:blip r:embed="rId4"/>
          <a:stretch>
            <a:fillRect/>
          </a:stretch>
        </p:blipFill>
        <p:spPr>
          <a:xfrm>
            <a:off x="6472759" y="4969339"/>
            <a:ext cx="228600" cy="228600"/>
          </a:xfrm>
          <a:prstGeom prst="rect">
            <a:avLst/>
          </a:prstGeom>
        </p:spPr>
      </p:pic>
      <p:sp>
        <p:nvSpPr>
          <p:cNvPr id="29" name="TextBox 28"/>
          <p:cNvSpPr txBox="1"/>
          <p:nvPr userDrawn="1"/>
        </p:nvSpPr>
        <p:spPr>
          <a:xfrm>
            <a:off x="6700523" y="4709603"/>
            <a:ext cx="2240280" cy="253916"/>
          </a:xfrm>
          <a:prstGeom prst="rect">
            <a:avLst/>
          </a:prstGeom>
          <a:noFill/>
        </p:spPr>
        <p:txBody>
          <a:bodyPr wrap="square" rtlCol="0" anchor="t">
            <a:spAutoFit/>
          </a:bodyPr>
          <a:lstStyle/>
          <a:p>
            <a:r>
              <a:rPr lang="en-US" sz="1050" u="none" dirty="0" err="1" smtClean="0">
                <a:solidFill>
                  <a:schemeClr val="accent2"/>
                </a:solidFill>
              </a:rPr>
              <a:t>www.comscore.co</a:t>
            </a:r>
            <a:r>
              <a:rPr lang="en-US" sz="1050" u="none" baseline="0" dirty="0" err="1" smtClean="0">
                <a:solidFill>
                  <a:schemeClr val="accent2"/>
                </a:solidFill>
              </a:rPr>
              <a:t>m</a:t>
            </a:r>
            <a:r>
              <a:rPr lang="en-US" sz="1050" u="none" baseline="0" dirty="0" smtClean="0">
                <a:solidFill>
                  <a:schemeClr val="accent2"/>
                </a:solidFill>
              </a:rPr>
              <a:t>   </a:t>
            </a:r>
            <a:endParaRPr lang="en-US" sz="1050" u="none" dirty="0">
              <a:solidFill>
                <a:schemeClr val="accent2"/>
              </a:solidFill>
            </a:endParaRPr>
          </a:p>
        </p:txBody>
      </p:sp>
      <p:sp>
        <p:nvSpPr>
          <p:cNvPr id="30" name="TextBox 29"/>
          <p:cNvSpPr txBox="1"/>
          <p:nvPr userDrawn="1"/>
        </p:nvSpPr>
        <p:spPr>
          <a:xfrm>
            <a:off x="6700523" y="4963604"/>
            <a:ext cx="2240280" cy="253916"/>
          </a:xfrm>
          <a:prstGeom prst="rect">
            <a:avLst/>
          </a:prstGeom>
          <a:noFill/>
        </p:spPr>
        <p:txBody>
          <a:bodyPr wrap="square" rtlCol="0">
            <a:spAutoFit/>
          </a:bodyPr>
          <a:lstStyle/>
          <a:p>
            <a:r>
              <a:rPr lang="en-US" sz="1050" u="none" dirty="0" smtClean="0">
                <a:solidFill>
                  <a:srgbClr val="33ADD6"/>
                </a:solidFill>
              </a:rPr>
              <a:t>www.facebook.com/comscoreinc </a:t>
            </a:r>
            <a:endParaRPr lang="en-US" sz="1050" u="none" dirty="0">
              <a:solidFill>
                <a:srgbClr val="33ADD6"/>
              </a:solidFill>
            </a:endParaRPr>
          </a:p>
        </p:txBody>
      </p:sp>
      <p:sp>
        <p:nvSpPr>
          <p:cNvPr id="31" name="TextBox 30"/>
          <p:cNvSpPr txBox="1"/>
          <p:nvPr userDrawn="1"/>
        </p:nvSpPr>
        <p:spPr>
          <a:xfrm>
            <a:off x="6700523" y="5217605"/>
            <a:ext cx="2240280" cy="253916"/>
          </a:xfrm>
          <a:prstGeom prst="rect">
            <a:avLst/>
          </a:prstGeom>
          <a:noFill/>
        </p:spPr>
        <p:txBody>
          <a:bodyPr wrap="square" rtlCol="0">
            <a:spAutoFit/>
          </a:bodyPr>
          <a:lstStyle/>
          <a:p>
            <a:r>
              <a:rPr lang="en-US" sz="1050" u="none" dirty="0" smtClean="0">
                <a:solidFill>
                  <a:srgbClr val="33ADD6"/>
                </a:solidFill>
              </a:rPr>
              <a:t>@comScore</a:t>
            </a:r>
            <a:endParaRPr lang="en-US" sz="1050" u="none" dirty="0">
              <a:solidFill>
                <a:srgbClr val="33ADD6"/>
              </a:solidFill>
            </a:endParaRPr>
          </a:p>
        </p:txBody>
      </p:sp>
      <p:pic>
        <p:nvPicPr>
          <p:cNvPr id="21" name="Picture 20" descr="Globe.png"/>
          <p:cNvPicPr>
            <a:picLocks noChangeAspect="1"/>
          </p:cNvPicPr>
          <p:nvPr userDrawn="1"/>
        </p:nvPicPr>
        <p:blipFill>
          <a:blip r:embed="rId5"/>
          <a:stretch>
            <a:fillRect/>
          </a:stretch>
        </p:blipFill>
        <p:spPr>
          <a:xfrm>
            <a:off x="6468202" y="4704088"/>
            <a:ext cx="237728" cy="243824"/>
          </a:xfrm>
          <a:prstGeom prst="rect">
            <a:avLst/>
          </a:prstGeom>
        </p:spPr>
      </p:pic>
      <p:pic>
        <p:nvPicPr>
          <p:cNvPr id="2" name="Picture 1" descr="twitter-bird-light-bgs.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397494" y="5166387"/>
            <a:ext cx="381000" cy="381000"/>
          </a:xfrm>
          <a:prstGeom prst="rect">
            <a:avLst/>
          </a:prstGeom>
        </p:spPr>
      </p:pic>
    </p:spTree>
    <p:extLst>
      <p:ext uri="{BB962C8B-B14F-4D97-AF65-F5344CB8AC3E}">
        <p14:creationId xmlns:p14="http://schemas.microsoft.com/office/powerpoint/2010/main" val="4279561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1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600200"/>
            <a:ext cx="41148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7010400" y="6492875"/>
            <a:ext cx="2133600" cy="365125"/>
          </a:xfrm>
          <a:prstGeom prst="rect">
            <a:avLst/>
          </a:prstGeom>
        </p:spPr>
        <p:txBody>
          <a:bodyPr/>
          <a:lstStyle>
            <a:lvl1pPr>
              <a:defRPr>
                <a:solidFill>
                  <a:schemeClr val="accent2"/>
                </a:solidFill>
                <a:latin typeface="Arial" charset="0"/>
                <a:ea typeface="MS PGothic" pitchFamily="34" charset="-128"/>
              </a:defRPr>
            </a:lvl1pPr>
          </a:lstStyle>
          <a:p>
            <a:pPr>
              <a:defRPr/>
            </a:pPr>
            <a:fld id="{16DE15C2-99A3-4AA7-BCF6-B2BF80C0AFE8}" type="slidenum">
              <a:rPr lang="en-US"/>
              <a:pPr>
                <a:defRPr/>
              </a:pPr>
              <a:t>‹#›</a:t>
            </a:fld>
            <a:endParaRPr lang="en-US" dirty="0"/>
          </a:p>
        </p:txBody>
      </p:sp>
    </p:spTree>
    <p:extLst>
      <p:ext uri="{BB962C8B-B14F-4D97-AF65-F5344CB8AC3E}">
        <p14:creationId xmlns:p14="http://schemas.microsoft.com/office/powerpoint/2010/main" val="290264843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s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defRPr>
                <a:solidFill>
                  <a:schemeClr val="accent3"/>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5"/>
          </p:nvPr>
        </p:nvSpPr>
        <p:spPr>
          <a:xfrm>
            <a:off x="4800600" y="6172200"/>
            <a:ext cx="4114800" cy="571500"/>
          </a:xfrm>
        </p:spPr>
        <p:txBody>
          <a:bodyPr bIns="100584" anchor="b" anchorCtr="0">
            <a:noAutofit/>
          </a:bodyPr>
          <a:lstStyle>
            <a:lvl1pPr marL="0" indent="0" algn="l">
              <a:spcBef>
                <a:spcPts val="300"/>
              </a:spcBef>
              <a:spcAft>
                <a:spcPts val="300"/>
              </a:spcAft>
              <a:buFont typeface="Wingdings" pitchFamily="2" charset="2"/>
              <a:buNone/>
              <a:defRPr sz="800" b="0">
                <a:solidFill>
                  <a:schemeClr val="tx1"/>
                </a:solidFill>
              </a:defRPr>
            </a:lvl1pPr>
            <a:lvl2pPr marL="0" indent="0">
              <a:buClr>
                <a:schemeClr val="tx1"/>
              </a:buClr>
              <a:buFontTx/>
              <a:buNone/>
              <a:defRPr sz="1400" b="1">
                <a:solidFill>
                  <a:schemeClr val="tx1"/>
                </a:solidFill>
              </a:defRPr>
            </a:lvl2pPr>
            <a:lvl3pPr marL="228600" indent="0">
              <a:defRPr>
                <a:solidFill>
                  <a:schemeClr val="accent3"/>
                </a:solidFill>
              </a:defRPr>
            </a:lvl3pPr>
            <a:lvl4pPr marL="228600" indent="0">
              <a:defRPr sz="1400" b="0">
                <a:solidFill>
                  <a:schemeClr val="tx1"/>
                </a:solidFill>
              </a:defRPr>
            </a:lvl4pPr>
            <a:lvl5pPr marL="228600" indent="0">
              <a:defRPr/>
            </a:lvl5pPr>
          </a:lstStyle>
          <a:p>
            <a:pPr lvl="0"/>
            <a:r>
              <a:rPr lang="en-US" smtClean="0"/>
              <a:t>Click to edit Master text styles</a:t>
            </a:r>
          </a:p>
        </p:txBody>
      </p:sp>
    </p:spTree>
    <p:extLst>
      <p:ext uri="{BB962C8B-B14F-4D97-AF65-F5344CB8AC3E}">
        <p14:creationId xmlns:p14="http://schemas.microsoft.com/office/powerpoint/2010/main" val="1052576605"/>
      </p:ext>
    </p:extLst>
  </p:cSld>
  <p:clrMapOvr>
    <a:masterClrMapping/>
  </p:clrMapOvr>
  <p:transition>
    <p:wipe dir="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533400"/>
            <a:ext cx="6962775" cy="307777"/>
          </a:xfrm>
        </p:spPr>
        <p:txBody>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xfrm>
            <a:off x="8604250" y="6735763"/>
            <a:ext cx="539750" cy="122237"/>
          </a:xfrm>
          <a:prstGeom prst="rect">
            <a:avLst/>
          </a:prstGeom>
        </p:spPr>
        <p:txBody>
          <a:bodyPr/>
          <a:lstStyle>
            <a:lvl1pPr>
              <a:defRPr>
                <a:latin typeface="Arial" pitchFamily="-123" charset="0"/>
                <a:ea typeface="MS PGothic" charset="0"/>
                <a:cs typeface="MS PGothic" charset="0"/>
              </a:defRPr>
            </a:lvl1pPr>
          </a:lstStyle>
          <a:p>
            <a:pPr>
              <a:defRPr/>
            </a:pPr>
            <a:fld id="{79EF5230-D88A-447C-9284-3E94D72CCDD4}" type="slidenum">
              <a:rPr lang="en-US"/>
              <a:pPr>
                <a:defRPr/>
              </a:pPr>
              <a:t>‹#›</a:t>
            </a:fld>
            <a:endParaRPr lang="en-US" dirty="0"/>
          </a:p>
        </p:txBody>
      </p:sp>
    </p:spTree>
    <p:extLst>
      <p:ext uri="{BB962C8B-B14F-4D97-AF65-F5344CB8AC3E}">
        <p14:creationId xmlns:p14="http://schemas.microsoft.com/office/powerpoint/2010/main" val="300316785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13" name="Content Placeholder 6"/>
          <p:cNvSpPr>
            <a:spLocks noGrp="1"/>
          </p:cNvSpPr>
          <p:nvPr>
            <p:ph sz="quarter" idx="20"/>
          </p:nvPr>
        </p:nvSpPr>
        <p:spPr>
          <a:xfrm>
            <a:off x="203200" y="1531918"/>
            <a:ext cx="8737600" cy="4640177"/>
          </a:xfrm>
        </p:spPr>
        <p:txBody>
          <a:bodyPr vert="horz" lIns="91440" tIns="45720" rIns="91440" bIns="45720" rtlCol="0">
            <a:normAutofit/>
          </a:bodyPr>
          <a:lstStyle>
            <a:lvl1pPr marL="342900" indent="-342900">
              <a:buFont typeface="+mj-lt"/>
              <a:buAutoNum type="arabicPeriod"/>
              <a:defRPr lang="en-US" b="0" dirty="0" smtClean="0"/>
            </a:lvl1pPr>
            <a:lvl2pPr marL="514159" indent="-342900">
              <a:buFont typeface="+mj-lt"/>
              <a:buAutoNum type="alphaLcParenR"/>
              <a:defRPr lang="en-US" sz="1600" dirty="0" smtClean="0"/>
            </a:lvl2pPr>
            <a:lvl3pPr marL="747522" indent="-400050">
              <a:buClr>
                <a:schemeClr val="accent4"/>
              </a:buClr>
              <a:buFont typeface="+mj-lt"/>
              <a:buAutoNum type="romanLcPeriod"/>
              <a:defRPr lang="en-US" dirty="0" smtClean="0">
                <a:solidFill>
                  <a:schemeClr val="bg1">
                    <a:lumMod val="50000"/>
                  </a:schemeClr>
                </a:solidFill>
              </a:defRPr>
            </a:lvl3pPr>
            <a:lvl4pPr>
              <a:defRPr lang="en-US" dirty="0"/>
            </a:lvl4pPr>
          </a:lstStyle>
          <a:p>
            <a:pPr lvl="0"/>
            <a:r>
              <a:rPr lang="en-US" smtClean="0"/>
              <a:t>Click to edit Master text styles</a:t>
            </a:r>
          </a:p>
          <a:p>
            <a:pPr lvl="1"/>
            <a:r>
              <a:rPr lang="en-US" smtClean="0"/>
              <a:t>Second level</a:t>
            </a:r>
          </a:p>
          <a:p>
            <a:pPr lvl="2"/>
            <a:r>
              <a:rPr lang="en-US" smtClean="0"/>
              <a:t>Third level</a:t>
            </a:r>
          </a:p>
        </p:txBody>
      </p:sp>
      <p:cxnSp>
        <p:nvCxnSpPr>
          <p:cNvPr id="9" name="Straight Connector 8"/>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
        <p:nvSpPr>
          <p:cNvPr id="11" name="Text Placeholder 3"/>
          <p:cNvSpPr>
            <a:spLocks noGrp="1"/>
          </p:cNvSpPr>
          <p:nvPr>
            <p:ph type="body" sz="quarter" idx="18" hasCustomPrompt="1"/>
          </p:nvPr>
        </p:nvSpPr>
        <p:spPr>
          <a:xfrm>
            <a:off x="0" y="925033"/>
            <a:ext cx="3742660" cy="404813"/>
          </a:xfrm>
          <a:blipFill>
            <a:blip r:embed="rId2"/>
            <a:stretch>
              <a:fillRect/>
            </a:stretch>
          </a:blipFill>
        </p:spPr>
        <p:txBody>
          <a:bodyPr anchor="ctr">
            <a:normAutofit/>
          </a:bodyPr>
          <a:lstStyle>
            <a:lvl1pPr algn="r">
              <a:defRPr sz="1400">
                <a:solidFill>
                  <a:schemeClr val="bg1"/>
                </a:solidFill>
              </a:defRPr>
            </a:lvl1pPr>
          </a:lstStyle>
          <a:p>
            <a:pPr lvl="0"/>
            <a:r>
              <a:rPr lang="en-US" dirty="0" smtClean="0"/>
              <a:t>Click to edit Metric/Title</a:t>
            </a:r>
            <a:endParaRPr lang="en-US" dirty="0"/>
          </a:p>
        </p:txBody>
      </p:sp>
      <p:sp>
        <p:nvSpPr>
          <p:cNvPr id="12" name="Text Placeholder 3"/>
          <p:cNvSpPr>
            <a:spLocks noGrp="1"/>
          </p:cNvSpPr>
          <p:nvPr>
            <p:ph type="body" sz="quarter" idx="19" hasCustomPrompt="1"/>
          </p:nvPr>
        </p:nvSpPr>
        <p:spPr>
          <a:xfrm>
            <a:off x="3732028" y="925033"/>
            <a:ext cx="5411972" cy="404813"/>
          </a:xfrm>
          <a:solidFill>
            <a:schemeClr val="bg1">
              <a:lumMod val="85000"/>
            </a:schemeClr>
          </a:solidFill>
        </p:spPr>
        <p:txBody>
          <a:bodyPr anchor="ctr">
            <a:normAutofit/>
          </a:bodyPr>
          <a:lstStyle>
            <a:lvl1pPr>
              <a:defRPr sz="1000" baseline="0">
                <a:solidFill>
                  <a:schemeClr val="tx1"/>
                </a:solidFill>
              </a:defRPr>
            </a:lvl1pPr>
          </a:lstStyle>
          <a:p>
            <a:pPr lvl="0"/>
            <a:r>
              <a:rPr lang="en-US" dirty="0" smtClean="0"/>
              <a:t>Click to edit Metric/Title definition/detail</a:t>
            </a:r>
            <a:endParaRPr lang="en-US" dirty="0"/>
          </a:p>
        </p:txBody>
      </p:sp>
      <p:sp>
        <p:nvSpPr>
          <p:cNvPr id="15" name="TextBox 14"/>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800" smtClean="0"/>
              <a:pPr lvl="0"/>
              <a:t>‹#›</a:t>
            </a:fld>
            <a:endParaRPr lang="en-US" sz="1800" dirty="0"/>
          </a:p>
        </p:txBody>
      </p:sp>
      <p:sp>
        <p:nvSpPr>
          <p:cNvPr id="16"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normAutofit/>
          </a:bodyPr>
          <a:lstStyle>
            <a:lvl1pPr>
              <a:defRPr lang="en-US" sz="10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Tree>
    <p:extLst>
      <p:ext uri="{BB962C8B-B14F-4D97-AF65-F5344CB8AC3E}">
        <p14:creationId xmlns:p14="http://schemas.microsoft.com/office/powerpoint/2010/main" val="399268798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hart w/ 2 Shifts">
    <p:spTree>
      <p:nvGrpSpPr>
        <p:cNvPr id="1" name=""/>
        <p:cNvGrpSpPr/>
        <p:nvPr/>
      </p:nvGrpSpPr>
      <p:grpSpPr>
        <a:xfrm>
          <a:off x="0" y="0"/>
          <a:ext cx="0" cy="0"/>
          <a:chOff x="0" y="0"/>
          <a:chExt cx="0" cy="0"/>
        </a:xfrm>
      </p:grpSpPr>
      <p:sp>
        <p:nvSpPr>
          <p:cNvPr id="13" name="Content Placeholder 2"/>
          <p:cNvSpPr>
            <a:spLocks noGrp="1"/>
          </p:cNvSpPr>
          <p:nvPr>
            <p:ph sz="quarter" idx="20" hasCustomPrompt="1"/>
          </p:nvPr>
        </p:nvSpPr>
        <p:spPr>
          <a:xfrm>
            <a:off x="297213" y="5557647"/>
            <a:ext cx="8549575" cy="676894"/>
          </a:xfrm>
          <a:noFill/>
          <a:ln>
            <a:noFill/>
          </a:ln>
        </p:spPr>
        <p:txBody>
          <a:bodyPr anchor="b">
            <a:normAutofit/>
          </a:bodyPr>
          <a:lstStyle>
            <a:lvl1pPr marL="0" indent="0" algn="r">
              <a:buFont typeface="Arial" pitchFamily="34" charset="0"/>
              <a:buNone/>
              <a:defRPr sz="1400" b="0" baseline="0">
                <a:solidFill>
                  <a:schemeClr val="tx1"/>
                </a:solidFill>
              </a:defRPr>
            </a:lvl1pPr>
          </a:lstStyle>
          <a:p>
            <a:pPr lvl="0"/>
            <a:r>
              <a:rPr lang="en-US" dirty="0" smtClean="0"/>
              <a:t>Click Table Icon</a:t>
            </a:r>
            <a:endParaRPr lang="en-US" dirty="0"/>
          </a:p>
        </p:txBody>
      </p:sp>
      <p:sp>
        <p:nvSpPr>
          <p:cNvPr id="22" name="Content Placeholder 2"/>
          <p:cNvSpPr>
            <a:spLocks noGrp="1"/>
          </p:cNvSpPr>
          <p:nvPr>
            <p:ph sz="quarter" idx="23" hasCustomPrompt="1"/>
          </p:nvPr>
        </p:nvSpPr>
        <p:spPr>
          <a:xfrm>
            <a:off x="297213" y="4878797"/>
            <a:ext cx="8549575" cy="676894"/>
          </a:xfrm>
          <a:noFill/>
          <a:ln>
            <a:noFill/>
          </a:ln>
        </p:spPr>
        <p:txBody>
          <a:bodyPr anchor="b">
            <a:normAutofit/>
          </a:bodyPr>
          <a:lstStyle>
            <a:lvl1pPr marL="0" indent="0" algn="r">
              <a:buFont typeface="Arial" pitchFamily="34" charset="0"/>
              <a:buNone/>
              <a:defRPr sz="1400" b="0" baseline="0">
                <a:solidFill>
                  <a:schemeClr val="tx1"/>
                </a:solidFill>
              </a:defRPr>
            </a:lvl1pPr>
          </a:lstStyle>
          <a:p>
            <a:pPr lvl="0"/>
            <a:r>
              <a:rPr lang="en-US" dirty="0" smtClean="0"/>
              <a:t>Click Table Icon</a:t>
            </a:r>
          </a:p>
        </p:txBody>
      </p:sp>
      <p:sp>
        <p:nvSpPr>
          <p:cNvPr id="17" name="Content Placeholder 6"/>
          <p:cNvSpPr>
            <a:spLocks noGrp="1"/>
          </p:cNvSpPr>
          <p:nvPr>
            <p:ph sz="quarter" idx="22"/>
          </p:nvPr>
        </p:nvSpPr>
        <p:spPr>
          <a:xfrm>
            <a:off x="203200" y="1531919"/>
            <a:ext cx="8737600" cy="3087582"/>
          </a:xfrm>
        </p:spPr>
        <p:txBody>
          <a:bodyPr vert="horz" lIns="91440" tIns="45720" rIns="91440" bIns="45720" rtlCol="0">
            <a:normAutofit/>
          </a:bodyPr>
          <a:lstStyle>
            <a:lvl1pPr marL="342900" indent="-342900">
              <a:buFont typeface="+mj-lt"/>
              <a:buAutoNum type="arabicPeriod"/>
              <a:defRPr lang="en-US" b="0" dirty="0" smtClean="0"/>
            </a:lvl1pPr>
            <a:lvl2pPr marL="514159" indent="-342900">
              <a:buFont typeface="+mj-lt"/>
              <a:buAutoNum type="alphaLcParenR"/>
              <a:defRPr lang="en-US" sz="1600" dirty="0" smtClean="0"/>
            </a:lvl2pPr>
            <a:lvl3pPr marL="747522" indent="-400050">
              <a:buClr>
                <a:schemeClr val="accent4"/>
              </a:buClr>
              <a:buFont typeface="+mj-lt"/>
              <a:buAutoNum type="romanLcPeriod"/>
              <a:defRPr lang="en-US" dirty="0" smtClean="0">
                <a:solidFill>
                  <a:schemeClr val="bg1">
                    <a:lumMod val="50000"/>
                  </a:schemeClr>
                </a:solidFill>
              </a:defRPr>
            </a:lvl3pPr>
            <a:lvl4pPr>
              <a:defRPr lang="en-US" dirty="0"/>
            </a:lvl4pPr>
          </a:lstStyle>
          <a:p>
            <a:pPr lvl="0"/>
            <a:r>
              <a:rPr lang="en-US" smtClean="0"/>
              <a:t>Click to edit Master text styles</a:t>
            </a:r>
          </a:p>
          <a:p>
            <a:pPr lvl="1"/>
            <a:r>
              <a:rPr lang="en-US" smtClean="0"/>
              <a:t>Second level</a:t>
            </a:r>
          </a:p>
          <a:p>
            <a:pPr lvl="2"/>
            <a:r>
              <a:rPr lang="en-US" smtClean="0"/>
              <a:t>Third level</a:t>
            </a:r>
          </a:p>
        </p:txBody>
      </p:sp>
      <p:cxnSp>
        <p:nvCxnSpPr>
          <p:cNvPr id="9" name="Straight Connector 8"/>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
        <p:nvSpPr>
          <p:cNvPr id="11" name="Text Placeholder 3"/>
          <p:cNvSpPr>
            <a:spLocks noGrp="1"/>
          </p:cNvSpPr>
          <p:nvPr>
            <p:ph type="body" sz="quarter" idx="18" hasCustomPrompt="1"/>
          </p:nvPr>
        </p:nvSpPr>
        <p:spPr>
          <a:xfrm>
            <a:off x="0" y="925033"/>
            <a:ext cx="3742660" cy="404813"/>
          </a:xfrm>
          <a:blipFill>
            <a:blip r:embed="rId2">
              <a:extLst>
                <a:ext uri="{28A0092B-C50C-407E-A947-70E740481C1C}">
                  <a14:useLocalDpi xmlns:a14="http://schemas.microsoft.com/office/drawing/2010/main" val="0"/>
                </a:ext>
              </a:extLst>
            </a:blip>
            <a:stretch>
              <a:fillRect/>
            </a:stretch>
          </a:blipFill>
        </p:spPr>
        <p:txBody>
          <a:bodyPr anchor="ctr">
            <a:normAutofit/>
          </a:bodyPr>
          <a:lstStyle>
            <a:lvl1pPr algn="r">
              <a:defRPr sz="1400">
                <a:solidFill>
                  <a:schemeClr val="bg1"/>
                </a:solidFill>
              </a:defRPr>
            </a:lvl1pPr>
          </a:lstStyle>
          <a:p>
            <a:pPr lvl="0"/>
            <a:r>
              <a:rPr lang="en-US" dirty="0" smtClean="0"/>
              <a:t>Click to edit Metric/Title</a:t>
            </a:r>
            <a:endParaRPr lang="en-US" dirty="0"/>
          </a:p>
        </p:txBody>
      </p:sp>
      <p:sp>
        <p:nvSpPr>
          <p:cNvPr id="12" name="Text Placeholder 3"/>
          <p:cNvSpPr>
            <a:spLocks noGrp="1"/>
          </p:cNvSpPr>
          <p:nvPr>
            <p:ph type="body" sz="quarter" idx="19" hasCustomPrompt="1"/>
          </p:nvPr>
        </p:nvSpPr>
        <p:spPr>
          <a:xfrm>
            <a:off x="3732028" y="925033"/>
            <a:ext cx="5411972" cy="404813"/>
          </a:xfrm>
          <a:solidFill>
            <a:schemeClr val="bg1">
              <a:lumMod val="85000"/>
            </a:schemeClr>
          </a:solidFill>
        </p:spPr>
        <p:txBody>
          <a:bodyPr anchor="ctr">
            <a:normAutofit/>
          </a:bodyPr>
          <a:lstStyle>
            <a:lvl1pPr>
              <a:defRPr sz="1000" baseline="0">
                <a:solidFill>
                  <a:schemeClr val="tx1"/>
                </a:solidFill>
              </a:defRPr>
            </a:lvl1pPr>
          </a:lstStyle>
          <a:p>
            <a:pPr lvl="0"/>
            <a:r>
              <a:rPr lang="en-US" dirty="0" smtClean="0"/>
              <a:t>Click to edit Metric/Title definition/detail</a:t>
            </a:r>
            <a:endParaRPr lang="en-US" dirty="0"/>
          </a:p>
        </p:txBody>
      </p:sp>
      <p:sp>
        <p:nvSpPr>
          <p:cNvPr id="15" name="TextBox 14"/>
          <p:cNvSpPr txBox="1"/>
          <p:nvPr userDrawn="1"/>
        </p:nvSpPr>
        <p:spPr>
          <a:xfrm>
            <a:off x="8229600" y="6332909"/>
            <a:ext cx="914400"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800" smtClean="0"/>
              <a:pPr lvl="0"/>
              <a:t>‹#›</a:t>
            </a:fld>
            <a:endParaRPr lang="en-US" sz="1800" dirty="0"/>
          </a:p>
        </p:txBody>
      </p:sp>
      <p:sp>
        <p:nvSpPr>
          <p:cNvPr id="16"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normAutofit/>
          </a:bodyPr>
          <a:lstStyle>
            <a:lvl1pPr>
              <a:defRPr lang="en-US" sz="10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3" name="Text Placeholder 2"/>
          <p:cNvSpPr>
            <a:spLocks noGrp="1"/>
          </p:cNvSpPr>
          <p:nvPr>
            <p:ph type="body" sz="quarter" idx="21" hasCustomPrompt="1"/>
          </p:nvPr>
        </p:nvSpPr>
        <p:spPr>
          <a:xfrm>
            <a:off x="297213" y="5305479"/>
            <a:ext cx="3528828" cy="344116"/>
          </a:xfrm>
        </p:spPr>
        <p:txBody>
          <a:bodyPr anchor="t">
            <a:noAutofit/>
          </a:bodyPr>
          <a:lstStyle>
            <a:lvl1pPr>
              <a:defRPr sz="1200" b="0"/>
            </a:lvl1pPr>
          </a:lstStyle>
          <a:p>
            <a:pPr lvl="0"/>
            <a:r>
              <a:rPr lang="en-US" dirty="0" smtClean="0"/>
              <a:t>Click to edit Chart/Table Label</a:t>
            </a:r>
            <a:endParaRPr lang="en-US" dirty="0"/>
          </a:p>
        </p:txBody>
      </p:sp>
      <p:sp>
        <p:nvSpPr>
          <p:cNvPr id="23" name="Text Placeholder 2"/>
          <p:cNvSpPr>
            <a:spLocks noGrp="1"/>
          </p:cNvSpPr>
          <p:nvPr>
            <p:ph type="body" sz="quarter" idx="24" hasCustomPrompt="1"/>
          </p:nvPr>
        </p:nvSpPr>
        <p:spPr>
          <a:xfrm>
            <a:off x="297213" y="4626629"/>
            <a:ext cx="3528828" cy="344116"/>
          </a:xfrm>
        </p:spPr>
        <p:txBody>
          <a:bodyPr anchor="t">
            <a:noAutofit/>
          </a:bodyPr>
          <a:lstStyle>
            <a:lvl1pPr>
              <a:defRPr sz="1200" b="0"/>
            </a:lvl1pPr>
          </a:lstStyle>
          <a:p>
            <a:pPr lvl="0"/>
            <a:r>
              <a:rPr lang="en-US" dirty="0" smtClean="0"/>
              <a:t>Click to edit Chart/Table Label</a:t>
            </a:r>
            <a:endParaRPr lang="en-US" dirty="0"/>
          </a:p>
        </p:txBody>
      </p:sp>
    </p:spTree>
    <p:extLst>
      <p:ext uri="{BB962C8B-B14F-4D97-AF65-F5344CB8AC3E}">
        <p14:creationId xmlns:p14="http://schemas.microsoft.com/office/powerpoint/2010/main" val="215390920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1" name="Picture 20"/>
          <p:cNvPicPr>
            <a:picLocks/>
          </p:cNvPicPr>
          <p:nvPr userDrawn="1"/>
        </p:nvPicPr>
        <p:blipFill rotWithShape="1">
          <a:blip r:embed="rId2" cstate="print">
            <a:extLst>
              <a:ext uri="{28A0092B-C50C-407E-A947-70E740481C1C}">
                <a14:useLocalDpi xmlns:a14="http://schemas.microsoft.com/office/drawing/2010/main" val="0"/>
              </a:ext>
            </a:extLst>
          </a:blip>
          <a:srcRect l="32095" t="-43870" r="15921" b="66799"/>
          <a:stretch/>
        </p:blipFill>
        <p:spPr>
          <a:xfrm rot="16200000" flipH="1">
            <a:off x="1485900" y="-1485900"/>
            <a:ext cx="6172200" cy="9144000"/>
          </a:xfrm>
          <a:prstGeom prst="rect">
            <a:avLst/>
          </a:prstGeom>
        </p:spPr>
      </p:pic>
      <p:cxnSp>
        <p:nvCxnSpPr>
          <p:cNvPr id="17" name="Straight Connector 16"/>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Picture 14" descr="cS_newlogo_3inch"/>
          <p:cNvPicPr>
            <a:picLocks noChangeAspect="1" noChangeArrowheads="1"/>
          </p:cNvPicPr>
          <p:nvPr userDrawn="1"/>
        </p:nvPicPr>
        <p:blipFill>
          <a:blip r:embed="rId3" cstate="print"/>
          <a:srcRect/>
          <a:stretch>
            <a:fillRect/>
          </a:stretch>
        </p:blipFill>
        <p:spPr bwMode="auto">
          <a:xfrm>
            <a:off x="246063" y="6370638"/>
            <a:ext cx="1828800" cy="319087"/>
          </a:xfrm>
          <a:prstGeom prst="rect">
            <a:avLst/>
          </a:prstGeom>
          <a:noFill/>
          <a:ln w="9525">
            <a:noFill/>
            <a:miter lim="800000"/>
            <a:headEnd/>
            <a:tailEnd/>
          </a:ln>
        </p:spPr>
      </p:pic>
      <p:sp>
        <p:nvSpPr>
          <p:cNvPr id="2" name="TextBox 1"/>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3"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2" name="Title 2"/>
          <p:cNvSpPr>
            <a:spLocks noGrp="1"/>
          </p:cNvSpPr>
          <p:nvPr>
            <p:ph type="title"/>
          </p:nvPr>
        </p:nvSpPr>
        <p:spPr>
          <a:xfrm>
            <a:off x="203200" y="-1"/>
            <a:ext cx="8737600" cy="914400"/>
          </a:xfrm>
        </p:spPr>
        <p:txBody>
          <a:bodyPr anchor="ctr"/>
          <a:lstStyle/>
          <a:p>
            <a:r>
              <a:rPr lang="en-US" smtClean="0"/>
              <a:t>Click to edit Master title style</a:t>
            </a:r>
            <a:endParaRPr lang="en-US" dirty="0"/>
          </a:p>
        </p:txBody>
      </p:sp>
      <p:sp>
        <p:nvSpPr>
          <p:cNvPr id="23" name="Content Placeholder 6"/>
          <p:cNvSpPr>
            <a:spLocks noGrp="1"/>
          </p:cNvSpPr>
          <p:nvPr>
            <p:ph sz="quarter" idx="14"/>
          </p:nvPr>
        </p:nvSpPr>
        <p:spPr>
          <a:xfrm>
            <a:off x="203200" y="1117600"/>
            <a:ext cx="5760720" cy="5054600"/>
          </a:xfrm>
        </p:spPr>
        <p:txBody>
          <a:bodyPr vert="horz" lIns="91440" tIns="45720" rIns="91440" bIns="45720" rtlCol="0">
            <a:normAutofit/>
          </a:bodyPr>
          <a:lstStyle>
            <a:lvl1pPr>
              <a:defRPr lang="en-US" dirty="0" smtClean="0"/>
            </a:lvl1pPr>
            <a:lvl2pPr>
              <a:defRPr lang="en-US" dirty="0" smtClean="0"/>
            </a:lvl2pPr>
            <a:lvl3pPr marL="347472"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60337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ulti-Point Exec Summary">
    <p:spTree>
      <p:nvGrpSpPr>
        <p:cNvPr id="1" name=""/>
        <p:cNvGrpSpPr/>
        <p:nvPr/>
      </p:nvGrpSpPr>
      <p:grpSpPr>
        <a:xfrm>
          <a:off x="0" y="0"/>
          <a:ext cx="0" cy="0"/>
          <a:chOff x="0" y="0"/>
          <a:chExt cx="0" cy="0"/>
        </a:xfrm>
      </p:grpSpPr>
      <p:cxnSp>
        <p:nvCxnSpPr>
          <p:cNvPr id="9" name="Straight Connector 8"/>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
        <p:nvSpPr>
          <p:cNvPr id="20" name="TextBox 19"/>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800" smtClean="0"/>
              <a:pPr lvl="0"/>
              <a:t>‹#›</a:t>
            </a:fld>
            <a:endParaRPr lang="en-US" sz="1800" dirty="0"/>
          </a:p>
        </p:txBody>
      </p:sp>
      <p:sp>
        <p:nvSpPr>
          <p:cNvPr id="22"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normAutofit/>
          </a:bodyPr>
          <a:lstStyle>
            <a:lvl1pPr>
              <a:defRPr lang="en-US" sz="10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3" name="Content Placeholder 6"/>
          <p:cNvSpPr>
            <a:spLocks noGrp="1"/>
          </p:cNvSpPr>
          <p:nvPr>
            <p:ph sz="quarter" idx="20"/>
          </p:nvPr>
        </p:nvSpPr>
        <p:spPr>
          <a:xfrm>
            <a:off x="203200" y="1173708"/>
            <a:ext cx="8737600" cy="4998388"/>
          </a:xfrm>
        </p:spPr>
        <p:txBody>
          <a:bodyPr vert="horz" lIns="91440" tIns="45720" rIns="91440" bIns="45720" rtlCol="0">
            <a:normAutofit/>
          </a:bodyPr>
          <a:lstStyle>
            <a:lvl1pPr marL="342900" indent="-342900">
              <a:buFont typeface="+mj-lt"/>
              <a:buAutoNum type="arabicPeriod"/>
              <a:defRPr lang="en-US" b="0" dirty="0" smtClean="0"/>
            </a:lvl1pPr>
            <a:lvl2pPr marL="514159" indent="-342900">
              <a:buFont typeface="+mj-lt"/>
              <a:buAutoNum type="alphaLcParenR"/>
              <a:defRPr lang="en-US" sz="1600" dirty="0" smtClean="0"/>
            </a:lvl2pPr>
            <a:lvl3pPr marL="747522" indent="-400050">
              <a:buClr>
                <a:schemeClr val="accent4"/>
              </a:buClr>
              <a:buFont typeface="+mj-lt"/>
              <a:buAutoNum type="romanLcPeriod"/>
              <a:defRPr lang="en-US" dirty="0" smtClean="0">
                <a:solidFill>
                  <a:schemeClr val="bg1">
                    <a:lumMod val="50000"/>
                  </a:schemeClr>
                </a:solidFill>
              </a:defRPr>
            </a:lvl3pPr>
            <a:lvl4pPr>
              <a:defRPr lang="en-US" dirty="0"/>
            </a:lvl4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6472807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1-column">
    <p:spTree>
      <p:nvGrpSpPr>
        <p:cNvPr id="1" name=""/>
        <p:cNvGrpSpPr/>
        <p:nvPr/>
      </p:nvGrpSpPr>
      <p:grpSpPr>
        <a:xfrm>
          <a:off x="0" y="0"/>
          <a:ext cx="0" cy="0"/>
          <a:chOff x="0" y="0"/>
          <a:chExt cx="0" cy="0"/>
        </a:xfrm>
      </p:grpSpPr>
      <p:sp>
        <p:nvSpPr>
          <p:cNvPr id="20" name="Table Placeholder 3"/>
          <p:cNvSpPr>
            <a:spLocks noGrp="1"/>
          </p:cNvSpPr>
          <p:nvPr>
            <p:ph type="tbl" sz="quarter" idx="23"/>
          </p:nvPr>
        </p:nvSpPr>
        <p:spPr>
          <a:xfrm>
            <a:off x="355599" y="5739773"/>
            <a:ext cx="8423519" cy="411161"/>
          </a:xfrm>
        </p:spPr>
        <p:txBody>
          <a:bodyPr>
            <a:normAutofit/>
          </a:bodyPr>
          <a:lstStyle>
            <a:lvl1pPr>
              <a:defRPr sz="1200"/>
            </a:lvl1pPr>
          </a:lstStyle>
          <a:p>
            <a:endParaRPr lang="en-US" dirty="0"/>
          </a:p>
        </p:txBody>
      </p:sp>
      <p:sp>
        <p:nvSpPr>
          <p:cNvPr id="4" name="Table Placeholder 3"/>
          <p:cNvSpPr>
            <a:spLocks noGrp="1"/>
          </p:cNvSpPr>
          <p:nvPr>
            <p:ph type="tbl" sz="quarter" idx="22"/>
          </p:nvPr>
        </p:nvSpPr>
        <p:spPr>
          <a:xfrm>
            <a:off x="355599" y="5349877"/>
            <a:ext cx="8423519" cy="411161"/>
          </a:xfrm>
        </p:spPr>
        <p:txBody>
          <a:bodyPr>
            <a:normAutofit/>
          </a:bodyPr>
          <a:lstStyle>
            <a:lvl1pPr>
              <a:defRPr sz="1200"/>
            </a:lvl1pPr>
          </a:lstStyle>
          <a:p>
            <a:endParaRPr lang="en-US" dirty="0"/>
          </a:p>
        </p:txBody>
      </p:sp>
      <p:cxnSp>
        <p:nvCxnSpPr>
          <p:cNvPr id="9" name="Straight Connector 8"/>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4"/>
          </p:nvPr>
        </p:nvSpPr>
        <p:spPr>
          <a:xfrm>
            <a:off x="203200" y="2217151"/>
            <a:ext cx="8737600" cy="3132726"/>
          </a:xfrm>
        </p:spPr>
        <p:txBody>
          <a:bodyPr vert="horz" lIns="91440" tIns="45720" rIns="91440" bIns="45720" rtlCol="0">
            <a:normAutofit/>
          </a:bodyPr>
          <a:lstStyle>
            <a:lvl1pPr>
              <a:defRPr lang="en-US" dirty="0" smtClean="0"/>
            </a:lvl1pPr>
            <a:lvl2pPr>
              <a:defRPr lang="en-US" dirty="0" smtClean="0"/>
            </a:lvl2pPr>
            <a:lvl3pPr marL="347472" indent="0">
              <a:defRPr lang="en-US" dirty="0" smtClean="0"/>
            </a:lvl3pPr>
            <a:lvl4pPr>
              <a:defRPr lang="en-US" dirty="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2"/>
          <p:cNvSpPr>
            <a:spLocks noGrp="1"/>
          </p:cNvSpPr>
          <p:nvPr>
            <p:ph type="title"/>
          </p:nvPr>
        </p:nvSpPr>
        <p:spPr>
          <a:xfrm>
            <a:off x="203200" y="0"/>
            <a:ext cx="8737600" cy="914400"/>
          </a:xfrm>
        </p:spPr>
        <p:txBody>
          <a:bodyPr anchor="ctr"/>
          <a:lstStyle/>
          <a:p>
            <a:r>
              <a:rPr lang="en-US" dirty="0" smtClean="0"/>
              <a:t>Click to edit Master title style</a:t>
            </a:r>
            <a:endParaRPr lang="en-US" dirty="0"/>
          </a:p>
        </p:txBody>
      </p:sp>
      <p:sp>
        <p:nvSpPr>
          <p:cNvPr id="11" name="Text Placeholder 3"/>
          <p:cNvSpPr>
            <a:spLocks noGrp="1"/>
          </p:cNvSpPr>
          <p:nvPr>
            <p:ph type="body" sz="quarter" idx="18" hasCustomPrompt="1"/>
          </p:nvPr>
        </p:nvSpPr>
        <p:spPr>
          <a:xfrm>
            <a:off x="0" y="925033"/>
            <a:ext cx="3742660" cy="404813"/>
          </a:xfrm>
          <a:blipFill>
            <a:blip r:embed="rId2">
              <a:extLst>
                <a:ext uri="{28A0092B-C50C-407E-A947-70E740481C1C}">
                  <a14:useLocalDpi xmlns:a14="http://schemas.microsoft.com/office/drawing/2010/main" val="0"/>
                </a:ext>
              </a:extLst>
            </a:blip>
            <a:stretch>
              <a:fillRect/>
            </a:stretch>
          </a:blipFill>
        </p:spPr>
        <p:txBody>
          <a:bodyPr anchor="ctr">
            <a:normAutofit/>
          </a:bodyPr>
          <a:lstStyle>
            <a:lvl1pPr algn="r">
              <a:defRPr sz="1400">
                <a:solidFill>
                  <a:schemeClr val="bg1"/>
                </a:solidFill>
              </a:defRPr>
            </a:lvl1pPr>
          </a:lstStyle>
          <a:p>
            <a:pPr lvl="0"/>
            <a:r>
              <a:rPr lang="en-US" dirty="0" smtClean="0"/>
              <a:t>Click to edit Metric/Title</a:t>
            </a:r>
            <a:endParaRPr lang="en-US" dirty="0"/>
          </a:p>
        </p:txBody>
      </p:sp>
      <p:sp>
        <p:nvSpPr>
          <p:cNvPr id="12" name="Text Placeholder 3"/>
          <p:cNvSpPr>
            <a:spLocks noGrp="1"/>
          </p:cNvSpPr>
          <p:nvPr>
            <p:ph type="body" sz="quarter" idx="19" hasCustomPrompt="1"/>
          </p:nvPr>
        </p:nvSpPr>
        <p:spPr>
          <a:xfrm>
            <a:off x="3732028" y="925033"/>
            <a:ext cx="5411972" cy="404813"/>
          </a:xfrm>
          <a:solidFill>
            <a:schemeClr val="bg1">
              <a:lumMod val="95000"/>
            </a:schemeClr>
          </a:solidFill>
        </p:spPr>
        <p:txBody>
          <a:bodyPr anchor="ctr">
            <a:normAutofit/>
          </a:bodyPr>
          <a:lstStyle>
            <a:lvl1pPr>
              <a:defRPr sz="1000" baseline="0">
                <a:solidFill>
                  <a:schemeClr val="tx1"/>
                </a:solidFill>
              </a:defRPr>
            </a:lvl1pPr>
          </a:lstStyle>
          <a:p>
            <a:pPr lvl="0"/>
            <a:r>
              <a:rPr lang="en-US" dirty="0" smtClean="0"/>
              <a:t>Click to edit Metric/Title definition/detail</a:t>
            </a:r>
            <a:endParaRPr lang="en-US" dirty="0"/>
          </a:p>
        </p:txBody>
      </p:sp>
      <p:sp>
        <p:nvSpPr>
          <p:cNvPr id="14" name="Text Placeholder 7"/>
          <p:cNvSpPr>
            <a:spLocks noGrp="1"/>
          </p:cNvSpPr>
          <p:nvPr>
            <p:ph type="body" sz="quarter" idx="13"/>
          </p:nvPr>
        </p:nvSpPr>
        <p:spPr>
          <a:xfrm>
            <a:off x="203200" y="1311218"/>
            <a:ext cx="8737600" cy="905933"/>
          </a:xfrm>
        </p:spPr>
        <p:txBody>
          <a:bodyPr vert="horz" lIns="91440" tIns="45720" rIns="91440" bIns="45720" rtlCol="0" anchor="b">
            <a:normAutofit/>
          </a:bodyPr>
          <a:lstStyle>
            <a:lvl1pPr marL="285750" indent="-285750">
              <a:spcBef>
                <a:spcPts val="0"/>
              </a:spcBef>
              <a:buFont typeface="Arial" pitchFamily="34" charset="0"/>
              <a:buChar char="•"/>
              <a:defRPr lang="en-US" sz="1400" b="0" dirty="0" smtClean="0">
                <a:solidFill>
                  <a:schemeClr val="tx1"/>
                </a:solidFill>
              </a:defRPr>
            </a:lvl1pPr>
            <a:lvl2pPr>
              <a:defRPr lang="en-US" sz="1400" dirty="0" smtClean="0">
                <a:solidFill>
                  <a:schemeClr val="tx1"/>
                </a:solidFill>
              </a:defRPr>
            </a:lvl2pPr>
            <a:lvl3pPr>
              <a:defRPr lang="en-US" sz="1200" dirty="0" smtClean="0">
                <a:solidFill>
                  <a:schemeClr val="accent1"/>
                </a:solidFill>
              </a:defRPr>
            </a:lvl3pPr>
            <a:lvl4pPr>
              <a:defRPr lang="en-US" sz="1000" dirty="0" smtClean="0">
                <a:solidFill>
                  <a:schemeClr val="accent3"/>
                </a:solidFill>
              </a:defRPr>
            </a:lvl4pPr>
            <a:lvl5pPr>
              <a:defRPr lang="en-US" dirty="0">
                <a:solidFill>
                  <a:schemeClr val="bg1"/>
                </a:solidFill>
              </a:defRPr>
            </a:lvl5pPr>
          </a:lstStyle>
          <a:p>
            <a:pPr lvl="0"/>
            <a:r>
              <a:rPr lang="en-US" dirty="0" smtClean="0"/>
              <a:t>Click to edit Master text styles</a:t>
            </a:r>
          </a:p>
        </p:txBody>
      </p:sp>
      <p:cxnSp>
        <p:nvCxnSpPr>
          <p:cNvPr id="17" name="Straight Connector 16"/>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normAutofit/>
          </a:bodyPr>
          <a:lstStyle>
            <a:lvl1pPr>
              <a:defRPr lang="en-US" sz="10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15" name="TextBox 14"/>
          <p:cNvSpPr txBox="1"/>
          <p:nvPr userDrawn="1"/>
        </p:nvSpPr>
        <p:spPr>
          <a:xfrm>
            <a:off x="7894320" y="6332909"/>
            <a:ext cx="1249680"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800" smtClean="0"/>
              <a:pPr lvl="0"/>
              <a:t>‹#›</a:t>
            </a:fld>
            <a:endParaRPr lang="en-US" sz="1800" dirty="0"/>
          </a:p>
        </p:txBody>
      </p:sp>
    </p:spTree>
    <p:extLst>
      <p:ext uri="{BB962C8B-B14F-4D97-AF65-F5344CB8AC3E}">
        <p14:creationId xmlns:p14="http://schemas.microsoft.com/office/powerpoint/2010/main" val="3933093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s and callouts">
    <p:bg>
      <p:bgRef idx="1001">
        <a:schemeClr val="bg1"/>
      </p:bgRef>
    </p:bg>
    <p:spTree>
      <p:nvGrpSpPr>
        <p:cNvPr id="1" name=""/>
        <p:cNvGrpSpPr/>
        <p:nvPr/>
      </p:nvGrpSpPr>
      <p:grpSpPr>
        <a:xfrm>
          <a:off x="0" y="0"/>
          <a:ext cx="0" cy="0"/>
          <a:chOff x="0" y="0"/>
          <a:chExt cx="0" cy="0"/>
        </a:xfrm>
      </p:grpSpPr>
      <p:cxnSp>
        <p:nvCxnSpPr>
          <p:cNvPr id="10" name="Straight Connector 9"/>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Grey_Bottom_Emblem.png"/>
          <p:cNvPicPr>
            <a:picLocks noChangeAspect="1"/>
          </p:cNvPicPr>
          <p:nvPr userDrawn="1"/>
        </p:nvPicPr>
        <p:blipFill>
          <a:blip r:embed="rId2"/>
          <a:stretch>
            <a:fillRect/>
          </a:stretch>
        </p:blipFill>
        <p:spPr>
          <a:xfrm>
            <a:off x="0" y="1600200"/>
            <a:ext cx="9144000" cy="4572000"/>
          </a:xfrm>
          <a:prstGeom prst="rect">
            <a:avLst/>
          </a:prstGeom>
        </p:spPr>
      </p:pic>
      <p:sp>
        <p:nvSpPr>
          <p:cNvPr id="16" name="Text Placeholder 4"/>
          <p:cNvSpPr>
            <a:spLocks noGrp="1"/>
          </p:cNvSpPr>
          <p:nvPr>
            <p:ph type="body" sz="quarter" idx="15" hasCustomPrompt="1"/>
          </p:nvPr>
        </p:nvSpPr>
        <p:spPr>
          <a:xfrm>
            <a:off x="0" y="0"/>
            <a:ext cx="9142413" cy="6172200"/>
          </a:xfrm>
          <a:solidFill>
            <a:schemeClr val="accent3">
              <a:alpha val="90000"/>
            </a:schemeClr>
          </a:solidFill>
        </p:spPr>
        <p:txBody>
          <a:bodyPr vert="horz" lIns="182880" tIns="137160" rIns="91440" bIns="45720" rtlCol="0">
            <a:normAutofit/>
          </a:bodyPr>
          <a:lstStyle>
            <a:lvl1pPr>
              <a:defRPr lang="en-US" sz="1400" kern="1200" dirty="0" smtClean="0">
                <a:solidFill>
                  <a:srgbClr val="FFFFFF"/>
                </a:solidFill>
                <a:cs typeface="Arial"/>
              </a:defRPr>
            </a:lvl1pPr>
          </a:lstStyle>
          <a:p>
            <a:pPr lvl="0" algn="l" defTabSz="457200" rtl="0" latinLnBrk="0"/>
            <a:r>
              <a:rPr lang="en-US" dirty="0" smtClean="0"/>
              <a:t> </a:t>
            </a:r>
          </a:p>
        </p:txBody>
      </p:sp>
      <p:sp>
        <p:nvSpPr>
          <p:cNvPr id="11" name="TextBox 10"/>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solidFill>
                  <a:srgbClr val="444444"/>
                </a:solidFill>
              </a:rPr>
              <a:pPr lvl="0"/>
              <a:t>‹#›</a:t>
            </a:fld>
            <a:endParaRPr lang="en-US" sz="1000" dirty="0">
              <a:solidFill>
                <a:srgbClr val="444444"/>
              </a:solidFill>
            </a:endParaRPr>
          </a:p>
        </p:txBody>
      </p:sp>
      <p:sp>
        <p:nvSpPr>
          <p:cNvPr id="13"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7" name="Content Placeholder 6"/>
          <p:cNvSpPr>
            <a:spLocks noGrp="1"/>
          </p:cNvSpPr>
          <p:nvPr>
            <p:ph sz="quarter" idx="14"/>
          </p:nvPr>
        </p:nvSpPr>
        <p:spPr>
          <a:xfrm>
            <a:off x="203200" y="1117600"/>
            <a:ext cx="8737600" cy="5054600"/>
          </a:xfrm>
        </p:spPr>
        <p:txBody>
          <a:bodyPr vert="horz" lIns="91440" tIns="45720" rIns="91440" bIns="45720" rtlCol="0">
            <a:normAutofit/>
          </a:bodyPr>
          <a:lstStyle>
            <a:lvl1pPr>
              <a:spcBef>
                <a:spcPts val="1200"/>
              </a:spcBef>
              <a:defRPr lang="en-US" sz="4500" dirty="0" smtClean="0">
                <a:solidFill>
                  <a:schemeClr val="bg1"/>
                </a:solidFill>
              </a:defRPr>
            </a:lvl1pPr>
            <a:lvl2pPr indent="-347472">
              <a:spcBef>
                <a:spcPts val="600"/>
              </a:spcBef>
              <a:buClr>
                <a:schemeClr val="bg1"/>
              </a:buClr>
              <a:buFont typeface="Wingdings" charset="2"/>
              <a:buChar char="§"/>
              <a:defRPr lang="en-US" sz="2800" b="0" baseline="0" dirty="0" smtClean="0">
                <a:solidFill>
                  <a:schemeClr val="bg1"/>
                </a:solidFill>
              </a:defRPr>
            </a:lvl2pPr>
            <a:lvl3pPr marL="173736" indent="-347472">
              <a:spcBef>
                <a:spcPts val="300"/>
              </a:spcBef>
              <a:buFont typeface="Wingdings" charset="2"/>
              <a:buChar char="§"/>
              <a:defRPr lang="en-US" sz="2800"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smtClean="0"/>
              <a:t>Click to edit Master text styles</a:t>
            </a:r>
          </a:p>
          <a:p>
            <a:pPr lvl="1"/>
            <a:r>
              <a:rPr lang="en-US" smtClean="0"/>
              <a:t>Second level</a:t>
            </a:r>
          </a:p>
        </p:txBody>
      </p:sp>
      <p:sp>
        <p:nvSpPr>
          <p:cNvPr id="20" name="Title 2"/>
          <p:cNvSpPr>
            <a:spLocks noGrp="1"/>
          </p:cNvSpPr>
          <p:nvPr>
            <p:ph type="title"/>
          </p:nvPr>
        </p:nvSpPr>
        <p:spPr>
          <a:xfrm>
            <a:off x="203200" y="0"/>
            <a:ext cx="8737600" cy="914400"/>
          </a:xfrm>
        </p:spPr>
        <p:txBody>
          <a:bodyPr anchor="ctr"/>
          <a:lstStyle>
            <a:lvl1pPr>
              <a:defRPr>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485358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column">
    <p:spTree>
      <p:nvGrpSpPr>
        <p:cNvPr id="1" name=""/>
        <p:cNvGrpSpPr/>
        <p:nvPr/>
      </p:nvGrpSpPr>
      <p:grpSpPr>
        <a:xfrm>
          <a:off x="0" y="0"/>
          <a:ext cx="0" cy="0"/>
          <a:chOff x="0" y="0"/>
          <a:chExt cx="0" cy="0"/>
        </a:xfrm>
      </p:grpSpPr>
      <p:cxnSp>
        <p:nvCxnSpPr>
          <p:cNvPr id="9" name="Straight Connector 8"/>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Content Placeholder 6"/>
          <p:cNvSpPr>
            <a:spLocks noGrp="1"/>
          </p:cNvSpPr>
          <p:nvPr>
            <p:ph sz="quarter" idx="14"/>
          </p:nvPr>
        </p:nvSpPr>
        <p:spPr>
          <a:xfrm>
            <a:off x="203200" y="1117600"/>
            <a:ext cx="8737600" cy="5054600"/>
          </a:xfrm>
        </p:spPr>
        <p:txBody>
          <a:bodyPr vert="horz" lIns="91440" tIns="45720" rIns="91440" bIns="45720" rtlCol="0">
            <a:normAutofit/>
          </a:bodyPr>
          <a:lstStyle>
            <a:lvl1pPr>
              <a:defRPr lang="en-US" dirty="0" smtClean="0"/>
            </a:lvl1pPr>
            <a:lvl2pPr>
              <a:defRPr lang="en-US" dirty="0" smtClean="0"/>
            </a:lvl2pPr>
            <a:lvl3pPr marL="347472"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3"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19"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1375230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column with grey header">
    <p:spTree>
      <p:nvGrpSpPr>
        <p:cNvPr id="1" name=""/>
        <p:cNvGrpSpPr/>
        <p:nvPr/>
      </p:nvGrpSpPr>
      <p:grpSpPr>
        <a:xfrm>
          <a:off x="0" y="0"/>
          <a:ext cx="0" cy="0"/>
          <a:chOff x="0" y="0"/>
          <a:chExt cx="0" cy="0"/>
        </a:xfrm>
      </p:grpSpPr>
      <p:cxnSp>
        <p:nvCxnSpPr>
          <p:cNvPr id="9" name="Straight Connector 8"/>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0" name="Picture 9" descr="cS_Grey_Background_v2.png"/>
          <p:cNvPicPr>
            <a:picLocks noChangeAspect="1"/>
          </p:cNvPicPr>
          <p:nvPr userDrawn="1"/>
        </p:nvPicPr>
        <p:blipFill>
          <a:blip r:embed="rId2"/>
          <a:srcRect b="86666"/>
          <a:stretch>
            <a:fillRect/>
          </a:stretch>
        </p:blipFill>
        <p:spPr>
          <a:xfrm>
            <a:off x="0" y="0"/>
            <a:ext cx="9144000" cy="914400"/>
          </a:xfrm>
          <a:prstGeom prst="rect">
            <a:avLst/>
          </a:prstGeom>
        </p:spPr>
      </p:pic>
      <p:sp>
        <p:nvSpPr>
          <p:cNvPr id="8" name="TextBox 7"/>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3"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19" name="Title 2"/>
          <p:cNvSpPr>
            <a:spLocks noGrp="1"/>
          </p:cNvSpPr>
          <p:nvPr>
            <p:ph type="title"/>
          </p:nvPr>
        </p:nvSpPr>
        <p:spPr>
          <a:xfrm>
            <a:off x="203200" y="0"/>
            <a:ext cx="8737600" cy="914400"/>
          </a:xfrm>
        </p:spPr>
        <p:txBody>
          <a:bodyPr anchor="ctr"/>
          <a:lstStyle>
            <a:lvl1pPr>
              <a:defRPr>
                <a:solidFill>
                  <a:schemeClr val="bg1"/>
                </a:solidFill>
              </a:defRPr>
            </a:lvl1pPr>
          </a:lstStyle>
          <a:p>
            <a:r>
              <a:rPr lang="en-US" smtClean="0"/>
              <a:t>Click to edit Master title style</a:t>
            </a:r>
            <a:endParaRPr lang="en-US" dirty="0"/>
          </a:p>
        </p:txBody>
      </p:sp>
      <p:sp>
        <p:nvSpPr>
          <p:cNvPr id="12" name="Content Placeholder 6"/>
          <p:cNvSpPr>
            <a:spLocks noGrp="1"/>
          </p:cNvSpPr>
          <p:nvPr>
            <p:ph sz="quarter" idx="14"/>
          </p:nvPr>
        </p:nvSpPr>
        <p:spPr>
          <a:xfrm>
            <a:off x="203200" y="1117600"/>
            <a:ext cx="8737600" cy="5054600"/>
          </a:xfrm>
        </p:spPr>
        <p:txBody>
          <a:bodyPr vert="horz" lIns="91440" tIns="45720" rIns="91440" bIns="45720" rtlCol="0">
            <a:normAutofit/>
          </a:bodyPr>
          <a:lstStyle>
            <a:lvl1pPr>
              <a:defRPr lang="en-US" dirty="0" smtClean="0"/>
            </a:lvl1pPr>
            <a:lvl2pPr>
              <a:defRPr lang="en-US" dirty="0" smtClean="0"/>
            </a:lvl2pPr>
            <a:lvl3pPr marL="347472" indent="0">
              <a:defRPr lang="en-US" dirty="0" smtClean="0"/>
            </a:lvl3pPr>
            <a:lvl4pPr>
              <a:defRPr lang="en-US" dirty="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523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column with top text">
    <p:spTree>
      <p:nvGrpSpPr>
        <p:cNvPr id="1" name=""/>
        <p:cNvGrpSpPr/>
        <p:nvPr/>
      </p:nvGrpSpPr>
      <p:grpSpPr>
        <a:xfrm>
          <a:off x="0" y="0"/>
          <a:ext cx="0" cy="0"/>
          <a:chOff x="0" y="0"/>
          <a:chExt cx="0" cy="0"/>
        </a:xfrm>
      </p:grpSpPr>
      <p:cxnSp>
        <p:nvCxnSpPr>
          <p:cNvPr id="10" name="Straight Connector 9"/>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22" name="Text Placeholder 7"/>
          <p:cNvSpPr>
            <a:spLocks noGrp="1"/>
          </p:cNvSpPr>
          <p:nvPr>
            <p:ph type="body" sz="quarter" idx="13"/>
          </p:nvPr>
        </p:nvSpPr>
        <p:spPr>
          <a:xfrm>
            <a:off x="203200" y="1117599"/>
            <a:ext cx="8737600" cy="905933"/>
          </a:xfrm>
        </p:spPr>
        <p:txBody>
          <a:bodyPr vert="horz" lIns="91440" tIns="45720" rIns="91440" bIns="45720" rtlCol="0">
            <a:normAutofit/>
          </a:bodyPr>
          <a:lstStyle>
            <a:lvl1pPr>
              <a:defRPr lang="en-US" sz="1400" dirty="0" smtClean="0">
                <a:solidFill>
                  <a:schemeClr val="tx1"/>
                </a:solidFill>
              </a:defRPr>
            </a:lvl1pPr>
            <a:lvl2pPr>
              <a:defRPr lang="en-US" sz="1400" dirty="0" smtClean="0">
                <a:solidFill>
                  <a:schemeClr val="tx1"/>
                </a:solidFill>
              </a:defRPr>
            </a:lvl2pPr>
            <a:lvl3pPr>
              <a:defRPr lang="en-US" sz="1200" dirty="0" smtClean="0">
                <a:solidFill>
                  <a:schemeClr val="accent1"/>
                </a:solidFill>
              </a:defRPr>
            </a:lvl3pPr>
            <a:lvl4pPr>
              <a:defRPr lang="en-US" sz="1000" dirty="0" smtClean="0">
                <a:solidFill>
                  <a:schemeClr val="accent3"/>
                </a:solidFill>
              </a:defRPr>
            </a:lvl4pPr>
            <a:lvl5pPr>
              <a:defRPr lang="en-US" dirty="0">
                <a:solidFill>
                  <a:schemeClr val="bg1"/>
                </a:solidFill>
              </a:defRPr>
            </a:lvl5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6"/>
          <p:cNvSpPr>
            <a:spLocks noGrp="1"/>
          </p:cNvSpPr>
          <p:nvPr>
            <p:ph sz="quarter" idx="14"/>
          </p:nvPr>
        </p:nvSpPr>
        <p:spPr>
          <a:xfrm>
            <a:off x="203200" y="2023533"/>
            <a:ext cx="8737600" cy="4148666"/>
          </a:xfr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
        <p:nvSpPr>
          <p:cNvPr id="21" name="Title 2"/>
          <p:cNvSpPr>
            <a:spLocks noGrp="1"/>
          </p:cNvSpPr>
          <p:nvPr>
            <p:ph type="title"/>
          </p:nvPr>
        </p:nvSpPr>
        <p:spPr>
          <a:xfrm>
            <a:off x="203200" y="0"/>
            <a:ext cx="8737600" cy="914400"/>
          </a:xfrm>
        </p:spPr>
        <p:txBody>
          <a:bodyPr anchor="ctr"/>
          <a:lstStyle/>
          <a:p>
            <a:r>
              <a:rPr lang="en-US" smtClean="0"/>
              <a:t>Click to edit Master title style</a:t>
            </a:r>
            <a:endParaRPr lang="en-US" dirty="0"/>
          </a:p>
        </p:txBody>
      </p:sp>
    </p:spTree>
    <p:extLst>
      <p:ext uri="{BB962C8B-B14F-4D97-AF65-F5344CB8AC3E}">
        <p14:creationId xmlns:p14="http://schemas.microsoft.com/office/powerpoint/2010/main" val="2116369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cxnSp>
        <p:nvCxnSpPr>
          <p:cNvPr id="10" name="Straight Connector 9"/>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8" name="Content Placeholder 4"/>
          <p:cNvSpPr>
            <a:spLocks noGrp="1"/>
          </p:cNvSpPr>
          <p:nvPr>
            <p:ph sz="quarter" idx="19"/>
          </p:nvPr>
        </p:nvSpPr>
        <p:spPr>
          <a:xfrm>
            <a:off x="4673600" y="1117600"/>
            <a:ext cx="4267200"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18"/>
          </p:nvPr>
        </p:nvSpPr>
        <p:spPr>
          <a:xfrm>
            <a:off x="203200" y="1117600"/>
            <a:ext cx="4267200"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2" name="Title 2"/>
          <p:cNvSpPr>
            <a:spLocks noGrp="1"/>
          </p:cNvSpPr>
          <p:nvPr>
            <p:ph type="title"/>
          </p:nvPr>
        </p:nvSpPr>
        <p:spPr>
          <a:xfrm>
            <a:off x="203200" y="0"/>
            <a:ext cx="8737600" cy="914400"/>
          </a:xfrm>
        </p:spPr>
        <p:txBody>
          <a:bodyPr anchor="ctr"/>
          <a:lstStyle>
            <a:lvl1pPr>
              <a:defRPr>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Tree>
    <p:extLst>
      <p:ext uri="{BB962C8B-B14F-4D97-AF65-F5344CB8AC3E}">
        <p14:creationId xmlns:p14="http://schemas.microsoft.com/office/powerpoint/2010/main" val="59560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 with grey header">
    <p:spTree>
      <p:nvGrpSpPr>
        <p:cNvPr id="1" name=""/>
        <p:cNvGrpSpPr/>
        <p:nvPr/>
      </p:nvGrpSpPr>
      <p:grpSpPr>
        <a:xfrm>
          <a:off x="0" y="0"/>
          <a:ext cx="0" cy="0"/>
          <a:chOff x="0" y="0"/>
          <a:chExt cx="0" cy="0"/>
        </a:xfrm>
      </p:grpSpPr>
      <p:cxnSp>
        <p:nvCxnSpPr>
          <p:cNvPr id="10" name="Straight Connector 9"/>
          <p:cNvCxnSpPr/>
          <p:nvPr userDrawn="1"/>
        </p:nvCxnSpPr>
        <p:spPr>
          <a:xfrm>
            <a:off x="0" y="6195040"/>
            <a:ext cx="9144000" cy="1588"/>
          </a:xfrm>
          <a:prstGeom prst="line">
            <a:avLst/>
          </a:prstGeom>
          <a:ln w="38100" cap="flat" cmpd="sng" algn="ctr">
            <a:solidFill>
              <a:schemeClr val="bg1">
                <a:lumMod val="9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6172095"/>
            <a:ext cx="9144000"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cS_Grey_Background_v2.png"/>
          <p:cNvPicPr>
            <a:picLocks noChangeAspect="1"/>
          </p:cNvPicPr>
          <p:nvPr userDrawn="1"/>
        </p:nvPicPr>
        <p:blipFill>
          <a:blip r:embed="rId2"/>
          <a:srcRect b="86666"/>
          <a:stretch>
            <a:fillRect/>
          </a:stretch>
        </p:blipFill>
        <p:spPr>
          <a:xfrm>
            <a:off x="0" y="0"/>
            <a:ext cx="9144000" cy="914400"/>
          </a:xfrm>
          <a:prstGeom prst="rect">
            <a:avLst/>
          </a:prstGeom>
        </p:spPr>
      </p:pic>
      <p:sp>
        <p:nvSpPr>
          <p:cNvPr id="18" name="Content Placeholder 4"/>
          <p:cNvSpPr>
            <a:spLocks noGrp="1"/>
          </p:cNvSpPr>
          <p:nvPr>
            <p:ph sz="quarter" idx="19"/>
          </p:nvPr>
        </p:nvSpPr>
        <p:spPr>
          <a:xfrm>
            <a:off x="4673600" y="1117600"/>
            <a:ext cx="4267200"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18"/>
          </p:nvPr>
        </p:nvSpPr>
        <p:spPr>
          <a:xfrm>
            <a:off x="203200" y="1117600"/>
            <a:ext cx="4267200" cy="505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Box 8"/>
          <p:cNvSpPr txBox="1"/>
          <p:nvPr userDrawn="1"/>
        </p:nvSpPr>
        <p:spPr>
          <a:xfrm>
            <a:off x="8414238" y="6332909"/>
            <a:ext cx="729762" cy="356815"/>
          </a:xfrm>
          <a:prstGeom prst="rect">
            <a:avLst/>
          </a:prstGeom>
        </p:spPr>
        <p:txBody>
          <a:bodyPr vert="horz" lIns="182880" tIns="45720" rIns="182880" bIns="45720" rtlCol="0" anchor="b" anchorCtr="0"/>
          <a:lstStyle>
            <a:defPPr>
              <a:defRPr lang="en-US"/>
            </a:defPPr>
            <a:lvl1pPr algn="r">
              <a:defRPr lang="en-US" sz="800" smtClean="0">
                <a:solidFill>
                  <a:srgbClr val="444444"/>
                </a:solidFill>
                <a:cs typeface="Arial"/>
              </a:defRPr>
            </a:lvl1pPr>
          </a:lstStyle>
          <a:p>
            <a:pPr lvl="0"/>
            <a:fld id="{CA2E1E93-11B9-464E-AF21-E2369226A36F}" type="slidenum">
              <a:rPr lang="en-US" sz="1000" smtClean="0"/>
              <a:pPr lvl="0"/>
              <a:t>‹#›</a:t>
            </a:fld>
            <a:endParaRPr lang="en-US" sz="1000" dirty="0"/>
          </a:p>
        </p:txBody>
      </p:sp>
      <p:sp>
        <p:nvSpPr>
          <p:cNvPr id="12" name="Title 2"/>
          <p:cNvSpPr>
            <a:spLocks noGrp="1"/>
          </p:cNvSpPr>
          <p:nvPr>
            <p:ph type="title"/>
          </p:nvPr>
        </p:nvSpPr>
        <p:spPr>
          <a:xfrm>
            <a:off x="203200" y="0"/>
            <a:ext cx="8737600" cy="914400"/>
          </a:xfrm>
        </p:spPr>
        <p:txBody>
          <a:bodyPr anchor="ctr"/>
          <a:lstStyle>
            <a:lvl1pPr>
              <a:defRPr>
                <a:solidFill>
                  <a:schemeClr val="bg1"/>
                </a:solidFill>
              </a:defRPr>
            </a:lvl1pPr>
          </a:lstStyle>
          <a:p>
            <a:r>
              <a:rPr lang="en-US" smtClean="0"/>
              <a:t>Click to edit Master title style</a:t>
            </a:r>
            <a:endParaRPr lang="en-US" dirty="0"/>
          </a:p>
        </p:txBody>
      </p:sp>
      <p:sp>
        <p:nvSpPr>
          <p:cNvPr id="14" name="Text Placeholder 2"/>
          <p:cNvSpPr>
            <a:spLocks noGrp="1"/>
          </p:cNvSpPr>
          <p:nvPr>
            <p:ph type="body" sz="quarter" idx="17" hasCustomPrompt="1"/>
          </p:nvPr>
        </p:nvSpPr>
        <p:spPr>
          <a:xfrm>
            <a:off x="3930162" y="6231467"/>
            <a:ext cx="4431324" cy="457200"/>
          </a:xfrm>
        </p:spPr>
        <p:txBody>
          <a:bodyPr vert="horz" lIns="182880" tIns="45720" rIns="182880" bIns="45720" rtlCol="0" anchor="b" anchorCtr="0"/>
          <a:lstStyle>
            <a:lvl1pPr>
              <a:defRPr lang="en-US" sz="700" b="0" kern="1200" dirty="0">
                <a:solidFill>
                  <a:schemeClr val="tx1"/>
                </a:solidFill>
                <a:latin typeface="Arial" pitchFamily="34" charset="0"/>
                <a:ea typeface="Arial"/>
                <a:cs typeface="Arial"/>
              </a:defRPr>
            </a:lvl1pPr>
          </a:lstStyle>
          <a:p>
            <a:pPr lvl="0" algn="l" defTabSz="457200" rtl="0" latinLnBrk="0">
              <a:lnSpc>
                <a:spcPts val="650"/>
              </a:lnSpc>
            </a:pPr>
            <a:r>
              <a:rPr lang="en-US" dirty="0" smtClean="0"/>
              <a:t>Click to enter footnote</a:t>
            </a:r>
            <a:endParaRPr lang="en-US" dirty="0"/>
          </a:p>
        </p:txBody>
      </p:sp>
    </p:spTree>
    <p:extLst>
      <p:ext uri="{BB962C8B-B14F-4D97-AF65-F5344CB8AC3E}">
        <p14:creationId xmlns:p14="http://schemas.microsoft.com/office/powerpoint/2010/main" val="595609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3"/>
          <p:cNvSpPr txBox="1">
            <a:spLocks/>
          </p:cNvSpPr>
          <p:nvPr/>
        </p:nvSpPr>
        <p:spPr>
          <a:xfrm>
            <a:off x="2256693" y="6233141"/>
            <a:ext cx="1629507" cy="456584"/>
          </a:xfrm>
          <a:prstGeom prst="rect">
            <a:avLst/>
          </a:prstGeom>
        </p:spPr>
        <p:txBody>
          <a:bodyPr vert="horz" lIns="182880" tIns="45720" rIns="182880" bIns="45720" rtlCol="0" anchor="b" anchorCtr="0"/>
          <a:lstStyle>
            <a:defPPr>
              <a:defRPr lang="en-US"/>
            </a:defPPr>
            <a:lvl1pPr marL="0" algn="l" defTabSz="457200" rtl="0" eaLnBrk="1" latinLnBrk="0" hangingPunct="1">
              <a:defRPr lang="en-US" sz="700" b="0" kern="1200" smtClean="0">
                <a:solidFill>
                  <a:schemeClr val="tx1"/>
                </a:solidFill>
                <a:latin typeface="Arial" pitchFamily="34" charset="0"/>
                <a:ea typeface="Arial"/>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650"/>
              </a:lnSpc>
            </a:pPr>
            <a:r>
              <a:rPr lang="en-US" dirty="0" smtClean="0"/>
              <a:t>© comScore, Inc.    Proprietary.</a:t>
            </a:r>
            <a:endParaRPr lang="en-US" dirty="0"/>
          </a:p>
        </p:txBody>
      </p:sp>
      <p:sp>
        <p:nvSpPr>
          <p:cNvPr id="2" name="Title Placeholder 1"/>
          <p:cNvSpPr>
            <a:spLocks noGrp="1"/>
          </p:cNvSpPr>
          <p:nvPr>
            <p:ph type="title"/>
          </p:nvPr>
        </p:nvSpPr>
        <p:spPr>
          <a:xfrm>
            <a:off x="203200" y="0"/>
            <a:ext cx="8737600" cy="914400"/>
          </a:xfrm>
          <a:prstGeom prst="rect">
            <a:avLst/>
          </a:prstGeom>
        </p:spPr>
        <p:txBody>
          <a:bodyPr vert="horz" lIns="91440" tIns="0" rIns="91440" bIns="45720" rtlCol="0" anchor="ctr" anchorCtr="0">
            <a:noAutofit/>
          </a:bodyPr>
          <a:lstStyle/>
          <a:p>
            <a:r>
              <a:rPr lang="en-US" smtClean="0"/>
              <a:t>Click to edit Master title style</a:t>
            </a:r>
            <a:endParaRPr lang="en-US" dirty="0"/>
          </a:p>
        </p:txBody>
      </p:sp>
      <p:pic>
        <p:nvPicPr>
          <p:cNvPr id="7" name="Picture 14" descr="cS_newlogo_3inch"/>
          <p:cNvPicPr>
            <a:picLocks noChangeAspect="1" noChangeArrowheads="1"/>
          </p:cNvPicPr>
          <p:nvPr/>
        </p:nvPicPr>
        <p:blipFill>
          <a:blip r:embed="rId33" cstate="print"/>
          <a:srcRect/>
          <a:stretch>
            <a:fillRect/>
          </a:stretch>
        </p:blipFill>
        <p:spPr bwMode="auto">
          <a:xfrm>
            <a:off x="246063" y="6370638"/>
            <a:ext cx="1828800" cy="319087"/>
          </a:xfrm>
          <a:prstGeom prst="rect">
            <a:avLst/>
          </a:prstGeom>
          <a:noFill/>
          <a:ln w="9525">
            <a:noFill/>
            <a:miter lim="800000"/>
            <a:headEnd/>
            <a:tailEnd/>
          </a:ln>
        </p:spPr>
      </p:pic>
      <p:sp>
        <p:nvSpPr>
          <p:cNvPr id="14" name="Text Placeholder 13"/>
          <p:cNvSpPr>
            <a:spLocks noGrp="1"/>
          </p:cNvSpPr>
          <p:nvPr>
            <p:ph type="body" idx="1"/>
          </p:nvPr>
        </p:nvSpPr>
        <p:spPr>
          <a:xfrm>
            <a:off x="203200" y="1158875"/>
            <a:ext cx="8737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18" r:id="rId1"/>
    <p:sldLayoutId id="2147483832" r:id="rId2"/>
    <p:sldLayoutId id="2147483833" r:id="rId3"/>
    <p:sldLayoutId id="2147483868" r:id="rId4"/>
    <p:sldLayoutId id="2147483873" r:id="rId5"/>
    <p:sldLayoutId id="2147483875" r:id="rId6"/>
    <p:sldLayoutId id="2147483871" r:id="rId7"/>
    <p:sldLayoutId id="2147483849" r:id="rId8"/>
    <p:sldLayoutId id="2147483876" r:id="rId9"/>
    <p:sldLayoutId id="2147483872" r:id="rId10"/>
    <p:sldLayoutId id="2147483869" r:id="rId11"/>
    <p:sldLayoutId id="2147483852" r:id="rId12"/>
    <p:sldLayoutId id="2147483874" r:id="rId13"/>
    <p:sldLayoutId id="2147483877" r:id="rId14"/>
    <p:sldLayoutId id="2147483845" r:id="rId15"/>
    <p:sldLayoutId id="2147483846" r:id="rId16"/>
    <p:sldLayoutId id="2147483847" r:id="rId17"/>
    <p:sldLayoutId id="2147483850" r:id="rId18"/>
    <p:sldLayoutId id="2147483853" r:id="rId19"/>
    <p:sldLayoutId id="2147483859" r:id="rId20"/>
    <p:sldLayoutId id="2147483862" r:id="rId21"/>
    <p:sldLayoutId id="2147483865" r:id="rId22"/>
    <p:sldLayoutId id="2147483878" r:id="rId23"/>
    <p:sldLayoutId id="2147483870" r:id="rId24"/>
    <p:sldLayoutId id="2147483883" r:id="rId25"/>
    <p:sldLayoutId id="2147483884" r:id="rId26"/>
    <p:sldLayoutId id="2147483885" r:id="rId27"/>
    <p:sldLayoutId id="2147483886" r:id="rId28"/>
    <p:sldLayoutId id="2147483887" r:id="rId29"/>
    <p:sldLayoutId id="2147483888" r:id="rId30"/>
    <p:sldLayoutId id="2147483889" r:id="rId31"/>
  </p:sldLayoutIdLst>
  <p:timing>
    <p:tnLst>
      <p:par>
        <p:cTn id="1" dur="indefinite" restart="never" nodeType="tmRoot"/>
      </p:par>
    </p:tnLst>
  </p:timing>
  <p:hf sldNum="0" hdr="0" ftr="0"/>
  <p:txStyles>
    <p:titleStyle>
      <a:lvl1pPr eaLnBrk="1" hangingPunct="1">
        <a:defRPr sz="2000" b="1">
          <a:solidFill>
            <a:schemeClr val="tx2"/>
          </a:solidFill>
          <a:latin typeface="+mn-lt"/>
          <a:cs typeface="Arial"/>
        </a:defRPr>
      </a:lvl1pPr>
    </p:titleStyle>
    <p:bodyStyle>
      <a:lvl1pPr marL="0" indent="0" eaLnBrk="1" hangingPunct="1">
        <a:lnSpc>
          <a:spcPct val="120000"/>
        </a:lnSpc>
        <a:spcBef>
          <a:spcPts val="600"/>
        </a:spcBef>
        <a:defRPr lang="en-US" sz="1800" b="1" dirty="0" smtClean="0">
          <a:solidFill>
            <a:schemeClr val="tx2"/>
          </a:solidFill>
          <a:latin typeface="+mn-lt"/>
          <a:ea typeface="+mn-ea"/>
          <a:cs typeface="+mn-cs"/>
        </a:defRPr>
      </a:lvl1pPr>
      <a:lvl2pPr marL="347472" indent="-176213" eaLnBrk="1" hangingPunct="1">
        <a:lnSpc>
          <a:spcPct val="120000"/>
        </a:lnSpc>
        <a:spcBef>
          <a:spcPts val="300"/>
        </a:spcBef>
        <a:buClr>
          <a:schemeClr val="accent1"/>
        </a:buClr>
        <a:buFont typeface="Wingdings" pitchFamily="2" charset="2"/>
        <a:buChar char="§"/>
        <a:defRPr lang="en-US" sz="1800" b="0" dirty="0" smtClean="0">
          <a:solidFill>
            <a:schemeClr val="tx2"/>
          </a:solidFill>
          <a:latin typeface="+mn-lt"/>
          <a:ea typeface="+mn-ea"/>
          <a:cs typeface="+mn-cs"/>
        </a:defRPr>
      </a:lvl2pPr>
      <a:lvl3pPr marL="347472" indent="0" eaLnBrk="1" hangingPunct="1">
        <a:lnSpc>
          <a:spcPct val="120000"/>
        </a:lnSpc>
        <a:spcBef>
          <a:spcPts val="300"/>
        </a:spcBef>
        <a:buClrTx/>
        <a:buFontTx/>
        <a:buNone/>
        <a:defRPr lang="en-US" sz="1400" b="0" dirty="0" smtClean="0">
          <a:solidFill>
            <a:srgbClr val="2674BA"/>
          </a:solidFill>
          <a:latin typeface="+mn-lt"/>
          <a:ea typeface="+mn-ea"/>
          <a:cs typeface="+mn-cs"/>
        </a:defRPr>
      </a:lvl3pPr>
      <a:lvl4pPr marL="0" indent="0" eaLnBrk="1" hangingPunct="1">
        <a:lnSpc>
          <a:spcPct val="120000"/>
        </a:lnSpc>
        <a:spcBef>
          <a:spcPts val="300"/>
        </a:spcBef>
        <a:buFontTx/>
        <a:buNone/>
        <a:tabLst/>
        <a:defRPr lang="en-US" sz="12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00"/>
        </a:spcAft>
        <a:buClr>
          <a:srgbClr val="000000"/>
        </a:buClr>
        <a:buFontTx/>
        <a:buNone/>
        <a:tabLst>
          <a:tab pos="1262063" algn="l"/>
        </a:tabLst>
        <a:defRPr lang="en-US" sz="1200" b="0" dirty="0">
          <a:solidFill>
            <a:schemeClr val="tx2"/>
          </a:solidFill>
          <a:latin typeface="+mn-lt"/>
          <a:ea typeface="+mn-ea"/>
          <a:cs typeface="+mn-cs"/>
        </a:defRPr>
      </a:lvl5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4.png"/><Relationship Id="rId11" Type="http://schemas.microsoft.com/office/2007/relationships/hdphoto" Target="../media/hdphoto1.wdp"/><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35.png"/><Relationship Id="rId1" Type="http://schemas.openxmlformats.org/officeDocument/2006/relationships/slideLayout" Target="../slideLayouts/slideLayout30.xml"/><Relationship Id="rId4" Type="http://schemas.openxmlformats.org/officeDocument/2006/relationships/chart" Target="../charts/char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hdphoto" Target="../media/hdphoto2.wdp"/><Relationship Id="rId3" Type="http://schemas.openxmlformats.org/officeDocument/2006/relationships/image" Target="../media/image19.png"/><Relationship Id="rId7" Type="http://schemas.openxmlformats.org/officeDocument/2006/relationships/diagramColors" Target="../diagrams/colors1.xml"/><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diagramQuickStyle" Target="../diagrams/quickStyle1.xml"/><Relationship Id="rId11" Type="http://schemas.openxmlformats.org/officeDocument/2006/relationships/image" Target="../media/image22.wmf"/><Relationship Id="rId5" Type="http://schemas.openxmlformats.org/officeDocument/2006/relationships/diagramLayout" Target="../diagrams/layout1.xml"/><Relationship Id="rId10" Type="http://schemas.openxmlformats.org/officeDocument/2006/relationships/image" Target="../media/image21.png"/><Relationship Id="rId4" Type="http://schemas.openxmlformats.org/officeDocument/2006/relationships/diagramData" Target="../diagrams/data1.xml"/><Relationship Id="rId9" Type="http://schemas.openxmlformats.org/officeDocument/2006/relationships/image" Target="../media/image20.emf"/><Relationship Id="rId14" Type="http://schemas.openxmlformats.org/officeDocument/2006/relationships/image" Target="../media/image24.png"/></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3" Type="http://schemas.openxmlformats.org/officeDocument/2006/relationships/hyperlink" Target="mailto:sengleson@comscore.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Online Auto Insurance</a:t>
            </a:r>
            <a:endParaRPr lang="en-US" dirty="0"/>
          </a:p>
        </p:txBody>
      </p:sp>
      <p:sp>
        <p:nvSpPr>
          <p:cNvPr id="3" name="Subtitle 2"/>
          <p:cNvSpPr>
            <a:spLocks noGrp="1"/>
          </p:cNvSpPr>
          <p:nvPr>
            <p:ph type="subTitle" idx="1"/>
          </p:nvPr>
        </p:nvSpPr>
        <p:spPr/>
        <p:txBody>
          <a:bodyPr/>
          <a:lstStyle/>
          <a:p>
            <a:r>
              <a:rPr lang="en-US" dirty="0" smtClean="0"/>
              <a:t>Presented to IIABA ACT</a:t>
            </a:r>
            <a:endParaRPr lang="en-US" dirty="0"/>
          </a:p>
        </p:txBody>
      </p:sp>
      <p:sp>
        <p:nvSpPr>
          <p:cNvPr id="4" name="Text Placeholder 3"/>
          <p:cNvSpPr>
            <a:spLocks noGrp="1"/>
          </p:cNvSpPr>
          <p:nvPr>
            <p:ph type="body" sz="quarter" idx="12"/>
          </p:nvPr>
        </p:nvSpPr>
        <p:spPr/>
        <p:txBody>
          <a:bodyPr/>
          <a:lstStyle/>
          <a:p>
            <a:r>
              <a:rPr lang="en-US" dirty="0" smtClean="0"/>
              <a:t>Susan Engleson, Senior Director </a:t>
            </a:r>
            <a:r>
              <a:rPr lang="en-US" dirty="0" smtClean="0"/>
              <a:t>|  </a:t>
            </a:r>
            <a:r>
              <a:rPr lang="en-US" b="0" dirty="0" smtClean="0"/>
              <a:t>September 27, 2013</a:t>
            </a:r>
            <a:endParaRPr lang="en-US" b="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Consumers are </a:t>
            </a:r>
            <a:r>
              <a:rPr lang="en-US" dirty="0" smtClean="0"/>
              <a:t>going </a:t>
            </a:r>
            <a:r>
              <a:rPr lang="en-US" dirty="0" smtClean="0"/>
              <a:t>online to quote…</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465943"/>
            <a:ext cx="8746764" cy="375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63836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those who quote on the phone and with agents</a:t>
            </a:r>
            <a:endParaRPr lang="en-US" dirty="0"/>
          </a:p>
        </p:txBody>
      </p:sp>
      <p:sp>
        <p:nvSpPr>
          <p:cNvPr id="3" name="Content Placeholder 2"/>
          <p:cNvSpPr>
            <a:spLocks noGrp="1"/>
          </p:cNvSpPr>
          <p:nvPr>
            <p:ph idx="1"/>
          </p:nvPr>
        </p:nvSpPr>
        <p:spPr/>
        <p:txBody>
          <a:bodyPr/>
          <a:lstStyle/>
          <a:p>
            <a:endParaRPr lang="en-US" dirty="0"/>
          </a:p>
        </p:txBody>
      </p:sp>
      <p:sp>
        <p:nvSpPr>
          <p:cNvPr id="4" name="Text Placeholder 3"/>
          <p:cNvSpPr>
            <a:spLocks noGrp="1"/>
          </p:cNvSpPr>
          <p:nvPr>
            <p:ph type="body" sz="quarter" idx="15"/>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1640114"/>
            <a:ext cx="8653571" cy="342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3806865"/>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many consumers quote online and buy offline…</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146" y="1158874"/>
            <a:ext cx="837499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4296082"/>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often with a local agent in person.</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081" y="1158875"/>
            <a:ext cx="8374919" cy="3686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483958"/>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That said, the tides are shifting</a:t>
            </a:r>
            <a:endParaRPr lang="en-US" dirty="0"/>
          </a:p>
        </p:txBody>
      </p:sp>
      <p:sp>
        <p:nvSpPr>
          <p:cNvPr id="7" name="Content Placeholder 6"/>
          <p:cNvSpPr>
            <a:spLocks noGrp="1"/>
          </p:cNvSpPr>
          <p:nvPr>
            <p:ph idx="1"/>
          </p:nvPr>
        </p:nvSpPr>
        <p:spPr/>
        <p:txBody>
          <a:bodyPr/>
          <a:lstStyle/>
          <a:p>
            <a:endParaRPr lang="en-US"/>
          </a:p>
        </p:txBody>
      </p:sp>
      <p:sp>
        <p:nvSpPr>
          <p:cNvPr id="8" name="Text Placeholder 7"/>
          <p:cNvSpPr>
            <a:spLocks noGrp="1"/>
          </p:cNvSpPr>
          <p:nvPr>
            <p:ph type="body" sz="quarter" idx="15"/>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544" y="914400"/>
            <a:ext cx="6720114" cy="504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967319"/>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Consumers are warming to the idea of buying online</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85" y="1494972"/>
            <a:ext cx="8736215" cy="3710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6963571"/>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(online + phone) is gaining on local agents</a:t>
            </a:r>
            <a:endParaRPr lang="en-US" dirty="0"/>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295" y="1378856"/>
            <a:ext cx="7984385" cy="3889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165060"/>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Online Picture</a:t>
            </a:r>
            <a:endParaRPr lang="en-US" dirty="0"/>
          </a:p>
        </p:txBody>
      </p:sp>
      <p:sp>
        <p:nvSpPr>
          <p:cNvPr id="7" name="Text Placeholder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2666716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Online Insurer Quotes Decreased </a:t>
            </a:r>
            <a:r>
              <a:rPr lang="en-US" dirty="0"/>
              <a:t>4</a:t>
            </a:r>
            <a:r>
              <a:rPr lang="en-US" dirty="0" smtClean="0"/>
              <a:t>% Y/Y In 2012, With Over 32 Million Annual Submits</a:t>
            </a:r>
            <a:endParaRPr lang="en-US" dirty="0"/>
          </a:p>
        </p:txBody>
      </p:sp>
      <p:graphicFrame>
        <p:nvGraphicFramePr>
          <p:cNvPr id="9" name="Object 2"/>
          <p:cNvGraphicFramePr>
            <a:graphicFrameLocks noGrp="1" noChangeAspect="1"/>
          </p:cNvGraphicFramePr>
          <p:nvPr>
            <p:ph idx="1"/>
            <p:extLst>
              <p:ext uri="{D42A27DB-BD31-4B8C-83A1-F6EECF244321}">
                <p14:modId xmlns:p14="http://schemas.microsoft.com/office/powerpoint/2010/main" val="2593705596"/>
              </p:ext>
            </p:extLst>
          </p:nvPr>
        </p:nvGraphicFramePr>
        <p:xfrm>
          <a:off x="220957" y="1322011"/>
          <a:ext cx="8686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Box 9"/>
          <p:cNvSpPr txBox="1">
            <a:spLocks noChangeArrowheads="1"/>
          </p:cNvSpPr>
          <p:nvPr/>
        </p:nvSpPr>
        <p:spPr bwMode="auto">
          <a:xfrm>
            <a:off x="0" y="1776413"/>
            <a:ext cx="792163" cy="468312"/>
          </a:xfrm>
          <a:prstGeom prst="rect">
            <a:avLst/>
          </a:prstGeom>
          <a:noFill/>
          <a:ln w="9525">
            <a:noFill/>
            <a:miter lim="800000"/>
            <a:headEnd/>
            <a:tailEnd/>
          </a:ln>
        </p:spPr>
        <p:txBody>
          <a:bodyPr lIns="18288" tIns="18288" rIns="18288" bIns="18288">
            <a:spAutoFit/>
          </a:bodyPr>
          <a:lstStyle/>
          <a:p>
            <a:pPr algn="ctr">
              <a:spcBef>
                <a:spcPct val="50000"/>
              </a:spcBef>
            </a:pPr>
            <a:r>
              <a:rPr lang="en-US" sz="1400" dirty="0"/>
              <a:t>Y/Y % Change</a:t>
            </a:r>
          </a:p>
        </p:txBody>
      </p:sp>
      <p:sp>
        <p:nvSpPr>
          <p:cNvPr id="7" name="Text Box 5"/>
          <p:cNvSpPr txBox="1">
            <a:spLocks noChangeArrowheads="1"/>
          </p:cNvSpPr>
          <p:nvPr/>
        </p:nvSpPr>
        <p:spPr bwMode="auto">
          <a:xfrm>
            <a:off x="966728" y="1846589"/>
            <a:ext cx="685822" cy="283154"/>
          </a:xfrm>
          <a:prstGeom prst="rect">
            <a:avLst/>
          </a:prstGeom>
          <a:solidFill>
            <a:schemeClr val="tx1">
              <a:lumMod val="20000"/>
              <a:lumOff val="80000"/>
            </a:schemeClr>
          </a:solidFill>
          <a:ln w="9525">
            <a:solidFill>
              <a:srgbClr val="4B4B4B"/>
            </a:solidFill>
            <a:miter lim="800000"/>
            <a:headEnd/>
            <a:tailEnd/>
          </a:ln>
          <a:effectLst>
            <a:outerShdw blurRad="50800" dist="38100" dir="2700000" algn="tl" rotWithShape="0">
              <a:prstClr val="black">
                <a:alpha val="40000"/>
              </a:prstClr>
            </a:outerShdw>
          </a:effectLst>
        </p:spPr>
        <p:txBody>
          <a:bodyPr lIns="18288" tIns="18288" rIns="18288" bIns="18288">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1600" b="1" dirty="0" smtClean="0">
                <a:solidFill>
                  <a:schemeClr val="tx2"/>
                </a:solidFill>
              </a:rPr>
              <a:t>+16%</a:t>
            </a:r>
            <a:endParaRPr lang="en-US" sz="1600" b="1" dirty="0">
              <a:solidFill>
                <a:schemeClr val="tx2"/>
              </a:solidFill>
            </a:endParaRPr>
          </a:p>
        </p:txBody>
      </p:sp>
      <p:sp>
        <p:nvSpPr>
          <p:cNvPr id="11" name="Text Box 5"/>
          <p:cNvSpPr txBox="1">
            <a:spLocks noChangeArrowheads="1"/>
          </p:cNvSpPr>
          <p:nvPr/>
        </p:nvSpPr>
        <p:spPr bwMode="auto">
          <a:xfrm>
            <a:off x="2047779" y="1853649"/>
            <a:ext cx="685736" cy="283154"/>
          </a:xfrm>
          <a:prstGeom prst="rect">
            <a:avLst/>
          </a:prstGeom>
          <a:solidFill>
            <a:schemeClr val="tx1">
              <a:lumMod val="20000"/>
              <a:lumOff val="80000"/>
            </a:schemeClr>
          </a:solidFill>
          <a:ln w="9525">
            <a:solidFill>
              <a:srgbClr val="4B4B4B"/>
            </a:solidFill>
            <a:miter lim="800000"/>
            <a:headEnd/>
            <a:tailEnd/>
          </a:ln>
          <a:effectLst>
            <a:outerShdw blurRad="50800" dist="38100" dir="2700000" algn="tl" rotWithShape="0">
              <a:prstClr val="black">
                <a:alpha val="40000"/>
              </a:prstClr>
            </a:outerShdw>
          </a:effectLst>
        </p:spPr>
        <p:txBody>
          <a:bodyPr lIns="18288" tIns="18288" rIns="18288" bIns="18288">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1600" b="1" dirty="0" smtClean="0">
                <a:solidFill>
                  <a:schemeClr val="tx2"/>
                </a:solidFill>
              </a:rPr>
              <a:t>+20%</a:t>
            </a:r>
            <a:endParaRPr lang="en-US" sz="1600" b="1" dirty="0">
              <a:solidFill>
                <a:schemeClr val="tx2"/>
              </a:solidFill>
            </a:endParaRPr>
          </a:p>
        </p:txBody>
      </p:sp>
      <p:sp>
        <p:nvSpPr>
          <p:cNvPr id="12" name="Text Box 5"/>
          <p:cNvSpPr txBox="1">
            <a:spLocks noChangeArrowheads="1"/>
          </p:cNvSpPr>
          <p:nvPr/>
        </p:nvSpPr>
        <p:spPr bwMode="auto">
          <a:xfrm>
            <a:off x="3129046" y="1854332"/>
            <a:ext cx="685823" cy="283154"/>
          </a:xfrm>
          <a:prstGeom prst="rect">
            <a:avLst/>
          </a:prstGeom>
          <a:solidFill>
            <a:schemeClr val="tx1">
              <a:lumMod val="20000"/>
              <a:lumOff val="80000"/>
            </a:schemeClr>
          </a:solidFill>
          <a:ln w="9525">
            <a:solidFill>
              <a:srgbClr val="4B4B4B"/>
            </a:solidFill>
            <a:miter lim="800000"/>
            <a:headEnd/>
            <a:tailEnd/>
          </a:ln>
          <a:effectLst>
            <a:outerShdw blurRad="50800" dist="38100" dir="2700000" algn="tl" rotWithShape="0">
              <a:prstClr val="black">
                <a:alpha val="40000"/>
              </a:prstClr>
            </a:outerShdw>
          </a:effectLst>
        </p:spPr>
        <p:txBody>
          <a:bodyPr lIns="18288" tIns="18288" rIns="18288" bIns="18288">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1600" dirty="0">
                <a:solidFill>
                  <a:schemeClr val="tx2"/>
                </a:solidFill>
              </a:rPr>
              <a:t>+</a:t>
            </a:r>
            <a:r>
              <a:rPr lang="en-US" sz="1600" b="1" dirty="0" smtClean="0">
                <a:solidFill>
                  <a:schemeClr val="tx2"/>
                </a:solidFill>
              </a:rPr>
              <a:t>0%</a:t>
            </a:r>
            <a:endParaRPr lang="en-US" sz="1600" b="1" dirty="0">
              <a:solidFill>
                <a:schemeClr val="tx2"/>
              </a:solidFill>
            </a:endParaRPr>
          </a:p>
        </p:txBody>
      </p:sp>
      <p:sp>
        <p:nvSpPr>
          <p:cNvPr id="13" name="Text Box 5"/>
          <p:cNvSpPr txBox="1">
            <a:spLocks noChangeArrowheads="1"/>
          </p:cNvSpPr>
          <p:nvPr/>
        </p:nvSpPr>
        <p:spPr bwMode="auto">
          <a:xfrm>
            <a:off x="4211946" y="1846589"/>
            <a:ext cx="685823" cy="283154"/>
          </a:xfrm>
          <a:prstGeom prst="rect">
            <a:avLst/>
          </a:prstGeom>
          <a:solidFill>
            <a:schemeClr val="tx1">
              <a:lumMod val="20000"/>
              <a:lumOff val="80000"/>
            </a:schemeClr>
          </a:solidFill>
          <a:ln w="9525">
            <a:solidFill>
              <a:srgbClr val="4B4B4B"/>
            </a:solidFill>
            <a:miter lim="800000"/>
            <a:headEnd/>
            <a:tailEnd/>
          </a:ln>
          <a:effectLst>
            <a:outerShdw blurRad="50800" dist="38100" dir="2700000" algn="tl" rotWithShape="0">
              <a:prstClr val="black">
                <a:alpha val="40000"/>
              </a:prstClr>
            </a:outerShdw>
          </a:effectLst>
        </p:spPr>
        <p:txBody>
          <a:bodyPr lIns="18288" tIns="18288" rIns="18288" bIns="18288">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1600" b="1" dirty="0" smtClean="0">
                <a:solidFill>
                  <a:schemeClr val="tx2"/>
                </a:solidFill>
              </a:rPr>
              <a:t>+19%</a:t>
            </a:r>
            <a:endParaRPr lang="en-US" sz="1600" b="1" dirty="0">
              <a:solidFill>
                <a:schemeClr val="tx2"/>
              </a:solidFill>
            </a:endParaRPr>
          </a:p>
        </p:txBody>
      </p:sp>
      <p:sp>
        <p:nvSpPr>
          <p:cNvPr id="14" name="Text Box 5"/>
          <p:cNvSpPr txBox="1">
            <a:spLocks noChangeArrowheads="1"/>
          </p:cNvSpPr>
          <p:nvPr/>
        </p:nvSpPr>
        <p:spPr bwMode="auto">
          <a:xfrm>
            <a:off x="5338834" y="1854215"/>
            <a:ext cx="685736" cy="283154"/>
          </a:xfrm>
          <a:prstGeom prst="rect">
            <a:avLst/>
          </a:prstGeom>
          <a:solidFill>
            <a:schemeClr val="tx1">
              <a:lumMod val="20000"/>
              <a:lumOff val="80000"/>
            </a:schemeClr>
          </a:solidFill>
          <a:ln w="9525">
            <a:solidFill>
              <a:srgbClr val="4B4B4B"/>
            </a:solidFill>
            <a:miter lim="800000"/>
            <a:headEnd/>
            <a:tailEnd/>
          </a:ln>
          <a:effectLst>
            <a:outerShdw blurRad="50800" dist="38100" dir="2700000" algn="tl" rotWithShape="0">
              <a:prstClr val="black">
                <a:alpha val="40000"/>
              </a:prstClr>
            </a:outerShdw>
          </a:effectLst>
        </p:spPr>
        <p:txBody>
          <a:bodyPr lIns="18288" tIns="18288" rIns="18288" bIns="18288">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1600" b="1" dirty="0" smtClean="0">
                <a:solidFill>
                  <a:schemeClr val="tx2"/>
                </a:solidFill>
              </a:rPr>
              <a:t>+1%</a:t>
            </a:r>
            <a:endParaRPr lang="en-US" sz="1600" b="1" dirty="0">
              <a:solidFill>
                <a:schemeClr val="tx2"/>
              </a:solidFill>
            </a:endParaRPr>
          </a:p>
        </p:txBody>
      </p:sp>
      <p:sp>
        <p:nvSpPr>
          <p:cNvPr id="15" name="Text Box 5"/>
          <p:cNvSpPr txBox="1">
            <a:spLocks noChangeArrowheads="1"/>
          </p:cNvSpPr>
          <p:nvPr/>
        </p:nvSpPr>
        <p:spPr bwMode="auto">
          <a:xfrm>
            <a:off x="6407625" y="1846589"/>
            <a:ext cx="685823" cy="283154"/>
          </a:xfrm>
          <a:prstGeom prst="rect">
            <a:avLst/>
          </a:prstGeom>
          <a:solidFill>
            <a:schemeClr val="tx1">
              <a:lumMod val="20000"/>
              <a:lumOff val="80000"/>
            </a:schemeClr>
          </a:solidFill>
          <a:ln w="9525">
            <a:solidFill>
              <a:srgbClr val="4B4B4B"/>
            </a:solidFill>
            <a:miter lim="800000"/>
            <a:headEnd/>
            <a:tailEnd/>
          </a:ln>
          <a:effectLst>
            <a:outerShdw blurRad="50800" dist="38100" dir="2700000" algn="tl" rotWithShape="0">
              <a:prstClr val="black">
                <a:alpha val="40000"/>
              </a:prstClr>
            </a:outerShdw>
          </a:effectLst>
        </p:spPr>
        <p:txBody>
          <a:bodyPr lIns="18288" tIns="18288" rIns="18288" bIns="18288">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1600" b="1" dirty="0" smtClean="0">
                <a:solidFill>
                  <a:schemeClr val="tx2"/>
                </a:solidFill>
              </a:rPr>
              <a:t>+5%</a:t>
            </a:r>
            <a:endParaRPr lang="en-US" sz="1600" b="1" dirty="0">
              <a:solidFill>
                <a:schemeClr val="tx2"/>
              </a:solidFill>
            </a:endParaRPr>
          </a:p>
        </p:txBody>
      </p:sp>
      <p:sp>
        <p:nvSpPr>
          <p:cNvPr id="31" name="Text Box 5"/>
          <p:cNvSpPr txBox="1">
            <a:spLocks noChangeArrowheads="1"/>
          </p:cNvSpPr>
          <p:nvPr/>
        </p:nvSpPr>
        <p:spPr bwMode="auto">
          <a:xfrm>
            <a:off x="7472210" y="1854332"/>
            <a:ext cx="685823" cy="283154"/>
          </a:xfrm>
          <a:prstGeom prst="rect">
            <a:avLst/>
          </a:prstGeom>
          <a:solidFill>
            <a:schemeClr val="tx1">
              <a:lumMod val="20000"/>
              <a:lumOff val="80000"/>
            </a:schemeClr>
          </a:solidFill>
          <a:ln w="9525">
            <a:solidFill>
              <a:srgbClr val="4B4B4B"/>
            </a:solidFill>
            <a:miter lim="800000"/>
            <a:headEnd/>
            <a:tailEnd/>
          </a:ln>
          <a:effectLst>
            <a:outerShdw blurRad="50800" dist="38100" dir="2700000" algn="tl" rotWithShape="0">
              <a:prstClr val="black">
                <a:alpha val="40000"/>
              </a:prstClr>
            </a:outerShdw>
          </a:effectLst>
        </p:spPr>
        <p:txBody>
          <a:bodyPr lIns="18288" tIns="18288" rIns="18288" bIns="18288">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50000"/>
              </a:spcBef>
            </a:pPr>
            <a:r>
              <a:rPr lang="en-US" sz="1600" dirty="0" smtClean="0">
                <a:solidFill>
                  <a:srgbClr val="FF0000"/>
                </a:solidFill>
              </a:rPr>
              <a:t>-4</a:t>
            </a:r>
            <a:r>
              <a:rPr lang="en-US" sz="1600" b="1" dirty="0" smtClean="0">
                <a:solidFill>
                  <a:srgbClr val="FF0000"/>
                </a:solidFill>
              </a:rPr>
              <a:t>%</a:t>
            </a:r>
            <a:endParaRPr lang="en-US" sz="1600" b="1" dirty="0">
              <a:solidFill>
                <a:srgbClr val="FF0000"/>
              </a:solidFill>
            </a:endParaRPr>
          </a:p>
        </p:txBody>
      </p:sp>
      <p:sp>
        <p:nvSpPr>
          <p:cNvPr id="32" name="TextBox 31"/>
          <p:cNvSpPr txBox="1"/>
          <p:nvPr/>
        </p:nvSpPr>
        <p:spPr bwMode="auto">
          <a:xfrm>
            <a:off x="1547647" y="3285591"/>
            <a:ext cx="637954" cy="45550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wrap="square" lIns="118872" tIns="118872" rIns="118872" bIns="118872" rtlCol="0">
            <a:spAutoFit/>
          </a:bodyPr>
          <a:lstStyle/>
          <a:p>
            <a:pPr algn="ctr"/>
            <a:r>
              <a:rPr lang="en-US" sz="1400" dirty="0" smtClean="0">
                <a:solidFill>
                  <a:schemeClr val="tx1"/>
                </a:solidFill>
              </a:rPr>
              <a:t>22.4</a:t>
            </a:r>
          </a:p>
        </p:txBody>
      </p:sp>
      <p:sp>
        <p:nvSpPr>
          <p:cNvPr id="33" name="TextBox 32"/>
          <p:cNvSpPr txBox="1"/>
          <p:nvPr/>
        </p:nvSpPr>
        <p:spPr bwMode="auto">
          <a:xfrm>
            <a:off x="2676445" y="3013473"/>
            <a:ext cx="637954" cy="45550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wrap="square" lIns="118872" tIns="118872" rIns="118872" bIns="118872" rtlCol="0">
            <a:spAutoFit/>
          </a:bodyPr>
          <a:lstStyle/>
          <a:p>
            <a:pPr algn="ctr"/>
            <a:r>
              <a:rPr lang="en-US" sz="1400" dirty="0" smtClean="0">
                <a:solidFill>
                  <a:schemeClr val="tx1"/>
                </a:solidFill>
              </a:rPr>
              <a:t>26.9</a:t>
            </a:r>
          </a:p>
        </p:txBody>
      </p:sp>
      <p:sp>
        <p:nvSpPr>
          <p:cNvPr id="34" name="TextBox 33"/>
          <p:cNvSpPr txBox="1"/>
          <p:nvPr/>
        </p:nvSpPr>
        <p:spPr bwMode="auto">
          <a:xfrm>
            <a:off x="3719347" y="2995367"/>
            <a:ext cx="637954" cy="45550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wrap="square" lIns="118872" tIns="118872" rIns="118872" bIns="118872" rtlCol="0">
            <a:spAutoFit/>
          </a:bodyPr>
          <a:lstStyle/>
          <a:p>
            <a:pPr algn="ctr"/>
            <a:r>
              <a:rPr lang="en-US" sz="1400" dirty="0" smtClean="0">
                <a:solidFill>
                  <a:schemeClr val="tx1"/>
                </a:solidFill>
              </a:rPr>
              <a:t>26.9</a:t>
            </a:r>
          </a:p>
        </p:txBody>
      </p:sp>
      <p:sp>
        <p:nvSpPr>
          <p:cNvPr id="35" name="TextBox 34"/>
          <p:cNvSpPr txBox="1"/>
          <p:nvPr/>
        </p:nvSpPr>
        <p:spPr bwMode="auto">
          <a:xfrm>
            <a:off x="4786147" y="2625695"/>
            <a:ext cx="637954" cy="45550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wrap="square" lIns="118872" tIns="118872" rIns="118872" bIns="118872" rtlCol="0">
            <a:spAutoFit/>
          </a:bodyPr>
          <a:lstStyle/>
          <a:p>
            <a:pPr algn="ctr"/>
            <a:r>
              <a:rPr lang="en-US" sz="1400" dirty="0" smtClean="0">
                <a:solidFill>
                  <a:schemeClr val="tx1"/>
                </a:solidFill>
              </a:rPr>
              <a:t>32.1</a:t>
            </a:r>
          </a:p>
        </p:txBody>
      </p:sp>
      <p:sp>
        <p:nvSpPr>
          <p:cNvPr id="36" name="TextBox 35"/>
          <p:cNvSpPr txBox="1"/>
          <p:nvPr/>
        </p:nvSpPr>
        <p:spPr bwMode="auto">
          <a:xfrm>
            <a:off x="5871997" y="2625695"/>
            <a:ext cx="637954" cy="45550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wrap="square" lIns="118872" tIns="118872" rIns="118872" bIns="118872" rtlCol="0">
            <a:spAutoFit/>
          </a:bodyPr>
          <a:lstStyle/>
          <a:p>
            <a:pPr algn="ctr"/>
            <a:r>
              <a:rPr lang="en-US" sz="1400" dirty="0" smtClean="0">
                <a:solidFill>
                  <a:schemeClr val="tx1"/>
                </a:solidFill>
              </a:rPr>
              <a:t>32.6</a:t>
            </a:r>
          </a:p>
        </p:txBody>
      </p:sp>
      <p:sp>
        <p:nvSpPr>
          <p:cNvPr id="37" name="TextBox 36"/>
          <p:cNvSpPr txBox="1"/>
          <p:nvPr/>
        </p:nvSpPr>
        <p:spPr bwMode="auto">
          <a:xfrm>
            <a:off x="6976897" y="2426614"/>
            <a:ext cx="637954" cy="45550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wrap="square" lIns="118872" tIns="118872" rIns="118872" bIns="118872" rtlCol="0">
            <a:spAutoFit/>
          </a:bodyPr>
          <a:lstStyle/>
          <a:p>
            <a:pPr algn="ctr"/>
            <a:r>
              <a:rPr lang="en-US" sz="1400" dirty="0" smtClean="0">
                <a:solidFill>
                  <a:schemeClr val="tx1"/>
                </a:solidFill>
              </a:rPr>
              <a:t>34.1</a:t>
            </a:r>
          </a:p>
        </p:txBody>
      </p:sp>
      <p:sp>
        <p:nvSpPr>
          <p:cNvPr id="38" name="TextBox 37"/>
          <p:cNvSpPr txBox="1"/>
          <p:nvPr/>
        </p:nvSpPr>
        <p:spPr bwMode="auto">
          <a:xfrm>
            <a:off x="8055582" y="2581374"/>
            <a:ext cx="637954" cy="455509"/>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wrap="square" lIns="118872" tIns="118872" rIns="118872" bIns="118872" rtlCol="0">
            <a:spAutoFit/>
          </a:bodyPr>
          <a:lstStyle/>
          <a:p>
            <a:pPr algn="ctr"/>
            <a:r>
              <a:rPr lang="en-US" sz="1400" dirty="0" smtClean="0">
                <a:solidFill>
                  <a:schemeClr val="tx1"/>
                </a:solidFill>
              </a:rPr>
              <a:t>32.7</a:t>
            </a:r>
          </a:p>
        </p:txBody>
      </p:sp>
      <p:sp>
        <p:nvSpPr>
          <p:cNvPr id="40" name="Text Placeholder 26"/>
          <p:cNvSpPr txBox="1">
            <a:spLocks/>
          </p:cNvSpPr>
          <p:nvPr/>
        </p:nvSpPr>
        <p:spPr bwMode="gray">
          <a:xfrm>
            <a:off x="4623371" y="6102849"/>
            <a:ext cx="4301083" cy="945718"/>
          </a:xfrm>
          <a:prstGeom prst="rect">
            <a:avLst/>
          </a:prstGeom>
          <a:noFill/>
          <a:ln w="9525">
            <a:noFill/>
            <a:miter lim="800000"/>
            <a:headEnd/>
            <a:tailEnd/>
          </a:ln>
        </p:spPr>
        <p:txBody>
          <a:bodyPr vert="horz" wrap="square" lIns="118872" tIns="118872" rIns="118872" bIns="100584" numCol="1" anchor="b"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900" b="0" i="0" u="none" strike="noStrike" kern="1200" cap="none" spc="0" normalizeH="0" baseline="30000" noProof="0" dirty="0" smtClean="0">
                <a:ln>
                  <a:noFill/>
                </a:ln>
                <a:solidFill>
                  <a:srgbClr val="4B4B4B"/>
                </a:solidFill>
                <a:effectLst/>
                <a:uLnTx/>
                <a:uFillTx/>
                <a:latin typeface="Arial" pitchFamily="34" charset="0"/>
                <a:ea typeface="MS PGothic" pitchFamily="34" charset="-128"/>
                <a:cs typeface="+mn-cs"/>
              </a:rPr>
              <a:t>*</a:t>
            </a:r>
            <a:r>
              <a:rPr kumimoji="0" lang="en-US" sz="900" b="0" i="0" u="none" strike="noStrike" kern="1200" cap="none" spc="0" normalizeH="0" baseline="0" noProof="0" dirty="0" smtClean="0">
                <a:ln>
                  <a:noFill/>
                </a:ln>
                <a:solidFill>
                  <a:srgbClr val="4B4B4B"/>
                </a:solidFill>
                <a:effectLst/>
                <a:uLnTx/>
                <a:uFillTx/>
                <a:latin typeface="Arial" pitchFamily="34" charset="0"/>
                <a:ea typeface="MS PGothic" pitchFamily="34" charset="-128"/>
                <a:cs typeface="+mn-cs"/>
              </a:rPr>
              <a:t>Additional Insurance sites were included in the insurance visitor set:</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900" b="0" i="0" u="none" strike="noStrike" kern="1200" cap="none" spc="0" normalizeH="0" baseline="0" noProof="0" dirty="0" smtClean="0">
                <a:ln>
                  <a:noFill/>
                </a:ln>
                <a:solidFill>
                  <a:srgbClr val="4B4B4B"/>
                </a:solidFill>
                <a:effectLst/>
                <a:uLnTx/>
                <a:uFillTx/>
                <a:latin typeface="Arial" pitchFamily="34" charset="0"/>
                <a:ea typeface="MS PGothic" pitchFamily="34" charset="-128"/>
                <a:cs typeface="+mn-cs"/>
              </a:rPr>
              <a:t>     Q1 07 – 21st.com, TheHartford.com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900" b="0" i="0" u="none" strike="noStrike" kern="1200" cap="none" spc="0" normalizeH="0" baseline="0" noProof="0" dirty="0" smtClean="0">
                <a:ln>
                  <a:noFill/>
                </a:ln>
                <a:solidFill>
                  <a:srgbClr val="4B4B4B"/>
                </a:solidFill>
                <a:effectLst/>
                <a:uLnTx/>
                <a:uFillTx/>
                <a:latin typeface="Arial" pitchFamily="34" charset="0"/>
                <a:ea typeface="MS PGothic" pitchFamily="34" charset="-128"/>
                <a:cs typeface="+mn-cs"/>
              </a:rPr>
              <a:t>     Q1 08 – LibertyMutual.com, TheGeneral.com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900" b="0" i="0" u="none" strike="noStrike" kern="1200" cap="none" spc="0" normalizeH="0" baseline="0" noProof="0" dirty="0" smtClean="0">
                <a:ln>
                  <a:noFill/>
                </a:ln>
                <a:solidFill>
                  <a:srgbClr val="4B4B4B"/>
                </a:solidFill>
                <a:effectLst/>
                <a:uLnTx/>
                <a:uFillTx/>
                <a:latin typeface="Arial" pitchFamily="34" charset="0"/>
                <a:ea typeface="MS PGothic" pitchFamily="34" charset="-128"/>
                <a:cs typeface="+mn-cs"/>
              </a:rPr>
              <a:t>     Q1 09 – travelers.com, safeauto.com</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900" b="0" i="0" u="none" strike="noStrike" kern="1200" cap="none" spc="0" normalizeH="0" baseline="0" noProof="0" dirty="0" smtClean="0">
                <a:ln>
                  <a:noFill/>
                </a:ln>
                <a:solidFill>
                  <a:srgbClr val="4B4B4B"/>
                </a:solidFill>
                <a:effectLst/>
                <a:uLnTx/>
                <a:uFillTx/>
                <a:latin typeface="Arial" pitchFamily="34" charset="0"/>
                <a:ea typeface="MS PGothic" pitchFamily="34" charset="-128"/>
                <a:cs typeface="+mn-cs"/>
              </a:rPr>
              <a:t>     Q1 11 – usaa.com, directgeneral.com, farmers.com, unitrindirect.com,      </a:t>
            </a:r>
          </a:p>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900" b="0" i="0" u="none" strike="noStrike" kern="1200" cap="none" spc="0" normalizeH="0" baseline="0" noProof="0" dirty="0" smtClean="0">
                <a:ln>
                  <a:noFill/>
                </a:ln>
                <a:solidFill>
                  <a:srgbClr val="4B4B4B"/>
                </a:solidFill>
                <a:effectLst/>
                <a:uLnTx/>
                <a:uFillTx/>
                <a:latin typeface="Arial" pitchFamily="34" charset="0"/>
                <a:ea typeface="MS PGothic" pitchFamily="34" charset="-128"/>
                <a:cs typeface="+mn-cs"/>
              </a:rPr>
              <a:t>                   amica.com, calif.aaa.com</a:t>
            </a:r>
          </a:p>
          <a:p>
            <a:pPr marL="0" marR="0" lvl="0" indent="0" algn="l" defTabSz="914400" rtl="0" eaLnBrk="1" fontAlgn="ctr" latinLnBrk="0" hangingPunct="1">
              <a:lnSpc>
                <a:spcPct val="100000"/>
              </a:lnSpc>
              <a:spcBef>
                <a:spcPts val="300"/>
              </a:spcBef>
              <a:spcAft>
                <a:spcPts val="300"/>
              </a:spcAft>
              <a:buClr>
                <a:srgbClr val="4B4B4B"/>
              </a:buClr>
              <a:buSzPct val="110000"/>
              <a:buFont typeface="Wingdings" pitchFamily="2" charset="2"/>
              <a:buNone/>
              <a:tabLst>
                <a:tab pos="1262063" algn="l"/>
              </a:tabLst>
              <a:defRPr/>
            </a:pPr>
            <a:endParaRPr kumimoji="0" lang="en-US" sz="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14713758"/>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Insurers Overall and for Online Quotes</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408644397"/>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075150530"/>
              </p:ext>
            </p:extLst>
          </p:nvPr>
        </p:nvGraphicFramePr>
        <p:xfrm>
          <a:off x="4648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714505" y="6115788"/>
            <a:ext cx="1680268" cy="253916"/>
          </a:xfrm>
          <a:prstGeom prst="rect">
            <a:avLst/>
          </a:prstGeom>
          <a:noFill/>
        </p:spPr>
        <p:txBody>
          <a:bodyPr wrap="none" rtlCol="0">
            <a:spAutoFit/>
          </a:bodyPr>
          <a:lstStyle/>
          <a:p>
            <a:r>
              <a:rPr lang="en-US" sz="1050" i="1" dirty="0" smtClean="0"/>
              <a:t>Source: </a:t>
            </a:r>
            <a:r>
              <a:rPr lang="en-US" sz="1050" i="1" dirty="0" err="1" smtClean="0"/>
              <a:t>comScore</a:t>
            </a:r>
            <a:r>
              <a:rPr lang="en-US" sz="1050" i="1" dirty="0" smtClean="0"/>
              <a:t>, Inc.</a:t>
            </a:r>
            <a:endParaRPr lang="en-US" sz="1050" i="1" dirty="0"/>
          </a:p>
        </p:txBody>
      </p:sp>
      <p:sp>
        <p:nvSpPr>
          <p:cNvPr id="7" name="TextBox 6"/>
          <p:cNvSpPr txBox="1"/>
          <p:nvPr/>
        </p:nvSpPr>
        <p:spPr>
          <a:xfrm>
            <a:off x="437405" y="6101938"/>
            <a:ext cx="1313180" cy="261610"/>
          </a:xfrm>
          <a:prstGeom prst="rect">
            <a:avLst/>
          </a:prstGeom>
          <a:noFill/>
        </p:spPr>
        <p:txBody>
          <a:bodyPr wrap="none" rtlCol="0">
            <a:spAutoFit/>
          </a:bodyPr>
          <a:lstStyle/>
          <a:p>
            <a:r>
              <a:rPr lang="en-US" sz="1050" i="1" dirty="0" smtClean="0"/>
              <a:t>Source: AM Best</a:t>
            </a:r>
            <a:endParaRPr lang="en-US" sz="1050" i="1" dirty="0"/>
          </a:p>
        </p:txBody>
      </p:sp>
      <p:sp>
        <p:nvSpPr>
          <p:cNvPr id="8" name="TextBox 7"/>
          <p:cNvSpPr txBox="1"/>
          <p:nvPr/>
        </p:nvSpPr>
        <p:spPr>
          <a:xfrm>
            <a:off x="5520048" y="1102557"/>
            <a:ext cx="2792679" cy="523220"/>
          </a:xfrm>
          <a:prstGeom prst="rect">
            <a:avLst/>
          </a:prstGeom>
          <a:noFill/>
        </p:spPr>
        <p:txBody>
          <a:bodyPr wrap="square" rtlCol="0">
            <a:spAutoFit/>
          </a:bodyPr>
          <a:lstStyle/>
          <a:p>
            <a:pPr algn="ctr"/>
            <a:r>
              <a:rPr lang="en-US" sz="1400" b="1" dirty="0" smtClean="0"/>
              <a:t>2012 % of Online Insurer Quotes Submitted</a:t>
            </a:r>
            <a:endParaRPr lang="en-US" sz="1400" b="1" dirty="0"/>
          </a:p>
        </p:txBody>
      </p:sp>
      <p:sp>
        <p:nvSpPr>
          <p:cNvPr id="9" name="TextBox 8"/>
          <p:cNvSpPr txBox="1"/>
          <p:nvPr/>
        </p:nvSpPr>
        <p:spPr>
          <a:xfrm>
            <a:off x="1401281" y="1070736"/>
            <a:ext cx="2006929" cy="523220"/>
          </a:xfrm>
          <a:prstGeom prst="rect">
            <a:avLst/>
          </a:prstGeom>
          <a:noFill/>
        </p:spPr>
        <p:txBody>
          <a:bodyPr wrap="square" rtlCol="0">
            <a:spAutoFit/>
          </a:bodyPr>
          <a:lstStyle/>
          <a:p>
            <a:pPr algn="ctr"/>
            <a:r>
              <a:rPr lang="en-US" sz="1400" b="1" dirty="0" smtClean="0"/>
              <a:t>2012 % of US Auto Insurance Premiums</a:t>
            </a:r>
            <a:endParaRPr lang="en-US" sz="1400" b="1" dirty="0"/>
          </a:p>
        </p:txBody>
      </p:sp>
      <p:sp>
        <p:nvSpPr>
          <p:cNvPr id="11" name="TextBox 10"/>
          <p:cNvSpPr txBox="1"/>
          <p:nvPr/>
        </p:nvSpPr>
        <p:spPr bwMode="auto">
          <a:xfrm>
            <a:off x="2507673" y="4571999"/>
            <a:ext cx="2355273" cy="1471172"/>
          </a:xfrm>
          <a:prstGeom prst="rect">
            <a:avLst/>
          </a:prstGeom>
          <a:noFill/>
          <a:ln>
            <a:noFill/>
            <a:headEnd/>
            <a:tailEnd/>
          </a:ln>
        </p:spPr>
        <p:style>
          <a:lnRef idx="2">
            <a:schemeClr val="accent3"/>
          </a:lnRef>
          <a:fillRef idx="1">
            <a:schemeClr val="lt1"/>
          </a:fillRef>
          <a:effectRef idx="0">
            <a:schemeClr val="accent3"/>
          </a:effectRef>
          <a:fontRef idx="minor">
            <a:schemeClr val="dk1"/>
          </a:fontRef>
        </p:style>
        <p:txBody>
          <a:bodyPr wrap="square" lIns="118872" tIns="118872" rIns="118872" bIns="118872" rtlCol="0">
            <a:spAutoFit/>
          </a:bodyPr>
          <a:lstStyle/>
          <a:p>
            <a:pPr algn="ctr"/>
            <a:r>
              <a:rPr lang="en-US" sz="1600" dirty="0" smtClean="0">
                <a:solidFill>
                  <a:schemeClr val="accent1"/>
                </a:solidFill>
              </a:rPr>
              <a:t>    USAA – 4.9% Share</a:t>
            </a:r>
          </a:p>
          <a:p>
            <a:pPr algn="ctr"/>
            <a:endParaRPr lang="en-US" sz="1600" dirty="0">
              <a:solidFill>
                <a:schemeClr val="accent1"/>
              </a:solidFill>
            </a:endParaRPr>
          </a:p>
          <a:p>
            <a:pPr algn="ctr"/>
            <a:endParaRPr lang="en-US" sz="1600" dirty="0" smtClean="0">
              <a:solidFill>
                <a:schemeClr val="accent1"/>
              </a:solidFill>
            </a:endParaRPr>
          </a:p>
          <a:p>
            <a:pPr algn="ctr"/>
            <a:r>
              <a:rPr lang="en-US" sz="1600" dirty="0" smtClean="0">
                <a:solidFill>
                  <a:schemeClr val="accent1"/>
                </a:solidFill>
              </a:rPr>
              <a:t>American Family – 1.9% Share</a:t>
            </a:r>
          </a:p>
        </p:txBody>
      </p:sp>
      <p:cxnSp>
        <p:nvCxnSpPr>
          <p:cNvPr id="13" name="Straight Arrow Connector 12"/>
          <p:cNvCxnSpPr/>
          <p:nvPr/>
        </p:nvCxnSpPr>
        <p:spPr bwMode="auto">
          <a:xfrm flipH="1" flipV="1">
            <a:off x="2867891" y="4107874"/>
            <a:ext cx="659080" cy="577337"/>
          </a:xfrm>
          <a:prstGeom prst="straightConnector1">
            <a:avLst/>
          </a:prstGeom>
          <a:noFill/>
          <a:ln w="19050" algn="ctr">
            <a:solidFill>
              <a:srgbClr val="FF7A17"/>
            </a:solidFill>
            <a:round/>
            <a:headEnd type="none" w="med" len="med"/>
            <a:tailEnd type="arrow"/>
          </a:ln>
        </p:spPr>
      </p:cxnSp>
      <p:cxnSp>
        <p:nvCxnSpPr>
          <p:cNvPr id="15" name="Straight Arrow Connector 14"/>
          <p:cNvCxnSpPr/>
          <p:nvPr/>
        </p:nvCxnSpPr>
        <p:spPr bwMode="auto">
          <a:xfrm flipH="1" flipV="1">
            <a:off x="2211979" y="5486400"/>
            <a:ext cx="522512" cy="108857"/>
          </a:xfrm>
          <a:prstGeom prst="straightConnector1">
            <a:avLst/>
          </a:prstGeom>
          <a:noFill/>
          <a:ln w="19050" algn="ctr">
            <a:solidFill>
              <a:srgbClr val="FF7A17"/>
            </a:solidFill>
            <a:round/>
            <a:headEnd type="none" w="med" len="med"/>
            <a:tailEnd type="arrow"/>
          </a:ln>
        </p:spPr>
      </p:cxnSp>
    </p:spTree>
    <p:extLst>
      <p:ext uri="{BB962C8B-B14F-4D97-AF65-F5344CB8AC3E}">
        <p14:creationId xmlns:p14="http://schemas.microsoft.com/office/powerpoint/2010/main" val="605789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p:txBody>
          <a:bodyPr/>
          <a:lstStyle/>
          <a:p>
            <a:endParaRPr lang="en-US" dirty="0"/>
          </a:p>
        </p:txBody>
      </p:sp>
      <p:sp>
        <p:nvSpPr>
          <p:cNvPr id="6" name="Text Placeholder 5"/>
          <p:cNvSpPr>
            <a:spLocks noGrp="1"/>
          </p:cNvSpPr>
          <p:nvPr>
            <p:ph type="body" sz="quarter" idx="22"/>
          </p:nvPr>
        </p:nvSpPr>
        <p:spPr/>
        <p:txBody>
          <a:bodyPr/>
          <a:lstStyle/>
          <a:p>
            <a:r>
              <a:rPr lang="en-US" dirty="0" smtClean="0"/>
              <a:t> </a:t>
            </a:r>
            <a:endParaRPr lang="en-US" dirty="0"/>
          </a:p>
        </p:txBody>
      </p:sp>
      <p:sp>
        <p:nvSpPr>
          <p:cNvPr id="24" name="Title 23"/>
          <p:cNvSpPr>
            <a:spLocks noGrp="1"/>
          </p:cNvSpPr>
          <p:nvPr>
            <p:ph type="title"/>
          </p:nvPr>
        </p:nvSpPr>
        <p:spPr/>
        <p:txBody>
          <a:bodyPr/>
          <a:lstStyle/>
          <a:p>
            <a:r>
              <a:rPr lang="en-US" dirty="0" smtClean="0"/>
              <a:t>comScore is a leading internet technology company that</a:t>
            </a:r>
            <a:br>
              <a:rPr lang="en-US" dirty="0" smtClean="0"/>
            </a:br>
            <a:r>
              <a:rPr lang="en-US" dirty="0" smtClean="0"/>
              <a:t>provides Analytics for a Digital World</a:t>
            </a:r>
            <a:r>
              <a:rPr lang="en-US" baseline="30000" dirty="0" smtClean="0"/>
              <a:t>™</a:t>
            </a:r>
            <a:endParaRPr lang="en-US" dirty="0"/>
          </a:p>
        </p:txBody>
      </p:sp>
      <p:sp>
        <p:nvSpPr>
          <p:cNvPr id="7" name="Content Placeholder 6"/>
          <p:cNvSpPr>
            <a:spLocks noGrp="1"/>
          </p:cNvSpPr>
          <p:nvPr>
            <p:ph sz="quarter" idx="23"/>
          </p:nvPr>
        </p:nvSpPr>
        <p:spPr/>
        <p:txBody>
          <a:bodyPr/>
          <a:lstStyle/>
          <a:p>
            <a:r>
              <a:rPr lang="en-US" dirty="0" smtClean="0"/>
              <a:t> </a:t>
            </a:r>
            <a:endParaRPr lang="en-US" dirty="0"/>
          </a:p>
        </p:txBody>
      </p:sp>
      <p:graphicFrame>
        <p:nvGraphicFramePr>
          <p:cNvPr id="25" name="Table 24"/>
          <p:cNvGraphicFramePr>
            <a:graphicFrameLocks noGrp="1"/>
          </p:cNvGraphicFramePr>
          <p:nvPr>
            <p:extLst>
              <p:ext uri="{D42A27DB-BD31-4B8C-83A1-F6EECF244321}">
                <p14:modId xmlns:p14="http://schemas.microsoft.com/office/powerpoint/2010/main" val="147302017"/>
              </p:ext>
            </p:extLst>
          </p:nvPr>
        </p:nvGraphicFramePr>
        <p:xfrm>
          <a:off x="152400" y="1380775"/>
          <a:ext cx="8847667" cy="4114799"/>
        </p:xfrm>
        <a:graphic>
          <a:graphicData uri="http://schemas.openxmlformats.org/drawingml/2006/table">
            <a:tbl>
              <a:tblPr firstRow="1" bandRow="1"/>
              <a:tblGrid>
                <a:gridCol w="807662"/>
                <a:gridCol w="2148213"/>
                <a:gridCol w="5891792"/>
              </a:tblGrid>
              <a:tr h="585418">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ADD6"/>
                    </a:solid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r>
                        <a:rPr lang="en-US" sz="1600" b="1" dirty="0" smtClean="0">
                          <a:solidFill>
                            <a:schemeClr val="bg1"/>
                          </a:solidFill>
                        </a:rPr>
                        <a:t>NASDAQ</a:t>
                      </a:r>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ADD6"/>
                    </a:solid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r>
                        <a:rPr lang="en-US" sz="1600" b="0" dirty="0" smtClean="0">
                          <a:solidFill>
                            <a:schemeClr val="bg1"/>
                          </a:solidFill>
                        </a:rPr>
                        <a:t>SCOR</a:t>
                      </a:r>
                      <a:endParaRPr lang="en-US"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ADD6"/>
                    </a:solidFill>
                  </a:tcPr>
                </a:tc>
              </a:tr>
              <a:tr h="585418">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r>
                        <a:rPr lang="en-US" sz="1600" b="1" dirty="0" smtClean="0">
                          <a:solidFill>
                            <a:schemeClr val="bg1"/>
                          </a:solidFill>
                        </a:rPr>
                        <a:t>Clients</a:t>
                      </a:r>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r>
                        <a:rPr lang="en-US" sz="1600" b="0" dirty="0" smtClean="0">
                          <a:solidFill>
                            <a:schemeClr val="bg1"/>
                          </a:solidFill>
                        </a:rPr>
                        <a:t>2,100+ Worldwide</a:t>
                      </a:r>
                      <a:endParaRPr lang="en-US"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85418">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ADD6"/>
                    </a:solid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r>
                        <a:rPr lang="en-US" sz="1600" b="1" dirty="0" smtClean="0">
                          <a:solidFill>
                            <a:schemeClr val="bg1"/>
                          </a:solidFill>
                        </a:rPr>
                        <a:t>Employees</a:t>
                      </a:r>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ADD6"/>
                    </a:solid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r>
                        <a:rPr lang="en-US" sz="1600" b="0" dirty="0" smtClean="0">
                          <a:solidFill>
                            <a:schemeClr val="bg1"/>
                          </a:solidFill>
                        </a:rPr>
                        <a:t>1,000+</a:t>
                      </a:r>
                      <a:endParaRPr lang="en-US"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ADD6"/>
                    </a:solidFill>
                  </a:tcPr>
                </a:tc>
              </a:tr>
              <a:tr h="585418">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endParaRPr lang="en-US" sz="16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r>
                        <a:rPr lang="en-US" sz="1600" b="1" dirty="0" smtClean="0">
                          <a:solidFill>
                            <a:schemeClr val="bg1"/>
                          </a:solidFill>
                          <a:latin typeface="+mj-lt"/>
                        </a:rPr>
                        <a:t>Headquarters</a:t>
                      </a:r>
                      <a:endParaRPr lang="en-US" sz="16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r>
                        <a:rPr lang="en-US" sz="1600" b="0" spc="40" dirty="0" smtClean="0">
                          <a:solidFill>
                            <a:schemeClr val="bg1"/>
                          </a:solidFill>
                        </a:rPr>
                        <a:t>Reston</a:t>
                      </a:r>
                      <a:r>
                        <a:rPr lang="en-US" sz="1600" b="0" spc="40" baseline="0" dirty="0" smtClean="0">
                          <a:solidFill>
                            <a:schemeClr val="bg1"/>
                          </a:solidFill>
                        </a:rPr>
                        <a:t>, Virginia, USA</a:t>
                      </a:r>
                      <a:endParaRPr lang="en-US" sz="1600" b="0" spc="4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602291">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ADD6"/>
                    </a:solid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r>
                        <a:rPr lang="en-US" sz="1600" b="1" baseline="0" dirty="0" smtClean="0">
                          <a:solidFill>
                            <a:schemeClr val="bg1"/>
                          </a:solidFill>
                        </a:rPr>
                        <a:t>Global Coverage</a:t>
                      </a:r>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ADD6"/>
                    </a:solid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r>
                        <a:rPr lang="en-US" sz="1600" b="0" dirty="0" smtClean="0">
                          <a:solidFill>
                            <a:schemeClr val="bg1"/>
                          </a:solidFill>
                        </a:rPr>
                        <a:t>Measurement</a:t>
                      </a:r>
                      <a:r>
                        <a:rPr lang="en-US" sz="1600" b="0" baseline="0" dirty="0" smtClean="0">
                          <a:solidFill>
                            <a:schemeClr val="bg1"/>
                          </a:solidFill>
                        </a:rPr>
                        <a:t> from 172 Countries</a:t>
                      </a:r>
                      <a:r>
                        <a:rPr lang="en-US" sz="1600" b="0" dirty="0" smtClean="0">
                          <a:solidFill>
                            <a:schemeClr val="bg1"/>
                          </a:solidFill>
                        </a:rPr>
                        <a:t>;</a:t>
                      </a:r>
                      <a:r>
                        <a:rPr lang="en-US" sz="1600" b="0" baseline="0" dirty="0" smtClean="0">
                          <a:solidFill>
                            <a:schemeClr val="bg1"/>
                          </a:solidFill>
                        </a:rPr>
                        <a:t> 44 Markets Reported</a:t>
                      </a:r>
                      <a:endParaRPr lang="en-US" sz="1600" b="0" dirty="0" smtClean="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ADD6"/>
                    </a:solidFill>
                  </a:tcPr>
                </a:tc>
              </a:tr>
              <a:tr h="585418">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r>
                        <a:rPr lang="en-US" sz="1600" b="1" dirty="0" smtClean="0">
                          <a:solidFill>
                            <a:schemeClr val="bg1"/>
                          </a:solidFill>
                        </a:rPr>
                        <a:t>Local Presence</a:t>
                      </a:r>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r>
                        <a:rPr lang="en-US" sz="1600" b="0" dirty="0" smtClean="0">
                          <a:solidFill>
                            <a:schemeClr val="bg1"/>
                          </a:solidFill>
                        </a:rPr>
                        <a:t>32 Locations in 23 Countries</a:t>
                      </a:r>
                      <a:endParaRPr lang="en-US" sz="1600"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85418">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ADD6"/>
                    </a:solid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pPr marL="228600" lvl="0"/>
                      <a:r>
                        <a:rPr lang="en-US" sz="1600" b="1" dirty="0" smtClean="0">
                          <a:solidFill>
                            <a:schemeClr val="bg1"/>
                          </a:solidFill>
                        </a:rPr>
                        <a:t>Big</a:t>
                      </a:r>
                      <a:r>
                        <a:rPr lang="en-US" sz="1600" b="1" baseline="0" dirty="0" smtClean="0">
                          <a:solidFill>
                            <a:schemeClr val="bg1"/>
                          </a:solidFill>
                        </a:rPr>
                        <a:t> Data</a:t>
                      </a:r>
                      <a:endParaRPr lang="en-US" sz="16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ADD6"/>
                    </a:solidFill>
                  </a:tcPr>
                </a:tc>
                <a:tc>
                  <a:txBody>
                    <a:bodyPr/>
                    <a:lstStyle>
                      <a:lvl1pPr>
                        <a:defRPr>
                          <a:solidFill>
                            <a:schemeClr val="tx1"/>
                          </a:solidFill>
                          <a:latin typeface="Arial"/>
                        </a:defRPr>
                      </a:lvl1pPr>
                      <a:lvl2pPr>
                        <a:defRPr>
                          <a:solidFill>
                            <a:schemeClr val="tx1"/>
                          </a:solidFill>
                          <a:latin typeface="Arial"/>
                        </a:defRPr>
                      </a:lvl2pPr>
                      <a:lvl3pPr>
                        <a:defRPr>
                          <a:solidFill>
                            <a:schemeClr val="tx1"/>
                          </a:solidFill>
                          <a:latin typeface="Arial"/>
                        </a:defRPr>
                      </a:lvl3pPr>
                      <a:lvl4pPr>
                        <a:defRPr>
                          <a:solidFill>
                            <a:schemeClr val="tx1"/>
                          </a:solidFill>
                          <a:latin typeface="Arial"/>
                        </a:defRPr>
                      </a:lvl4pPr>
                      <a:lvl5pPr>
                        <a:defRPr>
                          <a:solidFill>
                            <a:schemeClr val="tx1"/>
                          </a:solidFill>
                          <a:latin typeface="Arial"/>
                        </a:defRPr>
                      </a:lvl5pPr>
                      <a:lvl6pPr>
                        <a:defRPr>
                          <a:solidFill>
                            <a:schemeClr val="tx1"/>
                          </a:solidFill>
                          <a:latin typeface="Arial"/>
                        </a:defRPr>
                      </a:lvl6pPr>
                      <a:lvl7pPr>
                        <a:defRPr>
                          <a:solidFill>
                            <a:schemeClr val="tx1"/>
                          </a:solidFill>
                          <a:latin typeface="Arial"/>
                        </a:defRPr>
                      </a:lvl7pPr>
                      <a:lvl8pPr>
                        <a:defRPr>
                          <a:solidFill>
                            <a:schemeClr val="tx1"/>
                          </a:solidFill>
                          <a:latin typeface="Arial"/>
                        </a:defRPr>
                      </a:lvl8pPr>
                      <a:lvl9pPr>
                        <a:defRPr>
                          <a:solidFill>
                            <a:schemeClr val="tx1"/>
                          </a:solidFill>
                          <a:latin typeface="Arial"/>
                        </a:defRPr>
                      </a:lvl9pPr>
                    </a:lstStyle>
                    <a:p>
                      <a:r>
                        <a:rPr lang="en-US" sz="1600" b="0" spc="20" baseline="0" dirty="0" smtClean="0">
                          <a:solidFill>
                            <a:schemeClr val="bg1"/>
                          </a:solidFill>
                        </a:rPr>
                        <a:t>Over 1.5 Trillion Digital </a:t>
                      </a:r>
                      <a:r>
                        <a:rPr lang="en-US" sz="1600" b="0" spc="10" baseline="0" dirty="0" smtClean="0">
                          <a:solidFill>
                            <a:schemeClr val="bg1"/>
                          </a:solidFill>
                        </a:rPr>
                        <a:t>Interactions </a:t>
                      </a:r>
                      <a:r>
                        <a:rPr lang="en-US" sz="1600" b="0" spc="20" baseline="0" dirty="0" smtClean="0">
                          <a:solidFill>
                            <a:schemeClr val="bg1"/>
                          </a:solidFill>
                        </a:rPr>
                        <a:t>Captured Monthly</a:t>
                      </a:r>
                      <a:endParaRPr lang="en-US" sz="1600" b="0" spc="2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3ADD6"/>
                    </a:solidFill>
                  </a:tcPr>
                </a:tc>
              </a:tr>
            </a:tbl>
          </a:graphicData>
        </a:graphic>
      </p:graphicFrame>
      <p:pic>
        <p:nvPicPr>
          <p:cNvPr id="27" name="Picture 26" descr="CensusNetworkGlob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04942" y="489050"/>
            <a:ext cx="2962168" cy="3237776"/>
          </a:xfrm>
          <a:prstGeom prst="rect">
            <a:avLst/>
          </a:prstGeom>
        </p:spPr>
      </p:pic>
      <p:pic>
        <p:nvPicPr>
          <p:cNvPr id="28" name="Picture 27" descr="12.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62460" y="1481664"/>
            <a:ext cx="397941" cy="397941"/>
          </a:xfrm>
          <a:prstGeom prst="rect">
            <a:avLst/>
          </a:prstGeom>
        </p:spPr>
      </p:pic>
      <p:pic>
        <p:nvPicPr>
          <p:cNvPr id="29" name="Picture 28" descr="9.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62459" y="3826932"/>
            <a:ext cx="397941" cy="397941"/>
          </a:xfrm>
          <a:prstGeom prst="rect">
            <a:avLst/>
          </a:prstGeom>
        </p:spPr>
      </p:pic>
      <p:pic>
        <p:nvPicPr>
          <p:cNvPr id="30" name="Picture 29" descr="11.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2459" y="4419598"/>
            <a:ext cx="397941" cy="397941"/>
          </a:xfrm>
          <a:prstGeom prst="rect">
            <a:avLst/>
          </a:prstGeom>
        </p:spPr>
      </p:pic>
      <p:pic>
        <p:nvPicPr>
          <p:cNvPr id="31" name="Picture 30" descr="13.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2459" y="2065865"/>
            <a:ext cx="397941" cy="397941"/>
          </a:xfrm>
          <a:prstGeom prst="rect">
            <a:avLst/>
          </a:prstGeom>
        </p:spPr>
      </p:pic>
      <p:pic>
        <p:nvPicPr>
          <p:cNvPr id="32" name="Picture 31" descr="18.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62458" y="5012264"/>
            <a:ext cx="397941" cy="397941"/>
          </a:xfrm>
          <a:prstGeom prst="rect">
            <a:avLst/>
          </a:prstGeom>
        </p:spPr>
      </p:pic>
      <p:pic>
        <p:nvPicPr>
          <p:cNvPr id="33" name="Picture 32" descr="21.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62458" y="2641597"/>
            <a:ext cx="397941" cy="397941"/>
          </a:xfrm>
          <a:prstGeom prst="rect">
            <a:avLst/>
          </a:prstGeom>
        </p:spPr>
      </p:pic>
      <p:pic>
        <p:nvPicPr>
          <p:cNvPr id="34" name="Picture 36" descr="C:\Users\sakuu\Documents\Ballmer WPC\AI\work.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black">
          <a:xfrm>
            <a:off x="329736" y="3215996"/>
            <a:ext cx="265926" cy="42467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96"/>
          <p:cNvSpPr txBox="1">
            <a:spLocks noChangeArrowheads="1"/>
          </p:cNvSpPr>
          <p:nvPr/>
        </p:nvSpPr>
        <p:spPr bwMode="auto">
          <a:xfrm>
            <a:off x="8339138" y="6432550"/>
            <a:ext cx="615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118872" tIns="118872" rIns="118872" bIns="118872">
            <a:spAutoFit/>
          </a:bodyPr>
          <a:lstStyle>
            <a:lvl1pPr eaLnBrk="0" hangingPunct="0">
              <a:defRPr sz="2200" b="1">
                <a:solidFill>
                  <a:srgbClr val="4B4B4B"/>
                </a:solidFill>
                <a:latin typeface="Arial" charset="0"/>
                <a:ea typeface="MS PGothic" pitchFamily="34" charset="-128"/>
              </a:defRPr>
            </a:lvl1pPr>
            <a:lvl2pPr marL="742950" indent="-285750" eaLnBrk="0" hangingPunct="0">
              <a:defRPr sz="2200" b="1">
                <a:solidFill>
                  <a:srgbClr val="4B4B4B"/>
                </a:solidFill>
                <a:latin typeface="Arial" charset="0"/>
                <a:ea typeface="MS PGothic" pitchFamily="34" charset="-128"/>
              </a:defRPr>
            </a:lvl2pPr>
            <a:lvl3pPr marL="1143000" indent="-228600" eaLnBrk="0" hangingPunct="0">
              <a:defRPr sz="2200" b="1">
                <a:solidFill>
                  <a:srgbClr val="4B4B4B"/>
                </a:solidFill>
                <a:latin typeface="Arial" charset="0"/>
                <a:ea typeface="MS PGothic" pitchFamily="34" charset="-128"/>
              </a:defRPr>
            </a:lvl3pPr>
            <a:lvl4pPr marL="1600200" indent="-228600" eaLnBrk="0" hangingPunct="0">
              <a:defRPr sz="2200" b="1">
                <a:solidFill>
                  <a:srgbClr val="4B4B4B"/>
                </a:solidFill>
                <a:latin typeface="Arial" charset="0"/>
                <a:ea typeface="MS PGothic" pitchFamily="34" charset="-128"/>
              </a:defRPr>
            </a:lvl4pPr>
            <a:lvl5pPr marL="2057400" indent="-228600" eaLnBrk="0" hangingPunct="0">
              <a:defRPr sz="2200" b="1">
                <a:solidFill>
                  <a:srgbClr val="4B4B4B"/>
                </a:solidFill>
                <a:latin typeface="Arial" charset="0"/>
                <a:ea typeface="MS PGothic" pitchFamily="34" charset="-128"/>
              </a:defRPr>
            </a:lvl5pPr>
            <a:lvl6pPr marL="2514600" indent="-228600" eaLnBrk="0" fontAlgn="base" hangingPunct="0">
              <a:spcBef>
                <a:spcPct val="0"/>
              </a:spcBef>
              <a:spcAft>
                <a:spcPct val="0"/>
              </a:spcAft>
              <a:defRPr sz="2200" b="1">
                <a:solidFill>
                  <a:srgbClr val="4B4B4B"/>
                </a:solidFill>
                <a:latin typeface="Arial" charset="0"/>
                <a:ea typeface="MS PGothic" pitchFamily="34" charset="-128"/>
              </a:defRPr>
            </a:lvl6pPr>
            <a:lvl7pPr marL="2971800" indent="-228600" eaLnBrk="0" fontAlgn="base" hangingPunct="0">
              <a:spcBef>
                <a:spcPct val="0"/>
              </a:spcBef>
              <a:spcAft>
                <a:spcPct val="0"/>
              </a:spcAft>
              <a:defRPr sz="2200" b="1">
                <a:solidFill>
                  <a:srgbClr val="4B4B4B"/>
                </a:solidFill>
                <a:latin typeface="Arial" charset="0"/>
                <a:ea typeface="MS PGothic" pitchFamily="34" charset="-128"/>
              </a:defRPr>
            </a:lvl7pPr>
            <a:lvl8pPr marL="3429000" indent="-228600" eaLnBrk="0" fontAlgn="base" hangingPunct="0">
              <a:spcBef>
                <a:spcPct val="0"/>
              </a:spcBef>
              <a:spcAft>
                <a:spcPct val="0"/>
              </a:spcAft>
              <a:defRPr sz="2200" b="1">
                <a:solidFill>
                  <a:srgbClr val="4B4B4B"/>
                </a:solidFill>
                <a:latin typeface="Arial" charset="0"/>
                <a:ea typeface="MS PGothic" pitchFamily="34" charset="-128"/>
              </a:defRPr>
            </a:lvl8pPr>
            <a:lvl9pPr marL="3886200" indent="-228600" eaLnBrk="0" fontAlgn="base" hangingPunct="0">
              <a:spcBef>
                <a:spcPct val="0"/>
              </a:spcBef>
              <a:spcAft>
                <a:spcPct val="0"/>
              </a:spcAft>
              <a:defRPr sz="2200" b="1">
                <a:solidFill>
                  <a:srgbClr val="4B4B4B"/>
                </a:solidFill>
                <a:latin typeface="Arial" charset="0"/>
                <a:ea typeface="MS PGothic" pitchFamily="34" charset="-128"/>
              </a:defRPr>
            </a:lvl9pPr>
          </a:lstStyle>
          <a:p>
            <a:pPr defTabSz="457200" eaLnBrk="1" fontAlgn="auto" hangingPunct="1">
              <a:spcBef>
                <a:spcPts val="0"/>
              </a:spcBef>
              <a:spcAft>
                <a:spcPts val="0"/>
              </a:spcAft>
            </a:pPr>
            <a:r>
              <a:rPr lang="en-US" sz="500" b="0" dirty="0" smtClean="0"/>
              <a:t>V0113</a:t>
            </a:r>
            <a:endParaRPr lang="en-US" sz="500" b="0" dirty="0"/>
          </a:p>
        </p:txBody>
      </p:sp>
    </p:spTree>
    <p:extLst>
      <p:ext uri="{BB962C8B-B14F-4D97-AF65-F5344CB8AC3E}">
        <p14:creationId xmlns:p14="http://schemas.microsoft.com/office/powerpoint/2010/main" val="3574139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28600" y="0"/>
            <a:ext cx="8260644" cy="800100"/>
          </a:xfrm>
        </p:spPr>
        <p:txBody>
          <a:bodyPr/>
          <a:lstStyle/>
          <a:p>
            <a:pPr eaLnBrk="1" hangingPunct="1"/>
            <a:r>
              <a:rPr lang="en-US" dirty="0" smtClean="0"/>
              <a:t>GEICO captured 29% share of Insurer Submitted Quotes in 2012</a:t>
            </a:r>
          </a:p>
        </p:txBody>
      </p:sp>
      <p:sp>
        <p:nvSpPr>
          <p:cNvPr id="12292" name="Text Placeholder 6"/>
          <p:cNvSpPr>
            <a:spLocks noGrp="1"/>
          </p:cNvSpPr>
          <p:nvPr>
            <p:ph type="body" sz="quarter" idx="15"/>
          </p:nvPr>
        </p:nvSpPr>
        <p:spPr/>
        <p:txBody>
          <a:bodyPr/>
          <a:lstStyle/>
          <a:p>
            <a:endParaRPr lang="en-US" smtClean="0"/>
          </a:p>
        </p:txBody>
      </p:sp>
      <p:graphicFrame>
        <p:nvGraphicFramePr>
          <p:cNvPr id="6" name="Object 3"/>
          <p:cNvGraphicFramePr>
            <a:graphicFrameLocks noChangeAspect="1"/>
          </p:cNvGraphicFramePr>
          <p:nvPr>
            <p:extLst>
              <p:ext uri="{D42A27DB-BD31-4B8C-83A1-F6EECF244321}">
                <p14:modId xmlns:p14="http://schemas.microsoft.com/office/powerpoint/2010/main" val="3576735256"/>
              </p:ext>
            </p:extLst>
          </p:nvPr>
        </p:nvGraphicFramePr>
        <p:xfrm>
          <a:off x="317500" y="1543050"/>
          <a:ext cx="8826500" cy="4805363"/>
        </p:xfrm>
        <a:graphic>
          <a:graphicData uri="http://schemas.openxmlformats.org/drawingml/2006/chart">
            <c:chart xmlns:c="http://schemas.openxmlformats.org/drawingml/2006/chart" xmlns:r="http://schemas.openxmlformats.org/officeDocument/2006/relationships" r:id="rId3"/>
          </a:graphicData>
        </a:graphic>
      </p:graphicFrame>
      <p:sp>
        <p:nvSpPr>
          <p:cNvPr id="12293" name="Text Box 4"/>
          <p:cNvSpPr txBox="1">
            <a:spLocks noChangeArrowheads="1"/>
          </p:cNvSpPr>
          <p:nvPr/>
        </p:nvSpPr>
        <p:spPr bwMode="auto">
          <a:xfrm>
            <a:off x="938213" y="1130300"/>
            <a:ext cx="7364412" cy="338138"/>
          </a:xfrm>
          <a:prstGeom prst="rect">
            <a:avLst/>
          </a:prstGeom>
          <a:noFill/>
          <a:ln w="9525">
            <a:noFill/>
            <a:miter lim="800000"/>
            <a:headEnd/>
            <a:tailEnd/>
          </a:ln>
        </p:spPr>
        <p:txBody>
          <a:bodyPr wrap="none">
            <a:spAutoFit/>
          </a:bodyPr>
          <a:lstStyle/>
          <a:p>
            <a:pPr>
              <a:buClr>
                <a:schemeClr val="bg1"/>
              </a:buClr>
            </a:pPr>
            <a:r>
              <a:rPr lang="en-US" sz="1600" dirty="0"/>
              <a:t>Yearly Online Auto Insurance Industry: Insurer Share of Submitted Quotes</a:t>
            </a:r>
          </a:p>
        </p:txBody>
      </p:sp>
    </p:spTree>
    <p:extLst>
      <p:ext uri="{BB962C8B-B14F-4D97-AF65-F5344CB8AC3E}">
        <p14:creationId xmlns:p14="http://schemas.microsoft.com/office/powerpoint/2010/main" val="285999153"/>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211014" y="265415"/>
            <a:ext cx="8758326" cy="549275"/>
          </a:xfrm>
        </p:spPr>
        <p:txBody>
          <a:bodyPr/>
          <a:lstStyle/>
          <a:p>
            <a:pPr eaLnBrk="1" hangingPunct="1"/>
            <a:r>
              <a:rPr lang="en-US" dirty="0" smtClean="0"/>
              <a:t>Annual Policies Purchased were flat Y/Y in 2012.  Market is dominated by GEICO and Progressive.</a:t>
            </a:r>
          </a:p>
        </p:txBody>
      </p:sp>
      <p:graphicFrame>
        <p:nvGraphicFramePr>
          <p:cNvPr id="15" name="Object 3"/>
          <p:cNvGraphicFramePr>
            <a:graphicFrameLocks noGrp="1" noChangeAspect="1"/>
          </p:cNvGraphicFramePr>
          <p:nvPr>
            <p:ph sz="half" idx="2"/>
            <p:extLst>
              <p:ext uri="{D42A27DB-BD31-4B8C-83A1-F6EECF244321}">
                <p14:modId xmlns:p14="http://schemas.microsoft.com/office/powerpoint/2010/main" val="355814893"/>
              </p:ext>
            </p:extLst>
          </p:nvPr>
        </p:nvGraphicFramePr>
        <p:xfrm>
          <a:off x="95003" y="965200"/>
          <a:ext cx="8918368" cy="5384800"/>
        </p:xfrm>
        <a:graphic>
          <a:graphicData uri="http://schemas.openxmlformats.org/drawingml/2006/chart">
            <c:chart xmlns:c="http://schemas.openxmlformats.org/drawingml/2006/chart" xmlns:r="http://schemas.openxmlformats.org/officeDocument/2006/relationships" r:id="rId3"/>
          </a:graphicData>
        </a:graphic>
      </p:graphicFrame>
      <p:sp>
        <p:nvSpPr>
          <p:cNvPr id="26628" name="Text Box 7"/>
          <p:cNvSpPr txBox="1">
            <a:spLocks noChangeArrowheads="1"/>
          </p:cNvSpPr>
          <p:nvPr/>
        </p:nvSpPr>
        <p:spPr bwMode="auto">
          <a:xfrm>
            <a:off x="853427" y="1952636"/>
            <a:ext cx="685800" cy="283154"/>
          </a:xfrm>
          <a:prstGeom prst="rect">
            <a:avLst/>
          </a:prstGeom>
          <a:solidFill>
            <a:schemeClr val="tx1">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lIns="18288" tIns="18288" rIns="18288" bIns="18288">
            <a:spAutoFit/>
          </a:bodyPr>
          <a:lstStyle/>
          <a:p>
            <a:pPr algn="ctr">
              <a:spcBef>
                <a:spcPct val="50000"/>
              </a:spcBef>
            </a:pPr>
            <a:r>
              <a:rPr lang="en-US" sz="1600" dirty="0" smtClean="0"/>
              <a:t>35</a:t>
            </a:r>
            <a:r>
              <a:rPr lang="en-US" sz="1600" dirty="0"/>
              <a:t>%</a:t>
            </a:r>
          </a:p>
        </p:txBody>
      </p:sp>
      <p:sp>
        <p:nvSpPr>
          <p:cNvPr id="26629" name="Text Box 8"/>
          <p:cNvSpPr txBox="1">
            <a:spLocks noChangeArrowheads="1"/>
          </p:cNvSpPr>
          <p:nvPr/>
        </p:nvSpPr>
        <p:spPr bwMode="auto">
          <a:xfrm>
            <a:off x="1755480" y="1953291"/>
            <a:ext cx="685800" cy="283154"/>
          </a:xfrm>
          <a:prstGeom prst="rect">
            <a:avLst/>
          </a:prstGeom>
          <a:solidFill>
            <a:schemeClr val="tx1">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lIns="18288" tIns="18288" rIns="18288" bIns="18288">
            <a:spAutoFit/>
          </a:bodyPr>
          <a:lstStyle/>
          <a:p>
            <a:pPr algn="ctr">
              <a:spcBef>
                <a:spcPct val="50000"/>
              </a:spcBef>
            </a:pPr>
            <a:r>
              <a:rPr lang="en-US" sz="1600" dirty="0" smtClean="0"/>
              <a:t>58</a:t>
            </a:r>
            <a:r>
              <a:rPr lang="en-US" sz="1600" dirty="0"/>
              <a:t>%</a:t>
            </a:r>
          </a:p>
        </p:txBody>
      </p:sp>
      <p:sp>
        <p:nvSpPr>
          <p:cNvPr id="26630" name="Text Box 8"/>
          <p:cNvSpPr txBox="1">
            <a:spLocks noChangeArrowheads="1"/>
          </p:cNvSpPr>
          <p:nvPr/>
        </p:nvSpPr>
        <p:spPr bwMode="auto">
          <a:xfrm>
            <a:off x="2673241" y="1963923"/>
            <a:ext cx="685800" cy="283154"/>
          </a:xfrm>
          <a:prstGeom prst="rect">
            <a:avLst/>
          </a:prstGeom>
          <a:solidFill>
            <a:schemeClr val="tx1">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lIns="18288" tIns="18288" rIns="18288" bIns="18288">
            <a:spAutoFit/>
          </a:bodyPr>
          <a:lstStyle/>
          <a:p>
            <a:pPr algn="ctr">
              <a:spcBef>
                <a:spcPct val="50000"/>
              </a:spcBef>
            </a:pPr>
            <a:r>
              <a:rPr lang="en-US" sz="1600" dirty="0" smtClean="0"/>
              <a:t>37</a:t>
            </a:r>
            <a:r>
              <a:rPr lang="en-US" sz="1600" dirty="0"/>
              <a:t>%</a:t>
            </a:r>
          </a:p>
        </p:txBody>
      </p:sp>
      <p:sp>
        <p:nvSpPr>
          <p:cNvPr id="26634" name="Text Box 8"/>
          <p:cNvSpPr txBox="1">
            <a:spLocks noChangeArrowheads="1"/>
          </p:cNvSpPr>
          <p:nvPr/>
        </p:nvSpPr>
        <p:spPr bwMode="auto">
          <a:xfrm>
            <a:off x="3597945" y="1965165"/>
            <a:ext cx="685800" cy="283154"/>
          </a:xfrm>
          <a:prstGeom prst="rect">
            <a:avLst/>
          </a:prstGeom>
          <a:solidFill>
            <a:schemeClr val="tx1">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lIns="18288" tIns="18288" rIns="18288" bIns="18288">
            <a:spAutoFit/>
          </a:bodyPr>
          <a:lstStyle/>
          <a:p>
            <a:pPr algn="ctr">
              <a:spcBef>
                <a:spcPct val="50000"/>
              </a:spcBef>
            </a:pPr>
            <a:r>
              <a:rPr lang="en-US" sz="1600" dirty="0" smtClean="0"/>
              <a:t>8</a:t>
            </a:r>
            <a:r>
              <a:rPr lang="en-US" sz="1600" dirty="0"/>
              <a:t>%</a:t>
            </a:r>
          </a:p>
        </p:txBody>
      </p:sp>
      <p:sp>
        <p:nvSpPr>
          <p:cNvPr id="26635" name="Text Box 8"/>
          <p:cNvSpPr txBox="1">
            <a:spLocks noChangeArrowheads="1"/>
          </p:cNvSpPr>
          <p:nvPr/>
        </p:nvSpPr>
        <p:spPr bwMode="auto">
          <a:xfrm>
            <a:off x="4532605" y="1953219"/>
            <a:ext cx="685800" cy="283154"/>
          </a:xfrm>
          <a:prstGeom prst="rect">
            <a:avLst/>
          </a:prstGeom>
          <a:solidFill>
            <a:schemeClr val="tx1">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lIns="18288" tIns="18288" rIns="18288" bIns="18288">
            <a:spAutoFit/>
          </a:bodyPr>
          <a:lstStyle/>
          <a:p>
            <a:pPr algn="ctr">
              <a:spcBef>
                <a:spcPct val="50000"/>
              </a:spcBef>
            </a:pPr>
            <a:r>
              <a:rPr lang="en-US" sz="1600" dirty="0" smtClean="0"/>
              <a:t>22</a:t>
            </a:r>
            <a:r>
              <a:rPr lang="en-US" sz="1600" dirty="0"/>
              <a:t>%</a:t>
            </a:r>
          </a:p>
        </p:txBody>
      </p:sp>
      <p:sp>
        <p:nvSpPr>
          <p:cNvPr id="19" name="Text Box 6"/>
          <p:cNvSpPr txBox="1">
            <a:spLocks noChangeArrowheads="1"/>
          </p:cNvSpPr>
          <p:nvPr/>
        </p:nvSpPr>
        <p:spPr bwMode="auto">
          <a:xfrm>
            <a:off x="5596715" y="1965193"/>
            <a:ext cx="609600" cy="282575"/>
          </a:xfrm>
          <a:prstGeom prst="rect">
            <a:avLst/>
          </a:prstGeom>
          <a:solidFill>
            <a:schemeClr val="tx1">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lIns="18288" tIns="18288" rIns="9144" bIns="18288">
            <a:spAutoFit/>
          </a:bodyPr>
          <a:lstStyle/>
          <a:p>
            <a:pPr algn="ctr">
              <a:spcBef>
                <a:spcPct val="50000"/>
              </a:spcBef>
            </a:pPr>
            <a:r>
              <a:rPr lang="en-US" sz="1600" dirty="0" smtClean="0"/>
              <a:t>3%</a:t>
            </a:r>
            <a:endParaRPr lang="en-US" sz="1600" dirty="0"/>
          </a:p>
        </p:txBody>
      </p:sp>
      <p:sp>
        <p:nvSpPr>
          <p:cNvPr id="22" name="Text Box 6"/>
          <p:cNvSpPr txBox="1">
            <a:spLocks noChangeArrowheads="1"/>
          </p:cNvSpPr>
          <p:nvPr/>
        </p:nvSpPr>
        <p:spPr bwMode="auto">
          <a:xfrm>
            <a:off x="6544765" y="1956862"/>
            <a:ext cx="609600" cy="282575"/>
          </a:xfrm>
          <a:prstGeom prst="rect">
            <a:avLst/>
          </a:prstGeom>
          <a:solidFill>
            <a:schemeClr val="tx1">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lIns="18288" tIns="18288" rIns="9144" bIns="18288">
            <a:spAutoFit/>
          </a:bodyPr>
          <a:lstStyle/>
          <a:p>
            <a:pPr algn="ctr">
              <a:spcBef>
                <a:spcPct val="50000"/>
              </a:spcBef>
            </a:pPr>
            <a:r>
              <a:rPr lang="en-US" sz="1600" dirty="0" smtClean="0">
                <a:solidFill>
                  <a:schemeClr val="tx1"/>
                </a:solidFill>
              </a:rPr>
              <a:t>6%</a:t>
            </a:r>
            <a:endParaRPr lang="en-US" sz="1600" dirty="0">
              <a:solidFill>
                <a:schemeClr val="tx1"/>
              </a:solidFill>
            </a:endParaRPr>
          </a:p>
        </p:txBody>
      </p:sp>
      <p:sp>
        <p:nvSpPr>
          <p:cNvPr id="25" name="Text Box 6"/>
          <p:cNvSpPr txBox="1">
            <a:spLocks noChangeArrowheads="1"/>
          </p:cNvSpPr>
          <p:nvPr/>
        </p:nvSpPr>
        <p:spPr bwMode="auto">
          <a:xfrm>
            <a:off x="7602854" y="1952636"/>
            <a:ext cx="609600" cy="282575"/>
          </a:xfrm>
          <a:prstGeom prst="rect">
            <a:avLst/>
          </a:prstGeom>
          <a:solidFill>
            <a:schemeClr val="tx1">
              <a:lumMod val="20000"/>
              <a:lumOff val="80000"/>
            </a:schemeClr>
          </a:solidFill>
          <a:ln w="9525">
            <a:solidFill>
              <a:schemeClr val="tx1"/>
            </a:solidFill>
            <a:miter lim="800000"/>
            <a:headEnd/>
            <a:tailEnd/>
          </a:ln>
          <a:effectLst>
            <a:outerShdw blurRad="50800" dist="38100" dir="2700000" algn="tl" rotWithShape="0">
              <a:prstClr val="black">
                <a:alpha val="40000"/>
              </a:prstClr>
            </a:outerShdw>
          </a:effectLst>
        </p:spPr>
        <p:txBody>
          <a:bodyPr lIns="18288" tIns="18288" rIns="9144" bIns="18288">
            <a:spAutoFit/>
          </a:bodyPr>
          <a:lstStyle/>
          <a:p>
            <a:pPr algn="ctr">
              <a:spcBef>
                <a:spcPct val="50000"/>
              </a:spcBef>
            </a:pPr>
            <a:r>
              <a:rPr lang="en-US" sz="1600" dirty="0" smtClean="0">
                <a:solidFill>
                  <a:schemeClr val="tx1"/>
                </a:solidFill>
              </a:rPr>
              <a:t>0%</a:t>
            </a:r>
            <a:endParaRPr lang="en-US" sz="1600" dirty="0">
              <a:solidFill>
                <a:schemeClr val="tx1"/>
              </a:solidFill>
            </a:endParaRPr>
          </a:p>
        </p:txBody>
      </p:sp>
    </p:spTree>
    <p:extLst>
      <p:ext uri="{BB962C8B-B14F-4D97-AF65-F5344CB8AC3E}">
        <p14:creationId xmlns:p14="http://schemas.microsoft.com/office/powerpoint/2010/main" val="268337041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GEICO, State Farm, Progressive most visited sites</a:t>
            </a:r>
            <a:endParaRPr lang="en-US" dirty="0"/>
          </a:p>
        </p:txBody>
      </p:sp>
      <p:sp>
        <p:nvSpPr>
          <p:cNvPr id="12" name="Text Placeholder 11"/>
          <p:cNvSpPr>
            <a:spLocks noGrp="1"/>
          </p:cNvSpPr>
          <p:nvPr>
            <p:ph type="body" sz="quarter" idx="18"/>
          </p:nvPr>
        </p:nvSpPr>
        <p:spPr/>
        <p:txBody>
          <a:bodyPr>
            <a:normAutofit/>
          </a:bodyPr>
          <a:lstStyle/>
          <a:p>
            <a:r>
              <a:rPr lang="en-US" dirty="0"/>
              <a:t>Online Auto </a:t>
            </a:r>
            <a:r>
              <a:rPr lang="en-US" dirty="0" smtClean="0"/>
              <a:t>Insurers:  </a:t>
            </a:r>
            <a:r>
              <a:rPr lang="en-US" dirty="0"/>
              <a:t>Unique </a:t>
            </a:r>
            <a:r>
              <a:rPr lang="en-US" dirty="0" smtClean="0"/>
              <a:t>Visitors</a:t>
            </a:r>
            <a:endParaRPr lang="en-US" dirty="0"/>
          </a:p>
        </p:txBody>
      </p:sp>
      <p:sp>
        <p:nvSpPr>
          <p:cNvPr id="13" name="Text Placeholder 12"/>
          <p:cNvSpPr>
            <a:spLocks noGrp="1"/>
          </p:cNvSpPr>
          <p:nvPr>
            <p:ph type="body" sz="quarter" idx="19"/>
          </p:nvPr>
        </p:nvSpPr>
        <p:spPr/>
        <p:txBody>
          <a:bodyPr/>
          <a:lstStyle/>
          <a:p>
            <a:r>
              <a:rPr lang="en-US" dirty="0"/>
              <a:t>(in Millions</a:t>
            </a:r>
            <a:r>
              <a:rPr lang="en-US" dirty="0" smtClean="0"/>
              <a:t>)</a:t>
            </a:r>
            <a:endParaRPr lang="en-US" dirty="0"/>
          </a:p>
        </p:txBody>
      </p:sp>
      <p:sp>
        <p:nvSpPr>
          <p:cNvPr id="11" name="Text Placeholder 10"/>
          <p:cNvSpPr>
            <a:spLocks noGrp="1"/>
          </p:cNvSpPr>
          <p:nvPr>
            <p:ph type="body" sz="quarter" idx="17"/>
          </p:nvPr>
        </p:nvSpPr>
        <p:spPr/>
        <p:txBody>
          <a:bodyPr/>
          <a:lstStyle/>
          <a:p>
            <a:r>
              <a:rPr lang="en-US" dirty="0" smtClean="0"/>
              <a:t>PC Data Only</a:t>
            </a:r>
            <a:endParaRPr lang="en-US" dirty="0"/>
          </a:p>
        </p:txBody>
      </p:sp>
      <p:graphicFrame>
        <p:nvGraphicFramePr>
          <p:cNvPr id="19" name="Content Placeholder 8"/>
          <p:cNvGraphicFramePr>
            <a:graphicFrameLocks noGrp="1"/>
          </p:cNvGraphicFramePr>
          <p:nvPr>
            <p:ph sz="quarter" idx="22"/>
            <p:extLst>
              <p:ext uri="{D42A27DB-BD31-4B8C-83A1-F6EECF244321}">
                <p14:modId xmlns:p14="http://schemas.microsoft.com/office/powerpoint/2010/main" val="3702068937"/>
              </p:ext>
            </p:extLst>
          </p:nvPr>
        </p:nvGraphicFramePr>
        <p:xfrm>
          <a:off x="203200" y="1416105"/>
          <a:ext cx="8737600" cy="46407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05009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0200" y="533400"/>
            <a:ext cx="8435848" cy="307777"/>
          </a:xfrm>
        </p:spPr>
        <p:txBody>
          <a:bodyPr/>
          <a:lstStyle/>
          <a:p>
            <a:r>
              <a:rPr lang="en-US" dirty="0" smtClean="0"/>
              <a:t>State Farm ranked among the top 10 U.S. Online Display Advertisers in 2012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0" y="1283110"/>
            <a:ext cx="8932988" cy="462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766590"/>
      </p:ext>
    </p:extLst>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Amfam</a:t>
            </a:r>
            <a:r>
              <a:rPr lang="en-US" dirty="0" smtClean="0"/>
              <a:t> saw a 26% increase in traffic Y/Y with 1.5 million visitors in Q4 2012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35705039"/>
              </p:ext>
            </p:extLst>
          </p:nvPr>
        </p:nvGraphicFramePr>
        <p:xfrm>
          <a:off x="182880" y="1143000"/>
          <a:ext cx="8732520" cy="51402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5"/>
          </p:nvPr>
        </p:nvSpPr>
        <p:spPr/>
        <p:txBody>
          <a:bodyPr/>
          <a:lstStyle/>
          <a:p>
            <a:r>
              <a:rPr lang="en-US" dirty="0" smtClean="0"/>
              <a:t>*Farmers.com includes data to farmers.com as well as farmersagent.com</a:t>
            </a:r>
          </a:p>
          <a:p>
            <a:r>
              <a:rPr lang="en-US" dirty="0" smtClean="0"/>
              <a:t>* = denotes small sample</a:t>
            </a:r>
          </a:p>
          <a:p>
            <a:r>
              <a:rPr lang="en-US" dirty="0" smtClean="0"/>
              <a:t>PC Data Only</a:t>
            </a:r>
            <a:endParaRPr lang="en-US" dirty="0"/>
          </a:p>
        </p:txBody>
      </p:sp>
    </p:spTree>
    <p:extLst>
      <p:ext uri="{BB962C8B-B14F-4D97-AF65-F5344CB8AC3E}">
        <p14:creationId xmlns:p14="http://schemas.microsoft.com/office/powerpoint/2010/main" val="266013603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While Liberty Mutual Insurance saw a decrease Q/Q in online display ad impressions in Q2 2013, Safeco saw a significant increase</a:t>
            </a:r>
            <a:endParaRPr lang="en-US" dirty="0"/>
          </a:p>
        </p:txBody>
      </p:sp>
      <p:sp>
        <p:nvSpPr>
          <p:cNvPr id="4" name="Text Placeholder 3"/>
          <p:cNvSpPr>
            <a:spLocks noGrp="1"/>
          </p:cNvSpPr>
          <p:nvPr>
            <p:ph type="body" sz="quarter" idx="18"/>
          </p:nvPr>
        </p:nvSpPr>
        <p:spPr/>
        <p:txBody>
          <a:bodyPr>
            <a:normAutofit fontScale="77500" lnSpcReduction="20000"/>
          </a:bodyPr>
          <a:lstStyle/>
          <a:p>
            <a:r>
              <a:rPr lang="en-US" dirty="0" smtClean="0"/>
              <a:t>Liberty Mutual/Safeco Online Display Ad Impressions</a:t>
            </a:r>
            <a:endParaRPr lang="en-US" dirty="0"/>
          </a:p>
        </p:txBody>
      </p:sp>
      <p:sp>
        <p:nvSpPr>
          <p:cNvPr id="5" name="Text Placeholder 4"/>
          <p:cNvSpPr>
            <a:spLocks noGrp="1"/>
          </p:cNvSpPr>
          <p:nvPr>
            <p:ph type="body" sz="quarter" idx="19"/>
          </p:nvPr>
        </p:nvSpPr>
        <p:spPr/>
        <p:txBody>
          <a:bodyPr/>
          <a:lstStyle/>
          <a:p>
            <a:r>
              <a:rPr lang="en-US" dirty="0" smtClean="0"/>
              <a:t>(in Millions)</a:t>
            </a:r>
            <a:endParaRPr lang="en-US" dirty="0"/>
          </a:p>
        </p:txBody>
      </p:sp>
      <p:sp>
        <p:nvSpPr>
          <p:cNvPr id="6" name="Text Placeholder 5"/>
          <p:cNvSpPr>
            <a:spLocks noGrp="1"/>
          </p:cNvSpPr>
          <p:nvPr>
            <p:ph type="body" sz="quarter" idx="17"/>
          </p:nvPr>
        </p:nvSpPr>
        <p:spPr/>
        <p:txBody>
          <a:bodyPr/>
          <a:lstStyle/>
          <a:p>
            <a:endParaRPr lang="en-US"/>
          </a:p>
        </p:txBody>
      </p:sp>
      <p:graphicFrame>
        <p:nvGraphicFramePr>
          <p:cNvPr id="8" name="Content Placeholder 15"/>
          <p:cNvGraphicFramePr>
            <a:graphicFrameLocks/>
          </p:cNvGraphicFramePr>
          <p:nvPr>
            <p:extLst>
              <p:ext uri="{D42A27DB-BD31-4B8C-83A1-F6EECF244321}">
                <p14:modId xmlns:p14="http://schemas.microsoft.com/office/powerpoint/2010/main" val="2446254666"/>
              </p:ext>
            </p:extLst>
          </p:nvPr>
        </p:nvGraphicFramePr>
        <p:xfrm>
          <a:off x="0" y="1476462"/>
          <a:ext cx="8940800" cy="48720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4011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Safeco saw a significant Q/Q increase in unique visitors in Q2 2013 with over 950K</a:t>
            </a:r>
            <a:endParaRPr lang="en-US" dirty="0"/>
          </a:p>
        </p:txBody>
      </p:sp>
      <p:sp>
        <p:nvSpPr>
          <p:cNvPr id="4" name="Text Placeholder 3"/>
          <p:cNvSpPr>
            <a:spLocks noGrp="1"/>
          </p:cNvSpPr>
          <p:nvPr>
            <p:ph type="body" sz="quarter" idx="18"/>
          </p:nvPr>
        </p:nvSpPr>
        <p:spPr/>
        <p:txBody>
          <a:bodyPr/>
          <a:lstStyle/>
          <a:p>
            <a:r>
              <a:rPr lang="en-US" dirty="0" smtClean="0"/>
              <a:t>Safeco Unique Visitors</a:t>
            </a:r>
            <a:endParaRPr lang="en-US" dirty="0"/>
          </a:p>
        </p:txBody>
      </p:sp>
      <p:sp>
        <p:nvSpPr>
          <p:cNvPr id="5" name="Text Placeholder 4"/>
          <p:cNvSpPr>
            <a:spLocks noGrp="1"/>
          </p:cNvSpPr>
          <p:nvPr>
            <p:ph type="body" sz="quarter" idx="19"/>
          </p:nvPr>
        </p:nvSpPr>
        <p:spPr/>
        <p:txBody>
          <a:bodyPr/>
          <a:lstStyle/>
          <a:p>
            <a:r>
              <a:rPr lang="en-US" dirty="0" smtClean="0"/>
              <a:t>(in Thousands)</a:t>
            </a:r>
            <a:endParaRPr lang="en-US" dirty="0"/>
          </a:p>
        </p:txBody>
      </p:sp>
      <p:sp>
        <p:nvSpPr>
          <p:cNvPr id="6" name="Text Placeholder 5"/>
          <p:cNvSpPr>
            <a:spLocks noGrp="1"/>
          </p:cNvSpPr>
          <p:nvPr>
            <p:ph type="body" sz="quarter" idx="17"/>
          </p:nvPr>
        </p:nvSpPr>
        <p:spPr/>
        <p:txBody>
          <a:bodyPr/>
          <a:lstStyle/>
          <a:p>
            <a:r>
              <a:rPr lang="en-US" dirty="0" smtClean="0"/>
              <a:t>*Denotes small sample size</a:t>
            </a:r>
            <a:endParaRPr lang="en-US" dirty="0"/>
          </a:p>
        </p:txBody>
      </p:sp>
      <p:graphicFrame>
        <p:nvGraphicFramePr>
          <p:cNvPr id="7" name="Chart 6"/>
          <p:cNvGraphicFramePr/>
          <p:nvPr>
            <p:extLst>
              <p:ext uri="{D42A27DB-BD31-4B8C-83A1-F6EECF244321}">
                <p14:modId xmlns:p14="http://schemas.microsoft.com/office/powerpoint/2010/main" val="3023821266"/>
              </p:ext>
            </p:extLst>
          </p:nvPr>
        </p:nvGraphicFramePr>
        <p:xfrm>
          <a:off x="203200" y="1526796"/>
          <a:ext cx="8453120" cy="43958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2186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Safeco’s increase in traffic Q/Q is due in part to several new landing pages in Q2 that had significant traffic</a:t>
            </a:r>
            <a:endParaRPr lang="en-US" dirty="0"/>
          </a:p>
        </p:txBody>
      </p:sp>
      <p:sp>
        <p:nvSpPr>
          <p:cNvPr id="6" name="Text Placeholder 5"/>
          <p:cNvSpPr>
            <a:spLocks noGrp="1"/>
          </p:cNvSpPr>
          <p:nvPr>
            <p:ph type="body" sz="quarter" idx="17"/>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10" y="1045210"/>
            <a:ext cx="4869197" cy="38355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564" y="2872673"/>
            <a:ext cx="4544756" cy="3034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0" y="941696"/>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251731" y="1343278"/>
            <a:ext cx="3220630" cy="1169551"/>
          </a:xfrm>
          <a:prstGeom prst="rect">
            <a:avLst/>
          </a:prstGeom>
          <a:solidFill>
            <a:schemeClr val="accent1">
              <a:lumMod val="20000"/>
              <a:lumOff val="80000"/>
            </a:schemeClr>
          </a:solidFill>
          <a:ln w="12700">
            <a:solidFill>
              <a:schemeClr val="accent1"/>
            </a:solidFill>
            <a:prstDash val="dash"/>
          </a:ln>
        </p:spPr>
        <p:txBody>
          <a:bodyPr wrap="square" rtlCol="0">
            <a:spAutoFit/>
          </a:bodyPr>
          <a:lstStyle/>
          <a:p>
            <a:pPr algn="ctr"/>
            <a:r>
              <a:rPr lang="en-US" sz="1400" dirty="0" smtClean="0"/>
              <a:t>There were 82K unique visitors to the Save When You Switch landing page and 55K to the Accident Forgiveness page in Q2 2013, both of which had very minimal traffic in Q1.</a:t>
            </a:r>
          </a:p>
        </p:txBody>
      </p:sp>
    </p:spTree>
    <p:extLst>
      <p:ext uri="{BB962C8B-B14F-4D97-AF65-F5344CB8AC3E}">
        <p14:creationId xmlns:p14="http://schemas.microsoft.com/office/powerpoint/2010/main" val="3478456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Travelers was relatively flat in quotes submitted Q/Q, </a:t>
            </a:r>
            <a:r>
              <a:rPr lang="en-US" dirty="0" smtClean="0"/>
              <a:t>but has pulled back in search, display, and affiliates</a:t>
            </a:r>
            <a:endParaRPr lang="en-US" dirty="0"/>
          </a:p>
        </p:txBody>
      </p:sp>
      <p:sp>
        <p:nvSpPr>
          <p:cNvPr id="39" name="Text Placeholder 38"/>
          <p:cNvSpPr>
            <a:spLocks noGrp="1"/>
          </p:cNvSpPr>
          <p:nvPr>
            <p:ph type="body" sz="quarter" idx="17"/>
          </p:nvPr>
        </p:nvSpPr>
        <p:spPr/>
        <p:txBody>
          <a:bodyPr/>
          <a:lstStyle/>
          <a:p>
            <a:r>
              <a:rPr lang="en-US" dirty="0" smtClean="0"/>
              <a:t>Travelers</a:t>
            </a:r>
            <a:endParaRPr lang="en-US" dirty="0"/>
          </a:p>
        </p:txBody>
      </p:sp>
      <p:pic>
        <p:nvPicPr>
          <p:cNvPr id="2" name="Picture Placeholder 1"/>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1495" b="1495"/>
          <a:stretch>
            <a:fillRect/>
          </a:stretch>
        </p:blipFill>
        <p:spPr>
          <a:xfrm>
            <a:off x="5729288" y="6231467"/>
            <a:ext cx="2814637" cy="546100"/>
          </a:xfrm>
        </p:spPr>
      </p:pic>
      <p:graphicFrame>
        <p:nvGraphicFramePr>
          <p:cNvPr id="13" name="Chart 12"/>
          <p:cNvGraphicFramePr/>
          <p:nvPr>
            <p:extLst>
              <p:ext uri="{D42A27DB-BD31-4B8C-83A1-F6EECF244321}">
                <p14:modId xmlns:p14="http://schemas.microsoft.com/office/powerpoint/2010/main" val="665471359"/>
              </p:ext>
            </p:extLst>
          </p:nvPr>
        </p:nvGraphicFramePr>
        <p:xfrm>
          <a:off x="203200" y="3739518"/>
          <a:ext cx="8737600" cy="2179058"/>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a:off x="0" y="941696"/>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p:cNvGraphicFramePr/>
          <p:nvPr>
            <p:extLst>
              <p:ext uri="{D42A27DB-BD31-4B8C-83A1-F6EECF244321}">
                <p14:modId xmlns:p14="http://schemas.microsoft.com/office/powerpoint/2010/main" val="2378496040"/>
              </p:ext>
            </p:extLst>
          </p:nvPr>
        </p:nvGraphicFramePr>
        <p:xfrm>
          <a:off x="203200" y="1038225"/>
          <a:ext cx="8737600" cy="25620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896686282"/>
              </p:ext>
            </p:extLst>
          </p:nvPr>
        </p:nvGraphicFramePr>
        <p:xfrm>
          <a:off x="7184572" y="2330385"/>
          <a:ext cx="1506582" cy="775670"/>
        </p:xfrm>
        <a:graphic>
          <a:graphicData uri="http://schemas.openxmlformats.org/drawingml/2006/table">
            <a:tbl>
              <a:tblPr firstRow="1">
                <a:tableStyleId>{2D5ABB26-0587-4C30-8999-92F81FD0307C}</a:tableStyleId>
              </a:tblPr>
              <a:tblGrid>
                <a:gridCol w="884115"/>
                <a:gridCol w="622467"/>
              </a:tblGrid>
              <a:tr h="293155">
                <a:tc gridSpan="2">
                  <a:txBody>
                    <a:bodyPr/>
                    <a:lstStyle/>
                    <a:p>
                      <a:pPr algn="ctr"/>
                      <a:r>
                        <a:rPr lang="en-US" sz="1400" dirty="0" smtClean="0">
                          <a:solidFill>
                            <a:schemeClr val="accent3"/>
                          </a:solidFill>
                        </a:rPr>
                        <a:t>Q/Q Chg.</a:t>
                      </a:r>
                      <a:endParaRPr lang="en-US" dirty="0">
                        <a:solidFill>
                          <a:schemeClr val="accent3"/>
                        </a:solidFill>
                      </a:endParaRPr>
                    </a:p>
                  </a:txBody>
                  <a:tcPr/>
                </a:tc>
                <a:tc hMerge="1">
                  <a:txBody>
                    <a:bodyPr/>
                    <a:lstStyle/>
                    <a:p>
                      <a:endParaRPr lang="en-US" dirty="0"/>
                    </a:p>
                  </a:txBody>
                  <a:tcPr/>
                </a:tc>
              </a:tr>
              <a:tr h="235435">
                <a:tc>
                  <a:txBody>
                    <a:bodyPr/>
                    <a:lstStyle/>
                    <a:p>
                      <a:pPr algn="ctr"/>
                      <a:r>
                        <a:rPr lang="en-US" sz="1200" dirty="0" smtClean="0">
                          <a:solidFill>
                            <a:schemeClr val="accent3"/>
                          </a:solidFill>
                        </a:rPr>
                        <a:t>Travelers:</a:t>
                      </a:r>
                      <a:endParaRPr lang="en-US" sz="1200" dirty="0">
                        <a:solidFill>
                          <a:schemeClr val="accent3"/>
                        </a:solidFill>
                      </a:endParaRPr>
                    </a:p>
                  </a:txBody>
                  <a:tcPr marL="0" marR="0" marT="0" marB="0" anchor="ctr"/>
                </a:tc>
                <a:tc>
                  <a:txBody>
                    <a:bodyPr/>
                    <a:lstStyle/>
                    <a:p>
                      <a:pPr algn="l"/>
                      <a:r>
                        <a:rPr lang="en-US" sz="1200" dirty="0" smtClean="0">
                          <a:solidFill>
                            <a:schemeClr val="accent3"/>
                          </a:solidFill>
                        </a:rPr>
                        <a:t> -6%</a:t>
                      </a:r>
                      <a:endParaRPr lang="en-US" sz="1200" dirty="0">
                        <a:solidFill>
                          <a:schemeClr val="accent3"/>
                        </a:solidFill>
                      </a:endParaRPr>
                    </a:p>
                  </a:txBody>
                  <a:tcPr marL="0" marR="0" marT="0" marB="0" anchor="ctr"/>
                </a:tc>
              </a:tr>
              <a:tr h="235435">
                <a:tc>
                  <a:txBody>
                    <a:bodyPr/>
                    <a:lstStyle/>
                    <a:p>
                      <a:pPr algn="ctr"/>
                      <a:r>
                        <a:rPr lang="en-US" sz="1200" dirty="0" smtClean="0">
                          <a:solidFill>
                            <a:schemeClr val="accent3"/>
                          </a:solidFill>
                        </a:rPr>
                        <a:t>Industry:</a:t>
                      </a:r>
                      <a:endParaRPr lang="en-US" sz="1200" dirty="0">
                        <a:solidFill>
                          <a:schemeClr val="accent3"/>
                        </a:solidFill>
                      </a:endParaRPr>
                    </a:p>
                  </a:txBody>
                  <a:tcPr marL="0" marR="0" marT="0" marB="0" anchor="ctr"/>
                </a:tc>
                <a:tc>
                  <a:txBody>
                    <a:bodyPr/>
                    <a:lstStyle/>
                    <a:p>
                      <a:pPr algn="l"/>
                      <a:r>
                        <a:rPr lang="en-US" sz="1200" dirty="0" smtClean="0">
                          <a:solidFill>
                            <a:schemeClr val="accent3"/>
                          </a:solidFill>
                        </a:rPr>
                        <a:t>-2%</a:t>
                      </a:r>
                      <a:endParaRPr lang="en-US" sz="1200" dirty="0">
                        <a:solidFill>
                          <a:schemeClr val="accent3"/>
                        </a:solidFill>
                      </a:endParaRPr>
                    </a:p>
                  </a:txBody>
                  <a:tcPr marL="0" marR="0" marT="0" marB="0" anchor="ctr"/>
                </a:tc>
              </a:tr>
            </a:tbl>
          </a:graphicData>
        </a:graphic>
      </p:graphicFrame>
    </p:spTree>
    <p:extLst>
      <p:ext uri="{BB962C8B-B14F-4D97-AF65-F5344CB8AC3E}">
        <p14:creationId xmlns:p14="http://schemas.microsoft.com/office/powerpoint/2010/main" val="2743023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How do independent agents win?</a:t>
            </a:r>
            <a:endParaRPr lang="en-US" dirty="0"/>
          </a:p>
        </p:txBody>
      </p:sp>
      <p:sp>
        <p:nvSpPr>
          <p:cNvPr id="9" name="Subtitle 8"/>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1906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enhance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0"/>
            <a:ext cx="9144002" cy="6168960"/>
          </a:xfrm>
          <a:prstGeom prst="rect">
            <a:avLst/>
          </a:prstGeom>
        </p:spPr>
      </p:pic>
      <p:sp>
        <p:nvSpPr>
          <p:cNvPr id="3" name="Text Placeholder 2"/>
          <p:cNvSpPr>
            <a:spLocks noGrp="1"/>
          </p:cNvSpPr>
          <p:nvPr>
            <p:ph type="body" sz="quarter" idx="17"/>
          </p:nvPr>
        </p:nvSpPr>
        <p:spPr/>
        <p:txBody>
          <a:bodyPr/>
          <a:lstStyle/>
          <a:p>
            <a:r>
              <a:rPr lang="en-US" dirty="0" smtClean="0"/>
              <a:t> </a:t>
            </a:r>
            <a:endParaRPr lang="en-US" dirty="0"/>
          </a:p>
        </p:txBody>
      </p:sp>
      <p:sp>
        <p:nvSpPr>
          <p:cNvPr id="22" name="Title 21"/>
          <p:cNvSpPr>
            <a:spLocks noGrp="1"/>
          </p:cNvSpPr>
          <p:nvPr>
            <p:ph type="title"/>
          </p:nvPr>
        </p:nvSpPr>
        <p:spPr/>
        <p:txBody>
          <a:bodyPr/>
          <a:lstStyle/>
          <a:p>
            <a:r>
              <a:rPr lang="en-US" dirty="0" smtClean="0">
                <a:solidFill>
                  <a:srgbClr val="FFFFFF"/>
                </a:solidFill>
              </a:rPr>
              <a:t>comScore 2 Million Person Global Panel </a:t>
            </a:r>
            <a:br>
              <a:rPr lang="en-US" dirty="0" smtClean="0">
                <a:solidFill>
                  <a:srgbClr val="FFFFFF"/>
                </a:solidFill>
              </a:rPr>
            </a:br>
            <a:r>
              <a:rPr lang="en-US" b="0" dirty="0" smtClean="0">
                <a:solidFill>
                  <a:srgbClr val="FFFFFF"/>
                </a:solidFill>
              </a:rPr>
              <a:t>Comprehensive View of Digital Consumer Behavior</a:t>
            </a:r>
            <a:endParaRPr lang="en-US" b="0" dirty="0">
              <a:solidFill>
                <a:srgbClr val="FFFFFF"/>
              </a:solidFill>
            </a:endParaRPr>
          </a:p>
        </p:txBody>
      </p:sp>
      <p:sp>
        <p:nvSpPr>
          <p:cNvPr id="11" name="Oval 10"/>
          <p:cNvSpPr/>
          <p:nvPr/>
        </p:nvSpPr>
        <p:spPr>
          <a:xfrm>
            <a:off x="3425458" y="2348071"/>
            <a:ext cx="2301295" cy="2301295"/>
          </a:xfrm>
          <a:prstGeom prst="ellipse">
            <a:avLst/>
          </a:prstGeom>
          <a:noFill/>
          <a:ln w="25400" cap="flat" cmpd="sng" algn="ctr">
            <a:solidFill>
              <a:schemeClr val="tx1"/>
            </a:solidFill>
            <a:prstDash val="sysDash"/>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3" name="Content Placeholder 4"/>
          <p:cNvGraphicFramePr>
            <a:graphicFrameLocks/>
          </p:cNvGraphicFramePr>
          <p:nvPr>
            <p:extLst>
              <p:ext uri="{D42A27DB-BD31-4B8C-83A1-F6EECF244321}">
                <p14:modId xmlns:p14="http://schemas.microsoft.com/office/powerpoint/2010/main" val="950136639"/>
              </p:ext>
            </p:extLst>
          </p:nvPr>
        </p:nvGraphicFramePr>
        <p:xfrm>
          <a:off x="1299870" y="940510"/>
          <a:ext cx="6559406" cy="4918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oup 13"/>
          <p:cNvGrpSpPr/>
          <p:nvPr/>
        </p:nvGrpSpPr>
        <p:grpSpPr>
          <a:xfrm>
            <a:off x="3082091" y="2109835"/>
            <a:ext cx="2937390" cy="2869652"/>
            <a:chOff x="2682291" y="2390385"/>
            <a:chExt cx="3553409" cy="3471464"/>
          </a:xfrm>
          <a:solidFill>
            <a:srgbClr val="FFFFFF"/>
          </a:solidFill>
        </p:grpSpPr>
        <p:sp>
          <p:nvSpPr>
            <p:cNvPr id="15" name="Oval 14"/>
            <p:cNvSpPr/>
            <p:nvPr/>
          </p:nvSpPr>
          <p:spPr>
            <a:xfrm>
              <a:off x="3426131" y="2401735"/>
              <a:ext cx="838200" cy="855592"/>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900" dirty="0" smtClean="0">
                <a:solidFill>
                  <a:srgbClr val="444444"/>
                </a:solidFill>
              </a:endParaRPr>
            </a:p>
            <a:p>
              <a:pPr algn="ctr"/>
              <a:endParaRPr lang="en-US" sz="900" dirty="0">
                <a:solidFill>
                  <a:srgbClr val="444444"/>
                </a:solidFill>
              </a:endParaRPr>
            </a:p>
            <a:p>
              <a:pPr algn="ctr"/>
              <a:endParaRPr lang="en-US" sz="900" dirty="0" smtClean="0">
                <a:solidFill>
                  <a:srgbClr val="444444"/>
                </a:solidFill>
              </a:endParaRPr>
            </a:p>
            <a:p>
              <a:pPr algn="ctr"/>
              <a:endParaRPr lang="en-US" sz="900" dirty="0">
                <a:solidFill>
                  <a:srgbClr val="444444"/>
                </a:solidFill>
              </a:endParaRPr>
            </a:p>
            <a:p>
              <a:pPr algn="ctr"/>
              <a:r>
                <a:rPr lang="en-US" sz="800" dirty="0" smtClean="0">
                  <a:solidFill>
                    <a:srgbClr val="444444"/>
                  </a:solidFill>
                </a:rPr>
                <a:t>PC</a:t>
              </a:r>
              <a:endParaRPr lang="en-US" sz="800" dirty="0">
                <a:solidFill>
                  <a:srgbClr val="444444"/>
                </a:solidFill>
              </a:endParaRPr>
            </a:p>
            <a:p>
              <a:pPr algn="ctr"/>
              <a:endParaRPr lang="en-US" sz="900" dirty="0" smtClean="0">
                <a:solidFill>
                  <a:srgbClr val="444444"/>
                </a:solidFill>
              </a:endParaRPr>
            </a:p>
          </p:txBody>
        </p:sp>
        <p:sp>
          <p:nvSpPr>
            <p:cNvPr id="16" name="Oval 15"/>
            <p:cNvSpPr/>
            <p:nvPr/>
          </p:nvSpPr>
          <p:spPr>
            <a:xfrm>
              <a:off x="2921000" y="4470399"/>
              <a:ext cx="838200" cy="855592"/>
            </a:xfrm>
            <a:prstGeom prst="ellipse">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900" dirty="0" smtClean="0">
                <a:solidFill>
                  <a:srgbClr val="444444"/>
                </a:solidFill>
              </a:endParaRPr>
            </a:p>
            <a:p>
              <a:pPr algn="ctr"/>
              <a:endParaRPr lang="en-US" sz="900" dirty="0">
                <a:solidFill>
                  <a:srgbClr val="444444"/>
                </a:solidFill>
              </a:endParaRPr>
            </a:p>
            <a:p>
              <a:pPr algn="ctr"/>
              <a:endParaRPr lang="en-US" sz="900" dirty="0" smtClean="0">
                <a:solidFill>
                  <a:srgbClr val="444444"/>
                </a:solidFill>
              </a:endParaRPr>
            </a:p>
            <a:p>
              <a:pPr algn="ctr"/>
              <a:r>
                <a:rPr lang="en-US" sz="800" dirty="0" smtClean="0">
                  <a:solidFill>
                    <a:srgbClr val="444444"/>
                  </a:solidFill>
                </a:rPr>
                <a:t>Smart</a:t>
              </a:r>
            </a:p>
            <a:p>
              <a:pPr algn="ctr"/>
              <a:r>
                <a:rPr lang="en-US" sz="800" dirty="0" smtClean="0">
                  <a:solidFill>
                    <a:srgbClr val="444444"/>
                  </a:solidFill>
                </a:rPr>
                <a:t>phone</a:t>
              </a:r>
              <a:endParaRPr lang="en-US" sz="800" dirty="0">
                <a:solidFill>
                  <a:srgbClr val="444444"/>
                </a:solidFill>
              </a:endParaRPr>
            </a:p>
          </p:txBody>
        </p:sp>
        <p:sp>
          <p:nvSpPr>
            <p:cNvPr id="17" name="Oval 16"/>
            <p:cNvSpPr/>
            <p:nvPr/>
          </p:nvSpPr>
          <p:spPr>
            <a:xfrm>
              <a:off x="4719486" y="2390385"/>
              <a:ext cx="838200" cy="855592"/>
            </a:xfrm>
            <a:prstGeom prst="ellipse">
              <a:avLst/>
            </a:prstGeom>
            <a:solidFill>
              <a:srgbClr val="FFFFFF"/>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900" dirty="0" smtClean="0">
                <a:solidFill>
                  <a:srgbClr val="444444"/>
                </a:solidFill>
              </a:endParaRPr>
            </a:p>
            <a:p>
              <a:pPr algn="ctr"/>
              <a:endParaRPr lang="en-US" sz="900" dirty="0">
                <a:solidFill>
                  <a:srgbClr val="444444"/>
                </a:solidFill>
              </a:endParaRPr>
            </a:p>
            <a:p>
              <a:pPr algn="ctr"/>
              <a:endParaRPr lang="en-US" sz="900" dirty="0" smtClean="0">
                <a:solidFill>
                  <a:srgbClr val="444444"/>
                </a:solidFill>
              </a:endParaRPr>
            </a:p>
            <a:p>
              <a:pPr algn="ctr"/>
              <a:endParaRPr lang="en-US" sz="900" dirty="0">
                <a:solidFill>
                  <a:srgbClr val="444444"/>
                </a:solidFill>
              </a:endParaRPr>
            </a:p>
            <a:p>
              <a:pPr algn="ctr"/>
              <a:endParaRPr lang="en-US" sz="900" dirty="0" smtClean="0">
                <a:solidFill>
                  <a:srgbClr val="444444"/>
                </a:solidFill>
              </a:endParaRPr>
            </a:p>
            <a:p>
              <a:pPr algn="ctr"/>
              <a:r>
                <a:rPr lang="en-US" sz="800" dirty="0" smtClean="0">
                  <a:solidFill>
                    <a:srgbClr val="444444"/>
                  </a:solidFill>
                </a:rPr>
                <a:t>TV</a:t>
              </a:r>
              <a:endParaRPr lang="en-US" sz="800" dirty="0">
                <a:solidFill>
                  <a:srgbClr val="444444"/>
                </a:solidFill>
              </a:endParaRPr>
            </a:p>
            <a:p>
              <a:pPr algn="ctr"/>
              <a:endParaRPr lang="en-US" sz="900" dirty="0" smtClean="0">
                <a:solidFill>
                  <a:srgbClr val="444444"/>
                </a:solidFill>
              </a:endParaRPr>
            </a:p>
          </p:txBody>
        </p:sp>
        <p:sp>
          <p:nvSpPr>
            <p:cNvPr id="18" name="Oval 17"/>
            <p:cNvSpPr/>
            <p:nvPr/>
          </p:nvSpPr>
          <p:spPr>
            <a:xfrm>
              <a:off x="4054615" y="5006256"/>
              <a:ext cx="838200" cy="855593"/>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900" dirty="0" smtClean="0">
                <a:solidFill>
                  <a:srgbClr val="444444"/>
                </a:solidFill>
              </a:endParaRPr>
            </a:p>
            <a:p>
              <a:pPr algn="ctr"/>
              <a:r>
                <a:rPr lang="en-US" sz="800" dirty="0" smtClean="0">
                  <a:solidFill>
                    <a:srgbClr val="444444"/>
                  </a:solidFill>
                </a:rPr>
                <a:t>Tablet</a:t>
              </a:r>
            </a:p>
            <a:p>
              <a:pPr algn="ctr"/>
              <a:endParaRPr lang="en-US" sz="900" dirty="0">
                <a:solidFill>
                  <a:srgbClr val="444444"/>
                </a:solidFill>
              </a:endParaRPr>
            </a:p>
          </p:txBody>
        </p:sp>
        <p:sp>
          <p:nvSpPr>
            <p:cNvPr id="19" name="Oval 18"/>
            <p:cNvSpPr/>
            <p:nvPr/>
          </p:nvSpPr>
          <p:spPr>
            <a:xfrm>
              <a:off x="2682291" y="3207639"/>
              <a:ext cx="982987" cy="855594"/>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900" dirty="0" smtClean="0">
                <a:solidFill>
                  <a:srgbClr val="444444"/>
                </a:solidFill>
              </a:endParaRPr>
            </a:p>
            <a:p>
              <a:pPr algn="ctr"/>
              <a:endParaRPr lang="en-US" sz="900" dirty="0">
                <a:solidFill>
                  <a:srgbClr val="444444"/>
                </a:solidFill>
              </a:endParaRPr>
            </a:p>
            <a:p>
              <a:pPr algn="ctr"/>
              <a:endParaRPr lang="en-US" sz="900" dirty="0" smtClean="0">
                <a:solidFill>
                  <a:srgbClr val="444444"/>
                </a:solidFill>
              </a:endParaRPr>
            </a:p>
            <a:p>
              <a:pPr algn="ctr"/>
              <a:endParaRPr lang="en-US" sz="900" dirty="0">
                <a:solidFill>
                  <a:srgbClr val="444444"/>
                </a:solidFill>
              </a:endParaRPr>
            </a:p>
            <a:p>
              <a:pPr algn="ctr"/>
              <a:endParaRPr lang="en-US" sz="900" dirty="0" smtClean="0">
                <a:solidFill>
                  <a:srgbClr val="444444"/>
                </a:solidFill>
              </a:endParaRPr>
            </a:p>
            <a:p>
              <a:pPr algn="ctr"/>
              <a:r>
                <a:rPr lang="en-US" sz="800" dirty="0" smtClean="0">
                  <a:solidFill>
                    <a:srgbClr val="444444"/>
                  </a:solidFill>
                </a:rPr>
                <a:t>Gaming</a:t>
              </a:r>
              <a:endParaRPr lang="en-US" sz="800" dirty="0">
                <a:solidFill>
                  <a:srgbClr val="444444"/>
                </a:solidFill>
              </a:endParaRPr>
            </a:p>
            <a:p>
              <a:pPr algn="ctr"/>
              <a:endParaRPr lang="en-US" sz="900" dirty="0" smtClean="0">
                <a:solidFill>
                  <a:srgbClr val="444444"/>
                </a:solidFill>
              </a:endParaRPr>
            </a:p>
          </p:txBody>
        </p:sp>
        <p:sp>
          <p:nvSpPr>
            <p:cNvPr id="20" name="Oval 19"/>
            <p:cNvSpPr/>
            <p:nvPr/>
          </p:nvSpPr>
          <p:spPr>
            <a:xfrm>
              <a:off x="5084052" y="4562483"/>
              <a:ext cx="838200" cy="855593"/>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900" dirty="0" smtClean="0">
                <a:solidFill>
                  <a:schemeClr val="tx1"/>
                </a:solidFill>
              </a:endParaRPr>
            </a:p>
            <a:p>
              <a:pPr algn="ctr"/>
              <a:endParaRPr lang="en-US" sz="900" dirty="0" smtClean="0">
                <a:solidFill>
                  <a:schemeClr val="tx1"/>
                </a:solidFill>
              </a:endParaRPr>
            </a:p>
            <a:p>
              <a:pPr algn="ctr"/>
              <a:r>
                <a:rPr lang="en-US" sz="800" dirty="0" smtClean="0">
                  <a:solidFill>
                    <a:schemeClr val="tx1"/>
                  </a:solidFill>
                </a:rPr>
                <a:t>POS</a:t>
              </a:r>
              <a:endParaRPr lang="en-US" sz="800" dirty="0">
                <a:solidFill>
                  <a:schemeClr val="tx1"/>
                </a:solidFill>
              </a:endParaRPr>
            </a:p>
          </p:txBody>
        </p:sp>
        <p:sp>
          <p:nvSpPr>
            <p:cNvPr id="21" name="Oval 20"/>
            <p:cNvSpPr/>
            <p:nvPr/>
          </p:nvSpPr>
          <p:spPr>
            <a:xfrm>
              <a:off x="5397500" y="3300342"/>
              <a:ext cx="838200" cy="855593"/>
            </a:xfrm>
            <a:prstGeom prst="ellipse">
              <a:avLst/>
            </a:prstGeom>
            <a:grp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900" dirty="0" smtClean="0">
                <a:solidFill>
                  <a:srgbClr val="444444"/>
                </a:solidFill>
              </a:endParaRPr>
            </a:p>
            <a:p>
              <a:pPr algn="ctr"/>
              <a:endParaRPr lang="en-US" sz="900" dirty="0">
                <a:solidFill>
                  <a:srgbClr val="444444"/>
                </a:solidFill>
              </a:endParaRPr>
            </a:p>
            <a:p>
              <a:pPr algn="ctr"/>
              <a:endParaRPr lang="en-US" sz="900" dirty="0" smtClean="0">
                <a:solidFill>
                  <a:srgbClr val="444444"/>
                </a:solidFill>
              </a:endParaRPr>
            </a:p>
            <a:p>
              <a:pPr algn="ctr"/>
              <a:endParaRPr lang="en-US" sz="900" dirty="0">
                <a:solidFill>
                  <a:srgbClr val="444444"/>
                </a:solidFill>
              </a:endParaRPr>
            </a:p>
            <a:p>
              <a:pPr algn="ctr"/>
              <a:r>
                <a:rPr lang="en-US" sz="800" dirty="0" smtClean="0">
                  <a:solidFill>
                    <a:srgbClr val="444444"/>
                  </a:solidFill>
                </a:rPr>
                <a:t>Server</a:t>
              </a:r>
            </a:p>
            <a:p>
              <a:pPr algn="ctr"/>
              <a:endParaRPr lang="en-US" sz="900" dirty="0">
                <a:solidFill>
                  <a:srgbClr val="444444"/>
                </a:solidFill>
              </a:endParaRPr>
            </a:p>
          </p:txBody>
        </p:sp>
      </p:grpSp>
      <p:sp>
        <p:nvSpPr>
          <p:cNvPr id="24" name="Freeform 6"/>
          <p:cNvSpPr>
            <a:spLocks noChangeAspect="1" noEditPoints="1"/>
          </p:cNvSpPr>
          <p:nvPr/>
        </p:nvSpPr>
        <p:spPr bwMode="auto">
          <a:xfrm>
            <a:off x="3720833" y="2209719"/>
            <a:ext cx="633573" cy="353770"/>
          </a:xfrm>
          <a:custGeom>
            <a:avLst/>
            <a:gdLst>
              <a:gd name="T0" fmla="*/ 764 w 1781"/>
              <a:gd name="T1" fmla="*/ 881 h 999"/>
              <a:gd name="T2" fmla="*/ 764 w 1781"/>
              <a:gd name="T3" fmla="*/ 902 h 999"/>
              <a:gd name="T4" fmla="*/ 1023 w 1781"/>
              <a:gd name="T5" fmla="*/ 902 h 999"/>
              <a:gd name="T6" fmla="*/ 1023 w 1781"/>
              <a:gd name="T7" fmla="*/ 881 h 999"/>
              <a:gd name="T8" fmla="*/ 764 w 1781"/>
              <a:gd name="T9" fmla="*/ 881 h 999"/>
              <a:gd name="T10" fmla="*/ 214 w 1781"/>
              <a:gd name="T11" fmla="*/ 100 h 999"/>
              <a:gd name="T12" fmla="*/ 214 w 1781"/>
              <a:gd name="T13" fmla="*/ 848 h 999"/>
              <a:gd name="T14" fmla="*/ 1570 w 1781"/>
              <a:gd name="T15" fmla="*/ 848 h 999"/>
              <a:gd name="T16" fmla="*/ 1570 w 1781"/>
              <a:gd name="T17" fmla="*/ 100 h 999"/>
              <a:gd name="T18" fmla="*/ 214 w 1781"/>
              <a:gd name="T19" fmla="*/ 100 h 999"/>
              <a:gd name="T20" fmla="*/ 177 w 1781"/>
              <a:gd name="T21" fmla="*/ 0 h 999"/>
              <a:gd name="T22" fmla="*/ 1608 w 1781"/>
              <a:gd name="T23" fmla="*/ 0 h 999"/>
              <a:gd name="T24" fmla="*/ 1629 w 1781"/>
              <a:gd name="T25" fmla="*/ 4 h 999"/>
              <a:gd name="T26" fmla="*/ 1648 w 1781"/>
              <a:gd name="T27" fmla="*/ 13 h 999"/>
              <a:gd name="T28" fmla="*/ 1664 w 1781"/>
              <a:gd name="T29" fmla="*/ 28 h 999"/>
              <a:gd name="T30" fmla="*/ 1673 w 1781"/>
              <a:gd name="T31" fmla="*/ 46 h 999"/>
              <a:gd name="T32" fmla="*/ 1676 w 1781"/>
              <a:gd name="T33" fmla="*/ 68 h 999"/>
              <a:gd name="T34" fmla="*/ 1676 w 1781"/>
              <a:gd name="T35" fmla="*/ 851 h 999"/>
              <a:gd name="T36" fmla="*/ 1673 w 1781"/>
              <a:gd name="T37" fmla="*/ 876 h 999"/>
              <a:gd name="T38" fmla="*/ 1660 w 1781"/>
              <a:gd name="T39" fmla="*/ 895 h 999"/>
              <a:gd name="T40" fmla="*/ 1643 w 1781"/>
              <a:gd name="T41" fmla="*/ 911 h 999"/>
              <a:gd name="T42" fmla="*/ 1781 w 1781"/>
              <a:gd name="T43" fmla="*/ 911 h 999"/>
              <a:gd name="T44" fmla="*/ 1781 w 1781"/>
              <a:gd name="T45" fmla="*/ 945 h 999"/>
              <a:gd name="T46" fmla="*/ 1777 w 1781"/>
              <a:gd name="T47" fmla="*/ 963 h 999"/>
              <a:gd name="T48" fmla="*/ 1770 w 1781"/>
              <a:gd name="T49" fmla="*/ 977 h 999"/>
              <a:gd name="T50" fmla="*/ 1756 w 1781"/>
              <a:gd name="T51" fmla="*/ 985 h 999"/>
              <a:gd name="T52" fmla="*/ 1739 w 1781"/>
              <a:gd name="T53" fmla="*/ 992 h 999"/>
              <a:gd name="T54" fmla="*/ 1718 w 1781"/>
              <a:gd name="T55" fmla="*/ 998 h 999"/>
              <a:gd name="T56" fmla="*/ 1697 w 1781"/>
              <a:gd name="T57" fmla="*/ 999 h 999"/>
              <a:gd name="T58" fmla="*/ 85 w 1781"/>
              <a:gd name="T59" fmla="*/ 999 h 999"/>
              <a:gd name="T60" fmla="*/ 63 w 1781"/>
              <a:gd name="T61" fmla="*/ 998 h 999"/>
              <a:gd name="T62" fmla="*/ 42 w 1781"/>
              <a:gd name="T63" fmla="*/ 994 h 999"/>
              <a:gd name="T64" fmla="*/ 26 w 1781"/>
              <a:gd name="T65" fmla="*/ 987 h 999"/>
              <a:gd name="T66" fmla="*/ 12 w 1781"/>
              <a:gd name="T67" fmla="*/ 977 h 999"/>
              <a:gd name="T68" fmla="*/ 3 w 1781"/>
              <a:gd name="T69" fmla="*/ 963 h 999"/>
              <a:gd name="T70" fmla="*/ 0 w 1781"/>
              <a:gd name="T71" fmla="*/ 947 h 999"/>
              <a:gd name="T72" fmla="*/ 0 w 1781"/>
              <a:gd name="T73" fmla="*/ 912 h 999"/>
              <a:gd name="T74" fmla="*/ 143 w 1781"/>
              <a:gd name="T75" fmla="*/ 912 h 999"/>
              <a:gd name="T76" fmla="*/ 125 w 1781"/>
              <a:gd name="T77" fmla="*/ 897 h 999"/>
              <a:gd name="T78" fmla="*/ 113 w 1781"/>
              <a:gd name="T79" fmla="*/ 876 h 999"/>
              <a:gd name="T80" fmla="*/ 110 w 1781"/>
              <a:gd name="T81" fmla="*/ 853 h 999"/>
              <a:gd name="T82" fmla="*/ 110 w 1781"/>
              <a:gd name="T83" fmla="*/ 70 h 999"/>
              <a:gd name="T84" fmla="*/ 113 w 1781"/>
              <a:gd name="T85" fmla="*/ 47 h 999"/>
              <a:gd name="T86" fmla="*/ 122 w 1781"/>
              <a:gd name="T87" fmla="*/ 28 h 999"/>
              <a:gd name="T88" fmla="*/ 137 w 1781"/>
              <a:gd name="T89" fmla="*/ 14 h 999"/>
              <a:gd name="T90" fmla="*/ 157 w 1781"/>
              <a:gd name="T91" fmla="*/ 4 h 999"/>
              <a:gd name="T92" fmla="*/ 177 w 1781"/>
              <a:gd name="T93" fmla="*/ 0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81" h="999">
                <a:moveTo>
                  <a:pt x="764" y="881"/>
                </a:moveTo>
                <a:lnTo>
                  <a:pt x="764" y="902"/>
                </a:lnTo>
                <a:lnTo>
                  <a:pt x="1023" y="902"/>
                </a:lnTo>
                <a:lnTo>
                  <a:pt x="1023" y="881"/>
                </a:lnTo>
                <a:lnTo>
                  <a:pt x="764" y="881"/>
                </a:lnTo>
                <a:close/>
                <a:moveTo>
                  <a:pt x="214" y="100"/>
                </a:moveTo>
                <a:lnTo>
                  <a:pt x="214" y="848"/>
                </a:lnTo>
                <a:lnTo>
                  <a:pt x="1570" y="848"/>
                </a:lnTo>
                <a:lnTo>
                  <a:pt x="1570" y="100"/>
                </a:lnTo>
                <a:lnTo>
                  <a:pt x="214" y="100"/>
                </a:lnTo>
                <a:close/>
                <a:moveTo>
                  <a:pt x="177" y="0"/>
                </a:moveTo>
                <a:lnTo>
                  <a:pt x="1608" y="0"/>
                </a:lnTo>
                <a:lnTo>
                  <a:pt x="1629" y="4"/>
                </a:lnTo>
                <a:lnTo>
                  <a:pt x="1648" y="13"/>
                </a:lnTo>
                <a:lnTo>
                  <a:pt x="1664" y="28"/>
                </a:lnTo>
                <a:lnTo>
                  <a:pt x="1673" y="46"/>
                </a:lnTo>
                <a:lnTo>
                  <a:pt x="1676" y="68"/>
                </a:lnTo>
                <a:lnTo>
                  <a:pt x="1676" y="851"/>
                </a:lnTo>
                <a:lnTo>
                  <a:pt x="1673" y="876"/>
                </a:lnTo>
                <a:lnTo>
                  <a:pt x="1660" y="895"/>
                </a:lnTo>
                <a:lnTo>
                  <a:pt x="1643" y="911"/>
                </a:lnTo>
                <a:lnTo>
                  <a:pt x="1781" y="911"/>
                </a:lnTo>
                <a:lnTo>
                  <a:pt x="1781" y="945"/>
                </a:lnTo>
                <a:lnTo>
                  <a:pt x="1777" y="963"/>
                </a:lnTo>
                <a:lnTo>
                  <a:pt x="1770" y="977"/>
                </a:lnTo>
                <a:lnTo>
                  <a:pt x="1756" y="985"/>
                </a:lnTo>
                <a:lnTo>
                  <a:pt x="1739" y="992"/>
                </a:lnTo>
                <a:lnTo>
                  <a:pt x="1718" y="998"/>
                </a:lnTo>
                <a:lnTo>
                  <a:pt x="1697" y="999"/>
                </a:lnTo>
                <a:lnTo>
                  <a:pt x="85" y="999"/>
                </a:lnTo>
                <a:lnTo>
                  <a:pt x="63" y="998"/>
                </a:lnTo>
                <a:lnTo>
                  <a:pt x="42" y="994"/>
                </a:lnTo>
                <a:lnTo>
                  <a:pt x="26" y="987"/>
                </a:lnTo>
                <a:lnTo>
                  <a:pt x="12" y="977"/>
                </a:lnTo>
                <a:lnTo>
                  <a:pt x="3" y="963"/>
                </a:lnTo>
                <a:lnTo>
                  <a:pt x="0" y="947"/>
                </a:lnTo>
                <a:lnTo>
                  <a:pt x="0" y="912"/>
                </a:lnTo>
                <a:lnTo>
                  <a:pt x="143" y="912"/>
                </a:lnTo>
                <a:lnTo>
                  <a:pt x="125" y="897"/>
                </a:lnTo>
                <a:lnTo>
                  <a:pt x="113" y="876"/>
                </a:lnTo>
                <a:lnTo>
                  <a:pt x="110" y="853"/>
                </a:lnTo>
                <a:lnTo>
                  <a:pt x="110" y="70"/>
                </a:lnTo>
                <a:lnTo>
                  <a:pt x="113" y="47"/>
                </a:lnTo>
                <a:lnTo>
                  <a:pt x="122" y="28"/>
                </a:lnTo>
                <a:lnTo>
                  <a:pt x="137" y="14"/>
                </a:lnTo>
                <a:lnTo>
                  <a:pt x="157" y="4"/>
                </a:lnTo>
                <a:lnTo>
                  <a:pt x="177" y="0"/>
                </a:lnTo>
                <a:close/>
              </a:path>
            </a:pathLst>
          </a:custGeom>
          <a:solidFill>
            <a:srgbClr val="4444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a:cs typeface="Arial"/>
            </a:endParaRPr>
          </a:p>
        </p:txBody>
      </p:sp>
      <p:sp>
        <p:nvSpPr>
          <p:cNvPr id="27" name="Freeform 1610"/>
          <p:cNvSpPr>
            <a:spLocks noEditPoints="1"/>
          </p:cNvSpPr>
          <p:nvPr/>
        </p:nvSpPr>
        <p:spPr bwMode="auto">
          <a:xfrm>
            <a:off x="5230689" y="3898437"/>
            <a:ext cx="384387" cy="382609"/>
          </a:xfrm>
          <a:custGeom>
            <a:avLst/>
            <a:gdLst>
              <a:gd name="T0" fmla="*/ 394 w 865"/>
              <a:gd name="T1" fmla="*/ 689 h 862"/>
              <a:gd name="T2" fmla="*/ 695 w 865"/>
              <a:gd name="T3" fmla="*/ 789 h 862"/>
              <a:gd name="T4" fmla="*/ 461 w 865"/>
              <a:gd name="T5" fmla="*/ 675 h 862"/>
              <a:gd name="T6" fmla="*/ 557 w 865"/>
              <a:gd name="T7" fmla="*/ 527 h 862"/>
              <a:gd name="T8" fmla="*/ 550 w 865"/>
              <a:gd name="T9" fmla="*/ 539 h 862"/>
              <a:gd name="T10" fmla="*/ 562 w 865"/>
              <a:gd name="T11" fmla="*/ 566 h 862"/>
              <a:gd name="T12" fmla="*/ 656 w 865"/>
              <a:gd name="T13" fmla="*/ 568 h 862"/>
              <a:gd name="T14" fmla="*/ 660 w 865"/>
              <a:gd name="T15" fmla="*/ 554 h 862"/>
              <a:gd name="T16" fmla="*/ 641 w 865"/>
              <a:gd name="T17" fmla="*/ 527 h 862"/>
              <a:gd name="T18" fmla="*/ 393 w 865"/>
              <a:gd name="T19" fmla="*/ 527 h 862"/>
              <a:gd name="T20" fmla="*/ 382 w 865"/>
              <a:gd name="T21" fmla="*/ 554 h 862"/>
              <a:gd name="T22" fmla="*/ 391 w 865"/>
              <a:gd name="T23" fmla="*/ 568 h 862"/>
              <a:gd name="T24" fmla="*/ 484 w 865"/>
              <a:gd name="T25" fmla="*/ 566 h 862"/>
              <a:gd name="T26" fmla="*/ 488 w 865"/>
              <a:gd name="T27" fmla="*/ 539 h 862"/>
              <a:gd name="T28" fmla="*/ 472 w 865"/>
              <a:gd name="T29" fmla="*/ 526 h 862"/>
              <a:gd name="T30" fmla="*/ 218 w 865"/>
              <a:gd name="T31" fmla="*/ 530 h 862"/>
              <a:gd name="T32" fmla="*/ 203 w 865"/>
              <a:gd name="T33" fmla="*/ 559 h 862"/>
              <a:gd name="T34" fmla="*/ 213 w 865"/>
              <a:gd name="T35" fmla="*/ 569 h 862"/>
              <a:gd name="T36" fmla="*/ 306 w 865"/>
              <a:gd name="T37" fmla="*/ 563 h 862"/>
              <a:gd name="T38" fmla="*/ 314 w 865"/>
              <a:gd name="T39" fmla="*/ 535 h 862"/>
              <a:gd name="T40" fmla="*/ 303 w 865"/>
              <a:gd name="T41" fmla="*/ 526 h 862"/>
              <a:gd name="T42" fmla="*/ 539 w 865"/>
              <a:gd name="T43" fmla="*/ 460 h 862"/>
              <a:gd name="T44" fmla="*/ 541 w 865"/>
              <a:gd name="T45" fmla="*/ 483 h 862"/>
              <a:gd name="T46" fmla="*/ 623 w 865"/>
              <a:gd name="T47" fmla="*/ 488 h 862"/>
              <a:gd name="T48" fmla="*/ 633 w 865"/>
              <a:gd name="T49" fmla="*/ 481 h 862"/>
              <a:gd name="T50" fmla="*/ 621 w 865"/>
              <a:gd name="T51" fmla="*/ 460 h 862"/>
              <a:gd name="T52" fmla="*/ 405 w 865"/>
              <a:gd name="T53" fmla="*/ 457 h 862"/>
              <a:gd name="T54" fmla="*/ 391 w 865"/>
              <a:gd name="T55" fmla="*/ 468 h 862"/>
              <a:gd name="T56" fmla="*/ 396 w 865"/>
              <a:gd name="T57" fmla="*/ 488 h 862"/>
              <a:gd name="T58" fmla="*/ 479 w 865"/>
              <a:gd name="T59" fmla="*/ 486 h 862"/>
              <a:gd name="T60" fmla="*/ 479 w 865"/>
              <a:gd name="T61" fmla="*/ 463 h 862"/>
              <a:gd name="T62" fmla="*/ 405 w 865"/>
              <a:gd name="T63" fmla="*/ 457 h 862"/>
              <a:gd name="T64" fmla="*/ 239 w 865"/>
              <a:gd name="T65" fmla="*/ 463 h 862"/>
              <a:gd name="T66" fmla="*/ 231 w 865"/>
              <a:gd name="T67" fmla="*/ 484 h 862"/>
              <a:gd name="T68" fmla="*/ 309 w 865"/>
              <a:gd name="T69" fmla="*/ 488 h 862"/>
              <a:gd name="T70" fmla="*/ 324 w 865"/>
              <a:gd name="T71" fmla="*/ 478 h 862"/>
              <a:gd name="T72" fmla="*/ 321 w 865"/>
              <a:gd name="T73" fmla="*/ 459 h 862"/>
              <a:gd name="T74" fmla="*/ 98 w 865"/>
              <a:gd name="T75" fmla="*/ 64 h 862"/>
              <a:gd name="T76" fmla="*/ 91 w 865"/>
              <a:gd name="T77" fmla="*/ 205 h 862"/>
              <a:gd name="T78" fmla="*/ 103 w 865"/>
              <a:gd name="T79" fmla="*/ 217 h 862"/>
              <a:gd name="T80" fmla="*/ 732 w 865"/>
              <a:gd name="T81" fmla="*/ 209 h 862"/>
              <a:gd name="T82" fmla="*/ 729 w 865"/>
              <a:gd name="T83" fmla="*/ 67 h 862"/>
              <a:gd name="T84" fmla="*/ 103 w 865"/>
              <a:gd name="T85" fmla="*/ 0 h 862"/>
              <a:gd name="T86" fmla="*/ 781 w 865"/>
              <a:gd name="T87" fmla="*/ 31 h 862"/>
              <a:gd name="T88" fmla="*/ 793 w 865"/>
              <a:gd name="T89" fmla="*/ 229 h 862"/>
              <a:gd name="T90" fmla="*/ 720 w 865"/>
              <a:gd name="T91" fmla="*/ 281 h 862"/>
              <a:gd name="T92" fmla="*/ 701 w 865"/>
              <a:gd name="T93" fmla="*/ 378 h 862"/>
              <a:gd name="T94" fmla="*/ 865 w 865"/>
              <a:gd name="T95" fmla="*/ 654 h 862"/>
              <a:gd name="T96" fmla="*/ 858 w 865"/>
              <a:gd name="T97" fmla="*/ 859 h 862"/>
              <a:gd name="T98" fmla="*/ 12 w 865"/>
              <a:gd name="T99" fmla="*/ 860 h 862"/>
              <a:gd name="T100" fmla="*/ 0 w 865"/>
              <a:gd name="T101" fmla="*/ 844 h 862"/>
              <a:gd name="T102" fmla="*/ 152 w 865"/>
              <a:gd name="T103" fmla="*/ 388 h 862"/>
              <a:gd name="T104" fmla="*/ 414 w 865"/>
              <a:gd name="T105" fmla="*/ 281 h 862"/>
              <a:gd name="T106" fmla="*/ 42 w 865"/>
              <a:gd name="T107" fmla="*/ 249 h 862"/>
              <a:gd name="T108" fmla="*/ 30 w 865"/>
              <a:gd name="T109" fmla="*/ 52 h 862"/>
              <a:gd name="T110" fmla="*/ 103 w 865"/>
              <a:gd name="T111"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65" h="862">
                <a:moveTo>
                  <a:pt x="432" y="663"/>
                </a:moveTo>
                <a:lnTo>
                  <a:pt x="417" y="666"/>
                </a:lnTo>
                <a:lnTo>
                  <a:pt x="403" y="675"/>
                </a:lnTo>
                <a:lnTo>
                  <a:pt x="394" y="689"/>
                </a:lnTo>
                <a:lnTo>
                  <a:pt x="390" y="704"/>
                </a:lnTo>
                <a:lnTo>
                  <a:pt x="170" y="704"/>
                </a:lnTo>
                <a:lnTo>
                  <a:pt x="170" y="789"/>
                </a:lnTo>
                <a:lnTo>
                  <a:pt x="695" y="789"/>
                </a:lnTo>
                <a:lnTo>
                  <a:pt x="695" y="704"/>
                </a:lnTo>
                <a:lnTo>
                  <a:pt x="473" y="704"/>
                </a:lnTo>
                <a:lnTo>
                  <a:pt x="470" y="689"/>
                </a:lnTo>
                <a:lnTo>
                  <a:pt x="461" y="675"/>
                </a:lnTo>
                <a:lnTo>
                  <a:pt x="448" y="666"/>
                </a:lnTo>
                <a:lnTo>
                  <a:pt x="432" y="663"/>
                </a:lnTo>
                <a:close/>
                <a:moveTo>
                  <a:pt x="562" y="526"/>
                </a:moveTo>
                <a:lnTo>
                  <a:pt x="557" y="527"/>
                </a:lnTo>
                <a:lnTo>
                  <a:pt x="554" y="529"/>
                </a:lnTo>
                <a:lnTo>
                  <a:pt x="551" y="532"/>
                </a:lnTo>
                <a:lnTo>
                  <a:pt x="550" y="535"/>
                </a:lnTo>
                <a:lnTo>
                  <a:pt x="550" y="539"/>
                </a:lnTo>
                <a:lnTo>
                  <a:pt x="553" y="554"/>
                </a:lnTo>
                <a:lnTo>
                  <a:pt x="554" y="559"/>
                </a:lnTo>
                <a:lnTo>
                  <a:pt x="557" y="563"/>
                </a:lnTo>
                <a:lnTo>
                  <a:pt x="562" y="566"/>
                </a:lnTo>
                <a:lnTo>
                  <a:pt x="566" y="568"/>
                </a:lnTo>
                <a:lnTo>
                  <a:pt x="571" y="569"/>
                </a:lnTo>
                <a:lnTo>
                  <a:pt x="651" y="569"/>
                </a:lnTo>
                <a:lnTo>
                  <a:pt x="656" y="568"/>
                </a:lnTo>
                <a:lnTo>
                  <a:pt x="659" y="566"/>
                </a:lnTo>
                <a:lnTo>
                  <a:pt x="662" y="563"/>
                </a:lnTo>
                <a:lnTo>
                  <a:pt x="662" y="559"/>
                </a:lnTo>
                <a:lnTo>
                  <a:pt x="660" y="554"/>
                </a:lnTo>
                <a:lnTo>
                  <a:pt x="654" y="539"/>
                </a:lnTo>
                <a:lnTo>
                  <a:pt x="651" y="535"/>
                </a:lnTo>
                <a:lnTo>
                  <a:pt x="647" y="530"/>
                </a:lnTo>
                <a:lnTo>
                  <a:pt x="641" y="527"/>
                </a:lnTo>
                <a:lnTo>
                  <a:pt x="635" y="526"/>
                </a:lnTo>
                <a:lnTo>
                  <a:pt x="562" y="526"/>
                </a:lnTo>
                <a:close/>
                <a:moveTo>
                  <a:pt x="399" y="526"/>
                </a:moveTo>
                <a:lnTo>
                  <a:pt x="393" y="527"/>
                </a:lnTo>
                <a:lnTo>
                  <a:pt x="388" y="530"/>
                </a:lnTo>
                <a:lnTo>
                  <a:pt x="385" y="535"/>
                </a:lnTo>
                <a:lnTo>
                  <a:pt x="384" y="539"/>
                </a:lnTo>
                <a:lnTo>
                  <a:pt x="382" y="554"/>
                </a:lnTo>
                <a:lnTo>
                  <a:pt x="382" y="559"/>
                </a:lnTo>
                <a:lnTo>
                  <a:pt x="384" y="563"/>
                </a:lnTo>
                <a:lnTo>
                  <a:pt x="387" y="566"/>
                </a:lnTo>
                <a:lnTo>
                  <a:pt x="391" y="568"/>
                </a:lnTo>
                <a:lnTo>
                  <a:pt x="396" y="569"/>
                </a:lnTo>
                <a:lnTo>
                  <a:pt x="475" y="569"/>
                </a:lnTo>
                <a:lnTo>
                  <a:pt x="481" y="568"/>
                </a:lnTo>
                <a:lnTo>
                  <a:pt x="484" y="566"/>
                </a:lnTo>
                <a:lnTo>
                  <a:pt x="487" y="563"/>
                </a:lnTo>
                <a:lnTo>
                  <a:pt x="488" y="559"/>
                </a:lnTo>
                <a:lnTo>
                  <a:pt x="490" y="554"/>
                </a:lnTo>
                <a:lnTo>
                  <a:pt x="488" y="539"/>
                </a:lnTo>
                <a:lnTo>
                  <a:pt x="485" y="535"/>
                </a:lnTo>
                <a:lnTo>
                  <a:pt x="482" y="530"/>
                </a:lnTo>
                <a:lnTo>
                  <a:pt x="478" y="527"/>
                </a:lnTo>
                <a:lnTo>
                  <a:pt x="472" y="526"/>
                </a:lnTo>
                <a:lnTo>
                  <a:pt x="399" y="526"/>
                </a:lnTo>
                <a:close/>
                <a:moveTo>
                  <a:pt x="230" y="526"/>
                </a:moveTo>
                <a:lnTo>
                  <a:pt x="224" y="527"/>
                </a:lnTo>
                <a:lnTo>
                  <a:pt x="218" y="530"/>
                </a:lnTo>
                <a:lnTo>
                  <a:pt x="213" y="535"/>
                </a:lnTo>
                <a:lnTo>
                  <a:pt x="210" y="539"/>
                </a:lnTo>
                <a:lnTo>
                  <a:pt x="204" y="554"/>
                </a:lnTo>
                <a:lnTo>
                  <a:pt x="203" y="559"/>
                </a:lnTo>
                <a:lnTo>
                  <a:pt x="203" y="563"/>
                </a:lnTo>
                <a:lnTo>
                  <a:pt x="204" y="566"/>
                </a:lnTo>
                <a:lnTo>
                  <a:pt x="209" y="568"/>
                </a:lnTo>
                <a:lnTo>
                  <a:pt x="213" y="569"/>
                </a:lnTo>
                <a:lnTo>
                  <a:pt x="293" y="569"/>
                </a:lnTo>
                <a:lnTo>
                  <a:pt x="297" y="568"/>
                </a:lnTo>
                <a:lnTo>
                  <a:pt x="303" y="566"/>
                </a:lnTo>
                <a:lnTo>
                  <a:pt x="306" y="563"/>
                </a:lnTo>
                <a:lnTo>
                  <a:pt x="309" y="559"/>
                </a:lnTo>
                <a:lnTo>
                  <a:pt x="311" y="554"/>
                </a:lnTo>
                <a:lnTo>
                  <a:pt x="314" y="539"/>
                </a:lnTo>
                <a:lnTo>
                  <a:pt x="314" y="535"/>
                </a:lnTo>
                <a:lnTo>
                  <a:pt x="314" y="532"/>
                </a:lnTo>
                <a:lnTo>
                  <a:pt x="311" y="529"/>
                </a:lnTo>
                <a:lnTo>
                  <a:pt x="306" y="527"/>
                </a:lnTo>
                <a:lnTo>
                  <a:pt x="303" y="526"/>
                </a:lnTo>
                <a:lnTo>
                  <a:pt x="230" y="526"/>
                </a:lnTo>
                <a:close/>
                <a:moveTo>
                  <a:pt x="548" y="457"/>
                </a:moveTo>
                <a:lnTo>
                  <a:pt x="544" y="459"/>
                </a:lnTo>
                <a:lnTo>
                  <a:pt x="539" y="460"/>
                </a:lnTo>
                <a:lnTo>
                  <a:pt x="538" y="463"/>
                </a:lnTo>
                <a:lnTo>
                  <a:pt x="538" y="468"/>
                </a:lnTo>
                <a:lnTo>
                  <a:pt x="539" y="478"/>
                </a:lnTo>
                <a:lnTo>
                  <a:pt x="541" y="483"/>
                </a:lnTo>
                <a:lnTo>
                  <a:pt x="545" y="486"/>
                </a:lnTo>
                <a:lnTo>
                  <a:pt x="550" y="488"/>
                </a:lnTo>
                <a:lnTo>
                  <a:pt x="556" y="488"/>
                </a:lnTo>
                <a:lnTo>
                  <a:pt x="623" y="488"/>
                </a:lnTo>
                <a:lnTo>
                  <a:pt x="627" y="488"/>
                </a:lnTo>
                <a:lnTo>
                  <a:pt x="630" y="487"/>
                </a:lnTo>
                <a:lnTo>
                  <a:pt x="632" y="484"/>
                </a:lnTo>
                <a:lnTo>
                  <a:pt x="633" y="481"/>
                </a:lnTo>
                <a:lnTo>
                  <a:pt x="632" y="478"/>
                </a:lnTo>
                <a:lnTo>
                  <a:pt x="627" y="468"/>
                </a:lnTo>
                <a:lnTo>
                  <a:pt x="624" y="463"/>
                </a:lnTo>
                <a:lnTo>
                  <a:pt x="621" y="460"/>
                </a:lnTo>
                <a:lnTo>
                  <a:pt x="615" y="459"/>
                </a:lnTo>
                <a:lnTo>
                  <a:pt x="611" y="457"/>
                </a:lnTo>
                <a:lnTo>
                  <a:pt x="548" y="457"/>
                </a:lnTo>
                <a:close/>
                <a:moveTo>
                  <a:pt x="405" y="457"/>
                </a:moveTo>
                <a:lnTo>
                  <a:pt x="399" y="459"/>
                </a:lnTo>
                <a:lnTo>
                  <a:pt x="396" y="460"/>
                </a:lnTo>
                <a:lnTo>
                  <a:pt x="393" y="463"/>
                </a:lnTo>
                <a:lnTo>
                  <a:pt x="391" y="468"/>
                </a:lnTo>
                <a:lnTo>
                  <a:pt x="390" y="478"/>
                </a:lnTo>
                <a:lnTo>
                  <a:pt x="390" y="483"/>
                </a:lnTo>
                <a:lnTo>
                  <a:pt x="393" y="486"/>
                </a:lnTo>
                <a:lnTo>
                  <a:pt x="396" y="488"/>
                </a:lnTo>
                <a:lnTo>
                  <a:pt x="402" y="488"/>
                </a:lnTo>
                <a:lnTo>
                  <a:pt x="470" y="488"/>
                </a:lnTo>
                <a:lnTo>
                  <a:pt x="475" y="488"/>
                </a:lnTo>
                <a:lnTo>
                  <a:pt x="479" y="486"/>
                </a:lnTo>
                <a:lnTo>
                  <a:pt x="481" y="483"/>
                </a:lnTo>
                <a:lnTo>
                  <a:pt x="482" y="478"/>
                </a:lnTo>
                <a:lnTo>
                  <a:pt x="481" y="468"/>
                </a:lnTo>
                <a:lnTo>
                  <a:pt x="479" y="463"/>
                </a:lnTo>
                <a:lnTo>
                  <a:pt x="476" y="460"/>
                </a:lnTo>
                <a:lnTo>
                  <a:pt x="472" y="459"/>
                </a:lnTo>
                <a:lnTo>
                  <a:pt x="467" y="457"/>
                </a:lnTo>
                <a:lnTo>
                  <a:pt x="405" y="457"/>
                </a:lnTo>
                <a:close/>
                <a:moveTo>
                  <a:pt x="254" y="457"/>
                </a:moveTo>
                <a:lnTo>
                  <a:pt x="248" y="459"/>
                </a:lnTo>
                <a:lnTo>
                  <a:pt x="243" y="460"/>
                </a:lnTo>
                <a:lnTo>
                  <a:pt x="239" y="463"/>
                </a:lnTo>
                <a:lnTo>
                  <a:pt x="237" y="468"/>
                </a:lnTo>
                <a:lnTo>
                  <a:pt x="233" y="478"/>
                </a:lnTo>
                <a:lnTo>
                  <a:pt x="231" y="481"/>
                </a:lnTo>
                <a:lnTo>
                  <a:pt x="231" y="484"/>
                </a:lnTo>
                <a:lnTo>
                  <a:pt x="234" y="487"/>
                </a:lnTo>
                <a:lnTo>
                  <a:pt x="237" y="488"/>
                </a:lnTo>
                <a:lnTo>
                  <a:pt x="240" y="488"/>
                </a:lnTo>
                <a:lnTo>
                  <a:pt x="309" y="488"/>
                </a:lnTo>
                <a:lnTo>
                  <a:pt x="315" y="488"/>
                </a:lnTo>
                <a:lnTo>
                  <a:pt x="319" y="486"/>
                </a:lnTo>
                <a:lnTo>
                  <a:pt x="322" y="483"/>
                </a:lnTo>
                <a:lnTo>
                  <a:pt x="324" y="478"/>
                </a:lnTo>
                <a:lnTo>
                  <a:pt x="327" y="468"/>
                </a:lnTo>
                <a:lnTo>
                  <a:pt x="327" y="463"/>
                </a:lnTo>
                <a:lnTo>
                  <a:pt x="324" y="460"/>
                </a:lnTo>
                <a:lnTo>
                  <a:pt x="321" y="459"/>
                </a:lnTo>
                <a:lnTo>
                  <a:pt x="317" y="457"/>
                </a:lnTo>
                <a:lnTo>
                  <a:pt x="254" y="457"/>
                </a:lnTo>
                <a:close/>
                <a:moveTo>
                  <a:pt x="103" y="63"/>
                </a:moveTo>
                <a:lnTo>
                  <a:pt x="98" y="64"/>
                </a:lnTo>
                <a:lnTo>
                  <a:pt x="94" y="67"/>
                </a:lnTo>
                <a:lnTo>
                  <a:pt x="91" y="72"/>
                </a:lnTo>
                <a:lnTo>
                  <a:pt x="91" y="76"/>
                </a:lnTo>
                <a:lnTo>
                  <a:pt x="91" y="205"/>
                </a:lnTo>
                <a:lnTo>
                  <a:pt x="91" y="209"/>
                </a:lnTo>
                <a:lnTo>
                  <a:pt x="94" y="214"/>
                </a:lnTo>
                <a:lnTo>
                  <a:pt x="98" y="217"/>
                </a:lnTo>
                <a:lnTo>
                  <a:pt x="103" y="217"/>
                </a:lnTo>
                <a:lnTo>
                  <a:pt x="720" y="217"/>
                </a:lnTo>
                <a:lnTo>
                  <a:pt x="725" y="217"/>
                </a:lnTo>
                <a:lnTo>
                  <a:pt x="729" y="214"/>
                </a:lnTo>
                <a:lnTo>
                  <a:pt x="732" y="209"/>
                </a:lnTo>
                <a:lnTo>
                  <a:pt x="733" y="205"/>
                </a:lnTo>
                <a:lnTo>
                  <a:pt x="733" y="76"/>
                </a:lnTo>
                <a:lnTo>
                  <a:pt x="732" y="72"/>
                </a:lnTo>
                <a:lnTo>
                  <a:pt x="729" y="67"/>
                </a:lnTo>
                <a:lnTo>
                  <a:pt x="725" y="64"/>
                </a:lnTo>
                <a:lnTo>
                  <a:pt x="720" y="63"/>
                </a:lnTo>
                <a:lnTo>
                  <a:pt x="103" y="63"/>
                </a:lnTo>
                <a:close/>
                <a:moveTo>
                  <a:pt x="103" y="0"/>
                </a:moveTo>
                <a:lnTo>
                  <a:pt x="720" y="0"/>
                </a:lnTo>
                <a:lnTo>
                  <a:pt x="744" y="3"/>
                </a:lnTo>
                <a:lnTo>
                  <a:pt x="765" y="15"/>
                </a:lnTo>
                <a:lnTo>
                  <a:pt x="781" y="31"/>
                </a:lnTo>
                <a:lnTo>
                  <a:pt x="793" y="52"/>
                </a:lnTo>
                <a:lnTo>
                  <a:pt x="796" y="76"/>
                </a:lnTo>
                <a:lnTo>
                  <a:pt x="796" y="205"/>
                </a:lnTo>
                <a:lnTo>
                  <a:pt x="793" y="229"/>
                </a:lnTo>
                <a:lnTo>
                  <a:pt x="781" y="249"/>
                </a:lnTo>
                <a:lnTo>
                  <a:pt x="765" y="266"/>
                </a:lnTo>
                <a:lnTo>
                  <a:pt x="744" y="276"/>
                </a:lnTo>
                <a:lnTo>
                  <a:pt x="720" y="281"/>
                </a:lnTo>
                <a:lnTo>
                  <a:pt x="586" y="281"/>
                </a:lnTo>
                <a:lnTo>
                  <a:pt x="586" y="373"/>
                </a:lnTo>
                <a:lnTo>
                  <a:pt x="686" y="373"/>
                </a:lnTo>
                <a:lnTo>
                  <a:pt x="701" y="378"/>
                </a:lnTo>
                <a:lnTo>
                  <a:pt x="713" y="388"/>
                </a:lnTo>
                <a:lnTo>
                  <a:pt x="856" y="623"/>
                </a:lnTo>
                <a:lnTo>
                  <a:pt x="862" y="638"/>
                </a:lnTo>
                <a:lnTo>
                  <a:pt x="865" y="654"/>
                </a:lnTo>
                <a:lnTo>
                  <a:pt x="865" y="844"/>
                </a:lnTo>
                <a:lnTo>
                  <a:pt x="864" y="850"/>
                </a:lnTo>
                <a:lnTo>
                  <a:pt x="861" y="855"/>
                </a:lnTo>
                <a:lnTo>
                  <a:pt x="858" y="859"/>
                </a:lnTo>
                <a:lnTo>
                  <a:pt x="853" y="860"/>
                </a:lnTo>
                <a:lnTo>
                  <a:pt x="847" y="862"/>
                </a:lnTo>
                <a:lnTo>
                  <a:pt x="16" y="862"/>
                </a:lnTo>
                <a:lnTo>
                  <a:pt x="12" y="860"/>
                </a:lnTo>
                <a:lnTo>
                  <a:pt x="7" y="859"/>
                </a:lnTo>
                <a:lnTo>
                  <a:pt x="3" y="855"/>
                </a:lnTo>
                <a:lnTo>
                  <a:pt x="1" y="850"/>
                </a:lnTo>
                <a:lnTo>
                  <a:pt x="0" y="844"/>
                </a:lnTo>
                <a:lnTo>
                  <a:pt x="0" y="654"/>
                </a:lnTo>
                <a:lnTo>
                  <a:pt x="1" y="638"/>
                </a:lnTo>
                <a:lnTo>
                  <a:pt x="9" y="623"/>
                </a:lnTo>
                <a:lnTo>
                  <a:pt x="152" y="388"/>
                </a:lnTo>
                <a:lnTo>
                  <a:pt x="163" y="378"/>
                </a:lnTo>
                <a:lnTo>
                  <a:pt x="178" y="373"/>
                </a:lnTo>
                <a:lnTo>
                  <a:pt x="414" y="373"/>
                </a:lnTo>
                <a:lnTo>
                  <a:pt x="414" y="281"/>
                </a:lnTo>
                <a:lnTo>
                  <a:pt x="103" y="281"/>
                </a:lnTo>
                <a:lnTo>
                  <a:pt x="79" y="276"/>
                </a:lnTo>
                <a:lnTo>
                  <a:pt x="58" y="266"/>
                </a:lnTo>
                <a:lnTo>
                  <a:pt x="42" y="249"/>
                </a:lnTo>
                <a:lnTo>
                  <a:pt x="30" y="229"/>
                </a:lnTo>
                <a:lnTo>
                  <a:pt x="27" y="205"/>
                </a:lnTo>
                <a:lnTo>
                  <a:pt x="27" y="76"/>
                </a:lnTo>
                <a:lnTo>
                  <a:pt x="30" y="52"/>
                </a:lnTo>
                <a:lnTo>
                  <a:pt x="42" y="31"/>
                </a:lnTo>
                <a:lnTo>
                  <a:pt x="58" y="15"/>
                </a:lnTo>
                <a:lnTo>
                  <a:pt x="79" y="3"/>
                </a:lnTo>
                <a:lnTo>
                  <a:pt x="103" y="0"/>
                </a:lnTo>
                <a:close/>
              </a:path>
            </a:pathLst>
          </a:custGeom>
          <a:solidFill>
            <a:srgbClr val="4444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28" name="Picture 20"/>
          <p:cNvPicPr>
            <a:picLocks noChangeAspect="1" noChangeArrowheads="1"/>
          </p:cNvPicPr>
          <p:nvPr/>
        </p:nvPicPr>
        <p:blipFill>
          <a:blip r:embed="rId9" cstate="print">
            <a:duotone>
              <a:prstClr val="black"/>
              <a:schemeClr val="tx2">
                <a:tint val="45000"/>
                <a:satMod val="400000"/>
              </a:schemeClr>
            </a:duotone>
            <a:lum bright="-15000"/>
            <a:extLst>
              <a:ext uri="{28A0092B-C50C-407E-A947-70E740481C1C}">
                <a14:useLocalDpi xmlns:a14="http://schemas.microsoft.com/office/drawing/2010/main"/>
              </a:ext>
            </a:extLst>
          </a:blip>
          <a:srcRect/>
          <a:stretch>
            <a:fillRect/>
          </a:stretch>
        </p:blipFill>
        <p:spPr bwMode="black">
          <a:xfrm>
            <a:off x="3299196" y="2996311"/>
            <a:ext cx="395562" cy="296889"/>
          </a:xfrm>
          <a:prstGeom prst="rect">
            <a:avLst/>
          </a:prstGeom>
          <a:solidFill>
            <a:srgbClr val="FFFFFF"/>
          </a:solidFill>
          <a:ln>
            <a:noFill/>
          </a:ln>
          <a:effectLst/>
          <a:extLst/>
        </p:spPr>
      </p:pic>
      <p:sp>
        <p:nvSpPr>
          <p:cNvPr id="29" name="Freeform 11"/>
          <p:cNvSpPr>
            <a:spLocks noEditPoints="1"/>
          </p:cNvSpPr>
          <p:nvPr/>
        </p:nvSpPr>
        <p:spPr bwMode="auto">
          <a:xfrm rot="20195217">
            <a:off x="4231911" y="4339956"/>
            <a:ext cx="660459" cy="581563"/>
          </a:xfrm>
          <a:custGeom>
            <a:avLst/>
            <a:gdLst>
              <a:gd name="T0" fmla="*/ 520 w 1892"/>
              <a:gd name="T1" fmla="*/ 148 h 1667"/>
              <a:gd name="T2" fmla="*/ 160 w 1892"/>
              <a:gd name="T3" fmla="*/ 999 h 1667"/>
              <a:gd name="T4" fmla="*/ 1372 w 1892"/>
              <a:gd name="T5" fmla="*/ 1511 h 1667"/>
              <a:gd name="T6" fmla="*/ 1732 w 1892"/>
              <a:gd name="T7" fmla="*/ 658 h 1667"/>
              <a:gd name="T8" fmla="*/ 520 w 1892"/>
              <a:gd name="T9" fmla="*/ 148 h 1667"/>
              <a:gd name="T10" fmla="*/ 482 w 1892"/>
              <a:gd name="T11" fmla="*/ 0 h 1667"/>
              <a:gd name="T12" fmla="*/ 513 w 1892"/>
              <a:gd name="T13" fmla="*/ 0 h 1667"/>
              <a:gd name="T14" fmla="*/ 545 w 1892"/>
              <a:gd name="T15" fmla="*/ 9 h 1667"/>
              <a:gd name="T16" fmla="*/ 1815 w 1892"/>
              <a:gd name="T17" fmla="*/ 545 h 1667"/>
              <a:gd name="T18" fmla="*/ 1845 w 1892"/>
              <a:gd name="T19" fmla="*/ 562 h 1667"/>
              <a:gd name="T20" fmla="*/ 1868 w 1892"/>
              <a:gd name="T21" fmla="*/ 583 h 1667"/>
              <a:gd name="T22" fmla="*/ 1883 w 1892"/>
              <a:gd name="T23" fmla="*/ 611 h 1667"/>
              <a:gd name="T24" fmla="*/ 1892 w 1892"/>
              <a:gd name="T25" fmla="*/ 641 h 1667"/>
              <a:gd name="T26" fmla="*/ 1892 w 1892"/>
              <a:gd name="T27" fmla="*/ 670 h 1667"/>
              <a:gd name="T28" fmla="*/ 1883 w 1892"/>
              <a:gd name="T29" fmla="*/ 701 h 1667"/>
              <a:gd name="T30" fmla="*/ 1506 w 1892"/>
              <a:gd name="T31" fmla="*/ 1598 h 1667"/>
              <a:gd name="T32" fmla="*/ 1490 w 1892"/>
              <a:gd name="T33" fmla="*/ 1624 h 1667"/>
              <a:gd name="T34" fmla="*/ 1467 w 1892"/>
              <a:gd name="T35" fmla="*/ 1646 h 1667"/>
              <a:gd name="T36" fmla="*/ 1441 w 1892"/>
              <a:gd name="T37" fmla="*/ 1660 h 1667"/>
              <a:gd name="T38" fmla="*/ 1410 w 1892"/>
              <a:gd name="T39" fmla="*/ 1667 h 1667"/>
              <a:gd name="T40" fmla="*/ 1379 w 1892"/>
              <a:gd name="T41" fmla="*/ 1667 h 1667"/>
              <a:gd name="T42" fmla="*/ 1347 w 1892"/>
              <a:gd name="T43" fmla="*/ 1659 h 1667"/>
              <a:gd name="T44" fmla="*/ 77 w 1892"/>
              <a:gd name="T45" fmla="*/ 1123 h 1667"/>
              <a:gd name="T46" fmla="*/ 49 w 1892"/>
              <a:gd name="T47" fmla="*/ 1107 h 1667"/>
              <a:gd name="T48" fmla="*/ 26 w 1892"/>
              <a:gd name="T49" fmla="*/ 1084 h 1667"/>
              <a:gd name="T50" fmla="*/ 10 w 1892"/>
              <a:gd name="T51" fmla="*/ 1058 h 1667"/>
              <a:gd name="T52" fmla="*/ 2 w 1892"/>
              <a:gd name="T53" fmla="*/ 1029 h 1667"/>
              <a:gd name="T54" fmla="*/ 0 w 1892"/>
              <a:gd name="T55" fmla="*/ 997 h 1667"/>
              <a:gd name="T56" fmla="*/ 9 w 1892"/>
              <a:gd name="T57" fmla="*/ 968 h 1667"/>
              <a:gd name="T58" fmla="*/ 386 w 1892"/>
              <a:gd name="T59" fmla="*/ 70 h 1667"/>
              <a:gd name="T60" fmla="*/ 402 w 1892"/>
              <a:gd name="T61" fmla="*/ 44 h 1667"/>
              <a:gd name="T62" fmla="*/ 425 w 1892"/>
              <a:gd name="T63" fmla="*/ 23 h 1667"/>
              <a:gd name="T64" fmla="*/ 453 w 1892"/>
              <a:gd name="T65" fmla="*/ 7 h 1667"/>
              <a:gd name="T66" fmla="*/ 482 w 1892"/>
              <a:gd name="T67" fmla="*/ 0 h 1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92" h="1667">
                <a:moveTo>
                  <a:pt x="520" y="148"/>
                </a:moveTo>
                <a:lnTo>
                  <a:pt x="160" y="999"/>
                </a:lnTo>
                <a:lnTo>
                  <a:pt x="1372" y="1511"/>
                </a:lnTo>
                <a:lnTo>
                  <a:pt x="1732" y="658"/>
                </a:lnTo>
                <a:lnTo>
                  <a:pt x="520" y="148"/>
                </a:lnTo>
                <a:close/>
                <a:moveTo>
                  <a:pt x="482" y="0"/>
                </a:moveTo>
                <a:lnTo>
                  <a:pt x="513" y="0"/>
                </a:lnTo>
                <a:lnTo>
                  <a:pt x="545" y="9"/>
                </a:lnTo>
                <a:lnTo>
                  <a:pt x="1815" y="545"/>
                </a:lnTo>
                <a:lnTo>
                  <a:pt x="1845" y="562"/>
                </a:lnTo>
                <a:lnTo>
                  <a:pt x="1868" y="583"/>
                </a:lnTo>
                <a:lnTo>
                  <a:pt x="1883" y="611"/>
                </a:lnTo>
                <a:lnTo>
                  <a:pt x="1892" y="641"/>
                </a:lnTo>
                <a:lnTo>
                  <a:pt x="1892" y="670"/>
                </a:lnTo>
                <a:lnTo>
                  <a:pt x="1883" y="701"/>
                </a:lnTo>
                <a:lnTo>
                  <a:pt x="1506" y="1598"/>
                </a:lnTo>
                <a:lnTo>
                  <a:pt x="1490" y="1624"/>
                </a:lnTo>
                <a:lnTo>
                  <a:pt x="1467" y="1646"/>
                </a:lnTo>
                <a:lnTo>
                  <a:pt x="1441" y="1660"/>
                </a:lnTo>
                <a:lnTo>
                  <a:pt x="1410" y="1667"/>
                </a:lnTo>
                <a:lnTo>
                  <a:pt x="1379" y="1667"/>
                </a:lnTo>
                <a:lnTo>
                  <a:pt x="1347" y="1659"/>
                </a:lnTo>
                <a:lnTo>
                  <a:pt x="77" y="1123"/>
                </a:lnTo>
                <a:lnTo>
                  <a:pt x="49" y="1107"/>
                </a:lnTo>
                <a:lnTo>
                  <a:pt x="26" y="1084"/>
                </a:lnTo>
                <a:lnTo>
                  <a:pt x="10" y="1058"/>
                </a:lnTo>
                <a:lnTo>
                  <a:pt x="2" y="1029"/>
                </a:lnTo>
                <a:lnTo>
                  <a:pt x="0" y="997"/>
                </a:lnTo>
                <a:lnTo>
                  <a:pt x="9" y="968"/>
                </a:lnTo>
                <a:lnTo>
                  <a:pt x="386" y="70"/>
                </a:lnTo>
                <a:lnTo>
                  <a:pt x="402" y="44"/>
                </a:lnTo>
                <a:lnTo>
                  <a:pt x="425" y="23"/>
                </a:lnTo>
                <a:lnTo>
                  <a:pt x="453" y="7"/>
                </a:lnTo>
                <a:lnTo>
                  <a:pt x="482" y="0"/>
                </a:lnTo>
                <a:close/>
              </a:path>
            </a:pathLst>
          </a:custGeom>
          <a:solidFill>
            <a:srgbClr val="4444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latin typeface="Arial"/>
              <a:cs typeface="Arial"/>
            </a:endParaRPr>
          </a:p>
        </p:txBody>
      </p:sp>
      <p:pic>
        <p:nvPicPr>
          <p:cNvPr id="30" name="Picture 29" descr="18.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512349" y="2964281"/>
            <a:ext cx="335305" cy="335303"/>
          </a:xfrm>
          <a:prstGeom prst="rect">
            <a:avLst/>
          </a:prstGeom>
          <a:solidFill>
            <a:schemeClr val="tx1"/>
          </a:solidFill>
        </p:spPr>
      </p:pic>
      <p:pic>
        <p:nvPicPr>
          <p:cNvPr id="31" name="Picture 31" descr="C:\Users\Administrator\Documents\DLP Projects\NBC News\NBC News Interactive Design PPT Dev 01-2012\Base\icon_world_wmf\icon_ipad.wmf"/>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483214" y="3806735"/>
            <a:ext cx="272451" cy="396277"/>
          </a:xfrm>
          <a:prstGeom prst="rect">
            <a:avLst/>
          </a:prstGeom>
          <a:solidFill>
            <a:schemeClr val="tx1"/>
          </a:solidFill>
          <a:ln>
            <a:noFill/>
          </a:ln>
          <a:extLst/>
        </p:spPr>
      </p:pic>
      <p:pic>
        <p:nvPicPr>
          <p:cNvPr id="32" name="Picture 31" descr="person2.png"/>
          <p:cNvPicPr>
            <a:picLocks noChangeAspect="1"/>
          </p:cNvPicPr>
          <p:nvPr/>
        </p:nvPicPr>
        <p:blipFill>
          <a:blip r:embed="rId12" cstate="print">
            <a:duotone>
              <a:prstClr val="black"/>
              <a:srgbClr val="D9C3A5">
                <a:tint val="50000"/>
                <a:satMod val="180000"/>
              </a:srgbClr>
            </a:duotone>
            <a:extLst>
              <a:ext uri="{BEBA8EAE-BF5A-486C-A8C5-ECC9F3942E4B}">
                <a14:imgProps xmlns:a14="http://schemas.microsoft.com/office/drawing/2010/main">
                  <a14:imgLayer r:embed="rId13">
                    <a14:imgEffect>
                      <a14:saturation sat="300000"/>
                    </a14:imgEffect>
                  </a14:imgLayer>
                </a14:imgProps>
              </a:ext>
              <a:ext uri="{28A0092B-C50C-407E-A947-70E740481C1C}">
                <a14:useLocalDpi xmlns:a14="http://schemas.microsoft.com/office/drawing/2010/main"/>
              </a:ext>
            </a:extLst>
          </a:blip>
          <a:srcRect l="-5684" t="312" r="-2547" b="-8936"/>
          <a:stretch>
            <a:fillRect/>
          </a:stretch>
        </p:blipFill>
        <p:spPr>
          <a:xfrm>
            <a:off x="3971311" y="2863416"/>
            <a:ext cx="1201736" cy="1206089"/>
          </a:xfrm>
          <a:prstGeom prst="rect">
            <a:avLst/>
          </a:prstGeom>
        </p:spPr>
      </p:pic>
      <p:pic>
        <p:nvPicPr>
          <p:cNvPr id="33" name="Picture 32" descr="TV_Icon.png"/>
          <p:cNvPicPr>
            <a:picLocks noChangeAspect="1"/>
          </p:cNvPicPr>
          <p:nvPr/>
        </p:nvPicPr>
        <p:blipFill>
          <a:blip r:embed="rId14" cstate="print">
            <a:alphaModFix amt="77000"/>
            <a:extLst>
              <a:ext uri="{28A0092B-C50C-407E-A947-70E740481C1C}">
                <a14:useLocalDpi xmlns:a14="http://schemas.microsoft.com/office/drawing/2010/main"/>
              </a:ext>
            </a:extLst>
          </a:blip>
          <a:stretch>
            <a:fillRect/>
          </a:stretch>
        </p:blipFill>
        <p:spPr>
          <a:xfrm>
            <a:off x="4795663" y="2114394"/>
            <a:ext cx="637954" cy="488848"/>
          </a:xfrm>
          <a:prstGeom prst="rect">
            <a:avLst/>
          </a:prstGeom>
        </p:spPr>
      </p:pic>
      <p:sp>
        <p:nvSpPr>
          <p:cNvPr id="23" name="TextBox 96"/>
          <p:cNvSpPr txBox="1">
            <a:spLocks noChangeArrowheads="1"/>
          </p:cNvSpPr>
          <p:nvPr/>
        </p:nvSpPr>
        <p:spPr bwMode="auto">
          <a:xfrm>
            <a:off x="8339138" y="6432550"/>
            <a:ext cx="615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lIns="118872" tIns="118872" rIns="118872" bIns="118872">
            <a:spAutoFit/>
          </a:bodyPr>
          <a:lstStyle>
            <a:lvl1pPr eaLnBrk="0" hangingPunct="0">
              <a:defRPr sz="2200" b="1">
                <a:solidFill>
                  <a:srgbClr val="4B4B4B"/>
                </a:solidFill>
                <a:latin typeface="Arial" charset="0"/>
                <a:ea typeface="MS PGothic" pitchFamily="34" charset="-128"/>
              </a:defRPr>
            </a:lvl1pPr>
            <a:lvl2pPr marL="742950" indent="-285750" eaLnBrk="0" hangingPunct="0">
              <a:defRPr sz="2200" b="1">
                <a:solidFill>
                  <a:srgbClr val="4B4B4B"/>
                </a:solidFill>
                <a:latin typeface="Arial" charset="0"/>
                <a:ea typeface="MS PGothic" pitchFamily="34" charset="-128"/>
              </a:defRPr>
            </a:lvl2pPr>
            <a:lvl3pPr marL="1143000" indent="-228600" eaLnBrk="0" hangingPunct="0">
              <a:defRPr sz="2200" b="1">
                <a:solidFill>
                  <a:srgbClr val="4B4B4B"/>
                </a:solidFill>
                <a:latin typeface="Arial" charset="0"/>
                <a:ea typeface="MS PGothic" pitchFamily="34" charset="-128"/>
              </a:defRPr>
            </a:lvl3pPr>
            <a:lvl4pPr marL="1600200" indent="-228600" eaLnBrk="0" hangingPunct="0">
              <a:defRPr sz="2200" b="1">
                <a:solidFill>
                  <a:srgbClr val="4B4B4B"/>
                </a:solidFill>
                <a:latin typeface="Arial" charset="0"/>
                <a:ea typeface="MS PGothic" pitchFamily="34" charset="-128"/>
              </a:defRPr>
            </a:lvl4pPr>
            <a:lvl5pPr marL="2057400" indent="-228600" eaLnBrk="0" hangingPunct="0">
              <a:defRPr sz="2200" b="1">
                <a:solidFill>
                  <a:srgbClr val="4B4B4B"/>
                </a:solidFill>
                <a:latin typeface="Arial" charset="0"/>
                <a:ea typeface="MS PGothic" pitchFamily="34" charset="-128"/>
              </a:defRPr>
            </a:lvl5pPr>
            <a:lvl6pPr marL="2514600" indent="-228600" eaLnBrk="0" fontAlgn="base" hangingPunct="0">
              <a:spcBef>
                <a:spcPct val="0"/>
              </a:spcBef>
              <a:spcAft>
                <a:spcPct val="0"/>
              </a:spcAft>
              <a:defRPr sz="2200" b="1">
                <a:solidFill>
                  <a:srgbClr val="4B4B4B"/>
                </a:solidFill>
                <a:latin typeface="Arial" charset="0"/>
                <a:ea typeface="MS PGothic" pitchFamily="34" charset="-128"/>
              </a:defRPr>
            </a:lvl6pPr>
            <a:lvl7pPr marL="2971800" indent="-228600" eaLnBrk="0" fontAlgn="base" hangingPunct="0">
              <a:spcBef>
                <a:spcPct val="0"/>
              </a:spcBef>
              <a:spcAft>
                <a:spcPct val="0"/>
              </a:spcAft>
              <a:defRPr sz="2200" b="1">
                <a:solidFill>
                  <a:srgbClr val="4B4B4B"/>
                </a:solidFill>
                <a:latin typeface="Arial" charset="0"/>
                <a:ea typeface="MS PGothic" pitchFamily="34" charset="-128"/>
              </a:defRPr>
            </a:lvl7pPr>
            <a:lvl8pPr marL="3429000" indent="-228600" eaLnBrk="0" fontAlgn="base" hangingPunct="0">
              <a:spcBef>
                <a:spcPct val="0"/>
              </a:spcBef>
              <a:spcAft>
                <a:spcPct val="0"/>
              </a:spcAft>
              <a:defRPr sz="2200" b="1">
                <a:solidFill>
                  <a:srgbClr val="4B4B4B"/>
                </a:solidFill>
                <a:latin typeface="Arial" charset="0"/>
                <a:ea typeface="MS PGothic" pitchFamily="34" charset="-128"/>
              </a:defRPr>
            </a:lvl8pPr>
            <a:lvl9pPr marL="3886200" indent="-228600" eaLnBrk="0" fontAlgn="base" hangingPunct="0">
              <a:spcBef>
                <a:spcPct val="0"/>
              </a:spcBef>
              <a:spcAft>
                <a:spcPct val="0"/>
              </a:spcAft>
              <a:defRPr sz="2200" b="1">
                <a:solidFill>
                  <a:srgbClr val="4B4B4B"/>
                </a:solidFill>
                <a:latin typeface="Arial" charset="0"/>
                <a:ea typeface="MS PGothic" pitchFamily="34" charset="-128"/>
              </a:defRPr>
            </a:lvl9pPr>
          </a:lstStyle>
          <a:p>
            <a:pPr eaLnBrk="1" hangingPunct="1"/>
            <a:r>
              <a:rPr lang="en-US" sz="500" b="0" dirty="0" smtClean="0"/>
              <a:t>V0113</a:t>
            </a:r>
            <a:endParaRPr lang="en-US" sz="500" b="0" dirty="0"/>
          </a:p>
        </p:txBody>
      </p:sp>
    </p:spTree>
    <p:extLst>
      <p:ext uri="{BB962C8B-B14F-4D97-AF65-F5344CB8AC3E}">
        <p14:creationId xmlns:p14="http://schemas.microsoft.com/office/powerpoint/2010/main" val="1351927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p:txBody>
          <a:bodyPr/>
          <a:lstStyle/>
          <a:p>
            <a:endParaRPr lang="en-US"/>
          </a:p>
        </p:txBody>
      </p:sp>
      <p:sp>
        <p:nvSpPr>
          <p:cNvPr id="4" name="Title 3"/>
          <p:cNvSpPr>
            <a:spLocks noGrp="1"/>
          </p:cNvSpPr>
          <p:nvPr>
            <p:ph type="title"/>
          </p:nvPr>
        </p:nvSpPr>
        <p:spPr/>
        <p:txBody>
          <a:bodyPr/>
          <a:lstStyle/>
          <a:p>
            <a:r>
              <a:rPr lang="en-US" dirty="0" smtClean="0"/>
              <a:t>Shoppers want to get multiple quotes…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116" y="914400"/>
            <a:ext cx="7937241" cy="463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8467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p:txBody>
          <a:bodyPr/>
          <a:lstStyle/>
          <a:p>
            <a:endParaRPr lang="en-US"/>
          </a:p>
        </p:txBody>
      </p:sp>
      <p:sp>
        <p:nvSpPr>
          <p:cNvPr id="4" name="Title 3"/>
          <p:cNvSpPr>
            <a:spLocks noGrp="1"/>
          </p:cNvSpPr>
          <p:nvPr>
            <p:ph type="title"/>
          </p:nvPr>
        </p:nvSpPr>
        <p:spPr/>
        <p:txBody>
          <a:bodyPr/>
          <a:lstStyle/>
          <a:p>
            <a:r>
              <a:rPr lang="en-US" dirty="0" smtClean="0"/>
              <a:t>Independent Agents Provide That</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13" y="1015999"/>
            <a:ext cx="8364891" cy="4005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549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itle 3"/>
          <p:cNvSpPr>
            <a:spLocks noGrp="1"/>
          </p:cNvSpPr>
          <p:nvPr>
            <p:ph type="title"/>
          </p:nvPr>
        </p:nvSpPr>
        <p:spPr/>
        <p:txBody>
          <a:bodyPr/>
          <a:lstStyle/>
          <a:p>
            <a:r>
              <a:rPr lang="en-US" dirty="0" smtClean="0"/>
              <a:t>People (23% unlike to purchase online in the future) want to talk to someone</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955" y="1306287"/>
            <a:ext cx="8655704" cy="3962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90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endParaRPr lang="en-US"/>
          </a:p>
        </p:txBody>
      </p:sp>
      <p:sp>
        <p:nvSpPr>
          <p:cNvPr id="3" name="Text Placeholder 2"/>
          <p:cNvSpPr>
            <a:spLocks noGrp="1"/>
          </p:cNvSpPr>
          <p:nvPr>
            <p:ph type="body" sz="quarter" idx="17"/>
          </p:nvPr>
        </p:nvSpPr>
        <p:spPr/>
        <p:txBody>
          <a:bodyPr/>
          <a:lstStyle/>
          <a:p>
            <a:endParaRPr lang="en-US"/>
          </a:p>
        </p:txBody>
      </p:sp>
      <p:sp>
        <p:nvSpPr>
          <p:cNvPr id="4" name="Title 3"/>
          <p:cNvSpPr>
            <a:spLocks noGrp="1"/>
          </p:cNvSpPr>
          <p:nvPr>
            <p:ph type="title"/>
          </p:nvPr>
        </p:nvSpPr>
        <p:spPr/>
        <p:txBody>
          <a:bodyPr/>
          <a:lstStyle/>
          <a:p>
            <a:r>
              <a:rPr lang="en-US" dirty="0" smtClean="0"/>
              <a:t>Agents do still need to be price competitive!</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800" y="1054984"/>
            <a:ext cx="6966857" cy="511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9425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UBI, Bundling, Servicing</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1726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35" y="53165"/>
            <a:ext cx="8737600" cy="499730"/>
          </a:xfrm>
        </p:spPr>
        <p:txBody>
          <a:bodyPr/>
          <a:lstStyle/>
          <a:p>
            <a:r>
              <a:rPr lang="en-US" dirty="0" smtClean="0"/>
              <a:t>UBI positioning within the quote process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05005601"/>
              </p:ext>
            </p:extLst>
          </p:nvPr>
        </p:nvGraphicFramePr>
        <p:xfrm>
          <a:off x="118138" y="623712"/>
          <a:ext cx="9025861" cy="5485776"/>
        </p:xfrm>
        <a:graphic>
          <a:graphicData uri="http://schemas.openxmlformats.org/drawingml/2006/table">
            <a:tbl>
              <a:tblPr firstRow="1" bandRow="1">
                <a:tableStyleId>{073A0DAA-6AF3-43AB-8588-CEC1D06C72B9}</a:tableStyleId>
              </a:tblPr>
              <a:tblGrid>
                <a:gridCol w="1378697"/>
                <a:gridCol w="1709503"/>
                <a:gridCol w="5937661"/>
              </a:tblGrid>
              <a:tr h="638568">
                <a:tc>
                  <a:txBody>
                    <a:bodyPr/>
                    <a:lstStyle/>
                    <a:p>
                      <a:pPr algn="ctr"/>
                      <a:r>
                        <a:rPr lang="en-US" sz="1800" dirty="0" smtClean="0"/>
                        <a:t>Insurer</a:t>
                      </a:r>
                      <a:endParaRPr lang="en-US" sz="1800" dirty="0"/>
                    </a:p>
                  </a:txBody>
                  <a:tcPr anchor="ctr"/>
                </a:tc>
                <a:tc>
                  <a:txBody>
                    <a:bodyPr/>
                    <a:lstStyle/>
                    <a:p>
                      <a:pPr algn="ctr"/>
                      <a:r>
                        <a:rPr lang="en-US" sz="1800" dirty="0" smtClean="0"/>
                        <a:t>Device</a:t>
                      </a:r>
                      <a:endParaRPr lang="en-US" sz="1800" dirty="0"/>
                    </a:p>
                  </a:txBody>
                  <a:tcPr anchor="ctr"/>
                </a:tc>
                <a:tc>
                  <a:txBody>
                    <a:bodyPr/>
                    <a:lstStyle/>
                    <a:p>
                      <a:pPr algn="ctr"/>
                      <a:r>
                        <a:rPr lang="en-US" sz="1800" dirty="0" smtClean="0"/>
                        <a:t>Positioning within Quote Process</a:t>
                      </a:r>
                      <a:endParaRPr lang="en-US" sz="1800" dirty="0"/>
                    </a:p>
                  </a:txBody>
                  <a:tcPr anchor="ctr"/>
                </a:tc>
              </a:tr>
              <a:tr h="563708">
                <a:tc>
                  <a:txBody>
                    <a:bodyPr/>
                    <a:lstStyle/>
                    <a:p>
                      <a:pPr algn="ctr"/>
                      <a:r>
                        <a:rPr lang="en-US" sz="1600" dirty="0" smtClean="0"/>
                        <a:t>Progressive</a:t>
                      </a:r>
                      <a:endParaRPr lang="en-US" sz="1600" b="1" dirty="0"/>
                    </a:p>
                  </a:txBody>
                  <a:tcPr anchor="ctr"/>
                </a:tc>
                <a:tc>
                  <a:txBody>
                    <a:bodyPr/>
                    <a:lstStyle/>
                    <a:p>
                      <a:pPr algn="ctr"/>
                      <a:r>
                        <a:rPr lang="en-US" sz="1600" dirty="0" err="1" smtClean="0"/>
                        <a:t>SnapShot</a:t>
                      </a:r>
                      <a:endParaRPr lang="en-US" sz="1600" dirty="0"/>
                    </a:p>
                  </a:txBody>
                  <a:tcPr anchor="ctr"/>
                </a:tc>
                <a:tc>
                  <a:txBody>
                    <a:bodyPr/>
                    <a:lstStyle/>
                    <a:p>
                      <a:pPr algn="ctr"/>
                      <a:r>
                        <a:rPr lang="en-US" sz="1400" dirty="0" smtClean="0"/>
                        <a:t>At the Final Details step before the Quote</a:t>
                      </a:r>
                      <a:r>
                        <a:rPr lang="en-US" sz="1400" baseline="0" dirty="0" smtClean="0"/>
                        <a:t> Submit page</a:t>
                      </a:r>
                    </a:p>
                    <a:p>
                      <a:pPr algn="ctr"/>
                      <a:r>
                        <a:rPr lang="en-US" sz="1400" baseline="0" dirty="0" smtClean="0"/>
                        <a:t>Also a separate Snapshot Test enrollment process</a:t>
                      </a:r>
                      <a:endParaRPr lang="en-US" sz="1400" dirty="0"/>
                    </a:p>
                  </a:txBody>
                  <a:tcPr anchor="ctr"/>
                </a:tc>
              </a:tr>
              <a:tr h="630026">
                <a:tc>
                  <a:txBody>
                    <a:bodyPr/>
                    <a:lstStyle/>
                    <a:p>
                      <a:pPr algn="ctr"/>
                      <a:r>
                        <a:rPr lang="en-US" sz="1600" dirty="0" smtClean="0"/>
                        <a:t>State Farm</a:t>
                      </a:r>
                      <a:endParaRPr lang="en-US" sz="1600" b="1" dirty="0"/>
                    </a:p>
                  </a:txBody>
                  <a:tcPr anchor="ctr"/>
                </a:tc>
                <a:tc>
                  <a:txBody>
                    <a:bodyPr/>
                    <a:lstStyle/>
                    <a:p>
                      <a:pPr algn="ctr"/>
                      <a:r>
                        <a:rPr lang="en-US" sz="1600" dirty="0" smtClean="0"/>
                        <a:t>Drive Safe &amp;</a:t>
                      </a:r>
                      <a:r>
                        <a:rPr lang="en-US" sz="1600" baseline="0" dirty="0" smtClean="0"/>
                        <a:t> </a:t>
                      </a:r>
                      <a:r>
                        <a:rPr lang="en-US" sz="1600" dirty="0" smtClean="0"/>
                        <a:t>Save</a:t>
                      </a:r>
                      <a:endParaRPr lang="en-US" sz="1600" dirty="0"/>
                    </a:p>
                  </a:txBody>
                  <a:tcPr anchor="ctr"/>
                </a:tc>
                <a:tc>
                  <a:txBody>
                    <a:bodyPr/>
                    <a:lstStyle/>
                    <a:p>
                      <a:pPr marL="0" indent="0" algn="ctr">
                        <a:buFont typeface="Arial" pitchFamily="34" charset="0"/>
                        <a:buNone/>
                      </a:pPr>
                      <a:r>
                        <a:rPr lang="en-US" sz="1400" baseline="0" dirty="0" smtClean="0"/>
                        <a:t>Step: Vehicles</a:t>
                      </a:r>
                    </a:p>
                    <a:p>
                      <a:pPr marL="0" indent="0" algn="ctr">
                        <a:buFont typeface="Arial" pitchFamily="34" charset="0"/>
                        <a:buNone/>
                      </a:pPr>
                      <a:r>
                        <a:rPr lang="en-US" sz="1400" baseline="0" dirty="0" smtClean="0"/>
                        <a:t>Section: Add Vehicles</a:t>
                      </a:r>
                    </a:p>
                  </a:txBody>
                  <a:tcPr anchor="ctr"/>
                </a:tc>
              </a:tr>
              <a:tr h="654367">
                <a:tc>
                  <a:txBody>
                    <a:bodyPr/>
                    <a:lstStyle/>
                    <a:p>
                      <a:pPr algn="ctr"/>
                      <a:r>
                        <a:rPr lang="en-US" sz="1600" dirty="0" smtClean="0"/>
                        <a:t>Allstate</a:t>
                      </a:r>
                      <a:endParaRPr lang="en-US" sz="1600" b="1" dirty="0"/>
                    </a:p>
                  </a:txBody>
                  <a:tcPr anchor="ctr"/>
                </a:tc>
                <a:tc>
                  <a:txBody>
                    <a:bodyPr/>
                    <a:lstStyle/>
                    <a:p>
                      <a:pPr algn="ctr"/>
                      <a:r>
                        <a:rPr lang="en-US" sz="1600" dirty="0" smtClean="0"/>
                        <a:t>Drive Wise</a:t>
                      </a:r>
                      <a:endParaRPr lang="en-US" sz="1600" dirty="0"/>
                    </a:p>
                  </a:txBody>
                  <a:tcPr anchor="ctr"/>
                </a:tc>
                <a:tc>
                  <a:txBody>
                    <a:bodyPr/>
                    <a:lstStyle/>
                    <a:p>
                      <a:pPr marL="0" indent="0" algn="ctr">
                        <a:buFont typeface="Arial" pitchFamily="34" charset="0"/>
                        <a:buNone/>
                      </a:pPr>
                      <a:r>
                        <a:rPr lang="en-US" sz="1400" baseline="0" dirty="0" smtClean="0">
                          <a:solidFill>
                            <a:schemeClr val="tx1"/>
                          </a:solidFill>
                        </a:rPr>
                        <a:t>Step: Discounts </a:t>
                      </a:r>
                    </a:p>
                    <a:p>
                      <a:pPr marL="0" indent="0" algn="ctr">
                        <a:buFont typeface="Arial" pitchFamily="34" charset="0"/>
                        <a:buNone/>
                      </a:pPr>
                      <a:r>
                        <a:rPr lang="en-US" sz="1400" dirty="0" smtClean="0">
                          <a:solidFill>
                            <a:schemeClr val="tx1"/>
                          </a:solidFill>
                        </a:rPr>
                        <a:t>Section:</a:t>
                      </a:r>
                      <a:r>
                        <a:rPr lang="en-US" sz="1400" baseline="0" dirty="0" smtClean="0">
                          <a:solidFill>
                            <a:schemeClr val="tx1"/>
                          </a:solidFill>
                        </a:rPr>
                        <a:t> Additional Discounts</a:t>
                      </a:r>
                    </a:p>
                  </a:txBody>
                  <a:tcPr anchor="ctr"/>
                </a:tc>
              </a:tr>
              <a:tr h="579685">
                <a:tc>
                  <a:txBody>
                    <a:bodyPr/>
                    <a:lstStyle/>
                    <a:p>
                      <a:pPr algn="ctr"/>
                      <a:r>
                        <a:rPr lang="en-US" sz="1600" dirty="0" err="1" smtClean="0"/>
                        <a:t>Esurance</a:t>
                      </a:r>
                      <a:endParaRPr lang="en-US" sz="1600" b="1" dirty="0"/>
                    </a:p>
                  </a:txBody>
                  <a:tcPr anchor="ctr"/>
                </a:tc>
                <a:tc>
                  <a:txBody>
                    <a:bodyPr/>
                    <a:lstStyle/>
                    <a:p>
                      <a:pPr algn="ctr"/>
                      <a:r>
                        <a:rPr lang="en-US" sz="1600" dirty="0" err="1" smtClean="0"/>
                        <a:t>DriveSense</a:t>
                      </a:r>
                      <a:endParaRPr lang="en-US" sz="1600" dirty="0"/>
                    </a:p>
                  </a:txBody>
                  <a:tcPr anchor="ctr"/>
                </a:tc>
                <a:tc>
                  <a:txBody>
                    <a:bodyPr/>
                    <a:lstStyle/>
                    <a:p>
                      <a:pPr marL="0" indent="0" algn="ctr">
                        <a:buFont typeface="Arial" pitchFamily="34" charset="0"/>
                        <a:buNone/>
                      </a:pPr>
                      <a:r>
                        <a:rPr lang="en-US" sz="1400" dirty="0" smtClean="0"/>
                        <a:t>Step: </a:t>
                      </a:r>
                      <a:r>
                        <a:rPr lang="en-US" sz="1400" baseline="0" dirty="0" smtClean="0"/>
                        <a:t>Primary Driver Information – Continued</a:t>
                      </a:r>
                    </a:p>
                    <a:p>
                      <a:pPr marL="0" indent="0" algn="ctr">
                        <a:buFont typeface="Arial" pitchFamily="34" charset="0"/>
                        <a:buNone/>
                      </a:pPr>
                      <a:r>
                        <a:rPr lang="en-US" sz="1400" baseline="0" dirty="0" smtClean="0"/>
                        <a:t>Section: Discounts</a:t>
                      </a:r>
                      <a:endParaRPr lang="en-US" sz="1400" dirty="0"/>
                    </a:p>
                  </a:txBody>
                  <a:tcPr anchor="ctr"/>
                </a:tc>
              </a:tr>
              <a:tr h="630026">
                <a:tc>
                  <a:txBody>
                    <a:bodyPr/>
                    <a:lstStyle/>
                    <a:p>
                      <a:pPr algn="ctr"/>
                      <a:r>
                        <a:rPr lang="en-US" sz="1600" dirty="0" err="1" smtClean="0"/>
                        <a:t>Esurance</a:t>
                      </a:r>
                      <a:endParaRPr lang="en-US" sz="1600" dirty="0" smtClean="0"/>
                    </a:p>
                    <a:p>
                      <a:pPr algn="ctr"/>
                      <a:r>
                        <a:rPr lang="en-US" sz="1600" dirty="0" smtClean="0"/>
                        <a:t>(PAYD)</a:t>
                      </a:r>
                      <a:endParaRPr lang="en-US" sz="1600" b="1" dirty="0"/>
                    </a:p>
                  </a:txBody>
                  <a:tcPr anchor="ctr"/>
                </a:tc>
                <a:tc>
                  <a:txBody>
                    <a:bodyPr/>
                    <a:lstStyle/>
                    <a:p>
                      <a:pPr algn="ctr"/>
                      <a:r>
                        <a:rPr lang="en-US" sz="1600" dirty="0" smtClean="0"/>
                        <a:t>Drive Less Save More</a:t>
                      </a:r>
                      <a:endParaRPr lang="en-US" sz="1600" dirty="0"/>
                    </a:p>
                  </a:txBody>
                  <a:tcPr anchor="ctr"/>
                </a:tc>
                <a:tc>
                  <a:txBody>
                    <a:bodyPr/>
                    <a:lstStyle/>
                    <a:p>
                      <a:pPr marL="0" indent="0" algn="ctr">
                        <a:buFont typeface="Arial" pitchFamily="34" charset="0"/>
                        <a:buNone/>
                      </a:pPr>
                      <a:r>
                        <a:rPr lang="en-US" sz="1400" dirty="0" smtClean="0"/>
                        <a:t>Step: Discounts</a:t>
                      </a:r>
                      <a:r>
                        <a:rPr lang="en-US" sz="1400" baseline="0" dirty="0" smtClean="0"/>
                        <a:t> &amp; Savings</a:t>
                      </a:r>
                    </a:p>
                    <a:p>
                      <a:pPr marL="0" indent="0" algn="ctr">
                        <a:buFont typeface="Arial" pitchFamily="34" charset="0"/>
                        <a:buNone/>
                      </a:pPr>
                      <a:r>
                        <a:rPr lang="en-US" sz="1400" baseline="0" dirty="0" smtClean="0"/>
                        <a:t>Section: Discounts &amp; Savings</a:t>
                      </a:r>
                      <a:endParaRPr lang="en-US" sz="1400" dirty="0" smtClean="0"/>
                    </a:p>
                  </a:txBody>
                  <a:tcPr anchor="ctr"/>
                </a:tc>
              </a:tr>
              <a:tr h="630026">
                <a:tc>
                  <a:txBody>
                    <a:bodyPr/>
                    <a:lstStyle/>
                    <a:p>
                      <a:pPr algn="ctr"/>
                      <a:r>
                        <a:rPr lang="en-US" sz="1600" b="0" dirty="0" smtClean="0"/>
                        <a:t>Nationwide</a:t>
                      </a:r>
                      <a:endParaRPr lang="en-US" sz="1600" b="0" dirty="0"/>
                    </a:p>
                  </a:txBody>
                  <a:tcPr anchor="ctr"/>
                </a:tc>
                <a:tc>
                  <a:txBody>
                    <a:bodyPr/>
                    <a:lstStyle/>
                    <a:p>
                      <a:pPr algn="ctr"/>
                      <a:r>
                        <a:rPr lang="en-US" sz="1600" dirty="0" err="1" smtClean="0"/>
                        <a:t>SmartRide</a:t>
                      </a:r>
                      <a:endParaRPr lang="en-US" sz="1600" dirty="0"/>
                    </a:p>
                  </a:txBody>
                  <a:tcPr anchor="ctr"/>
                </a:tc>
                <a:tc>
                  <a:txBody>
                    <a:bodyPr/>
                    <a:lstStyle/>
                    <a:p>
                      <a:pPr marL="0" indent="0" algn="ctr">
                        <a:buFont typeface="Arial" pitchFamily="34" charset="0"/>
                        <a:buNone/>
                      </a:pPr>
                      <a:r>
                        <a:rPr lang="en-US" sz="1400" dirty="0" smtClean="0"/>
                        <a:t>Step: Discounts</a:t>
                      </a:r>
                    </a:p>
                    <a:p>
                      <a:pPr marL="0" indent="0" algn="ctr">
                        <a:buFont typeface="Arial" pitchFamily="34" charset="0"/>
                        <a:buNone/>
                      </a:pPr>
                      <a:r>
                        <a:rPr lang="en-US" sz="1400" dirty="0" smtClean="0"/>
                        <a:t>Section: Discounts</a:t>
                      </a:r>
                    </a:p>
                  </a:txBody>
                  <a:tcPr anchor="ctr"/>
                </a:tc>
              </a:tr>
              <a:tr h="579685">
                <a:tc>
                  <a:txBody>
                    <a:bodyPr/>
                    <a:lstStyle/>
                    <a:p>
                      <a:pPr algn="ctr"/>
                      <a:r>
                        <a:rPr lang="en-US" sz="1600" dirty="0" smtClean="0"/>
                        <a:t>The Hartford</a:t>
                      </a:r>
                      <a:endParaRPr lang="en-US" sz="1600" b="1" dirty="0"/>
                    </a:p>
                  </a:txBody>
                  <a:tcPr anchor="ctr"/>
                </a:tc>
                <a:tc>
                  <a:txBody>
                    <a:bodyPr/>
                    <a:lstStyle/>
                    <a:p>
                      <a:pPr algn="ctr"/>
                      <a:r>
                        <a:rPr lang="en-US" sz="1600" dirty="0" err="1" smtClean="0"/>
                        <a:t>TrueLane</a:t>
                      </a:r>
                      <a:endParaRPr lang="en-US" sz="1600" dirty="0"/>
                    </a:p>
                  </a:txBody>
                  <a:tcPr anchor="ctr"/>
                </a:tc>
                <a:tc>
                  <a:txBody>
                    <a:bodyPr/>
                    <a:lstStyle/>
                    <a:p>
                      <a:pPr marL="0" indent="0" algn="ctr">
                        <a:buFont typeface="Arial" pitchFamily="34" charset="0"/>
                        <a:buNone/>
                      </a:pPr>
                      <a:r>
                        <a:rPr lang="en-US" sz="1400" baseline="0" dirty="0" smtClean="0"/>
                        <a:t>Step: Vehicle Info</a:t>
                      </a:r>
                    </a:p>
                    <a:p>
                      <a:pPr marL="0" indent="0" algn="ctr">
                        <a:buFont typeface="Arial" pitchFamily="34" charset="0"/>
                        <a:buNone/>
                      </a:pPr>
                      <a:r>
                        <a:rPr lang="en-US" sz="1400" baseline="0" dirty="0" smtClean="0"/>
                        <a:t>Section: 3</a:t>
                      </a:r>
                      <a:r>
                        <a:rPr lang="en-US" sz="1400" baseline="30000" dirty="0" smtClean="0"/>
                        <a:t>rd</a:t>
                      </a:r>
                      <a:r>
                        <a:rPr lang="en-US" sz="1400" baseline="0" dirty="0" smtClean="0"/>
                        <a:t> section on the Vehicle tab</a:t>
                      </a:r>
                    </a:p>
                  </a:txBody>
                  <a:tcPr anchor="ctr"/>
                </a:tc>
              </a:tr>
              <a:tr h="579685">
                <a:tc>
                  <a:txBody>
                    <a:bodyPr/>
                    <a:lstStyle/>
                    <a:p>
                      <a:pPr algn="ctr"/>
                      <a:r>
                        <a:rPr lang="en-US" sz="1600" dirty="0" smtClean="0"/>
                        <a:t>Travelers</a:t>
                      </a:r>
                      <a:endParaRPr lang="en-US" sz="1600" b="1" dirty="0"/>
                    </a:p>
                  </a:txBody>
                  <a:tcPr anchor="ctr"/>
                </a:tc>
                <a:tc>
                  <a:txBody>
                    <a:bodyPr/>
                    <a:lstStyle/>
                    <a:p>
                      <a:pPr algn="ctr"/>
                      <a:r>
                        <a:rPr lang="en-US" sz="1600" dirty="0" err="1" smtClean="0"/>
                        <a:t>IntelliDrive</a:t>
                      </a:r>
                      <a:endParaRPr lang="en-US" sz="1600" dirty="0"/>
                    </a:p>
                  </a:txBody>
                  <a:tcPr anchor="ctr"/>
                </a:tc>
                <a:tc>
                  <a:txBody>
                    <a:bodyPr/>
                    <a:lstStyle/>
                    <a:p>
                      <a:pPr marL="0" indent="0" algn="ctr">
                        <a:buFont typeface="Arial" pitchFamily="34" charset="0"/>
                        <a:buNone/>
                      </a:pPr>
                      <a:r>
                        <a:rPr lang="en-US" sz="1400" dirty="0" smtClean="0"/>
                        <a:t>On</a:t>
                      </a:r>
                      <a:r>
                        <a:rPr lang="en-US" sz="1400" baseline="0" dirty="0" smtClean="0"/>
                        <a:t> the quote submit page (select quotes only)</a:t>
                      </a:r>
                      <a:endParaRPr lang="en-US" sz="1400" dirty="0"/>
                    </a:p>
                  </a:txBody>
                  <a:tcPr anchor="ctr"/>
                </a:tc>
              </a:tr>
            </a:tbl>
          </a:graphicData>
        </a:graphic>
      </p:graphicFrame>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82632363"/>
      </p:ext>
    </p:extLst>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Insurers who offer online </a:t>
            </a:r>
            <a:r>
              <a:rPr lang="en-US" dirty="0" smtClean="0"/>
              <a:t>bundling</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03062465"/>
              </p:ext>
            </p:extLst>
          </p:nvPr>
        </p:nvGraphicFramePr>
        <p:xfrm>
          <a:off x="203200" y="992813"/>
          <a:ext cx="8643916" cy="5315734"/>
        </p:xfrm>
        <a:graphic>
          <a:graphicData uri="http://schemas.openxmlformats.org/drawingml/2006/table">
            <a:tbl>
              <a:tblPr firstRow="1" bandRow="1">
                <a:tableStyleId>{5C22544A-7EE6-4342-B048-85BDC9FD1C3A}</a:tableStyleId>
              </a:tblPr>
              <a:tblGrid>
                <a:gridCol w="1063625"/>
                <a:gridCol w="1428750"/>
                <a:gridCol w="2695821"/>
                <a:gridCol w="2410436"/>
                <a:gridCol w="1045284"/>
              </a:tblGrid>
              <a:tr h="445943">
                <a:tc>
                  <a:txBody>
                    <a:bodyPr/>
                    <a:lstStyle/>
                    <a:p>
                      <a:pPr algn="ctr"/>
                      <a:r>
                        <a:rPr lang="en-US" sz="1400" dirty="0" smtClean="0"/>
                        <a:t>Insurer</a:t>
                      </a:r>
                      <a:endParaRPr lang="en-US" sz="1400" dirty="0"/>
                    </a:p>
                  </a:txBody>
                  <a:tcPr anchor="ctr"/>
                </a:tc>
                <a:tc>
                  <a:txBody>
                    <a:bodyPr/>
                    <a:lstStyle/>
                    <a:p>
                      <a:pPr algn="ctr"/>
                      <a:r>
                        <a:rPr lang="en-US" sz="1400" dirty="0" smtClean="0"/>
                        <a:t>Bundle Opportunities</a:t>
                      </a:r>
                      <a:endParaRPr lang="en-US" sz="1400" dirty="0"/>
                    </a:p>
                  </a:txBody>
                  <a:tcPr anchor="ctr"/>
                </a:tc>
                <a:tc>
                  <a:txBody>
                    <a:bodyPr/>
                    <a:lstStyle/>
                    <a:p>
                      <a:pPr algn="ctr"/>
                      <a:r>
                        <a:rPr lang="en-US" sz="1400" dirty="0" smtClean="0"/>
                        <a:t>Bundle</a:t>
                      </a:r>
                      <a:r>
                        <a:rPr lang="en-US" sz="1400" baseline="0" dirty="0" smtClean="0"/>
                        <a:t> From Auto</a:t>
                      </a:r>
                      <a:endParaRPr lang="en-US" sz="1400" dirty="0"/>
                    </a:p>
                  </a:txBody>
                  <a:tcPr anchor="ctr"/>
                </a:tc>
                <a:tc>
                  <a:txBody>
                    <a:bodyPr/>
                    <a:lstStyle/>
                    <a:p>
                      <a:pPr algn="ctr"/>
                      <a:r>
                        <a:rPr lang="en-US" sz="1400" dirty="0" smtClean="0"/>
                        <a:t>Bundle From</a:t>
                      </a:r>
                      <a:r>
                        <a:rPr lang="en-US" sz="1400" baseline="0" dirty="0" smtClean="0"/>
                        <a:t> Home/Renters</a:t>
                      </a:r>
                      <a:endParaRPr lang="en-US" sz="1400" dirty="0"/>
                    </a:p>
                  </a:txBody>
                  <a:tcPr anchor="ctr"/>
                </a:tc>
                <a:tc>
                  <a:txBody>
                    <a:bodyPr/>
                    <a:lstStyle/>
                    <a:p>
                      <a:pPr algn="ctr"/>
                      <a:r>
                        <a:rPr lang="en-US" sz="1400" dirty="0" smtClean="0"/>
                        <a:t>Outcome</a:t>
                      </a:r>
                      <a:endParaRPr lang="en-US" sz="1400" dirty="0"/>
                    </a:p>
                  </a:txBody>
                  <a:tcPr anchor="ctr"/>
                </a:tc>
              </a:tr>
              <a:tr h="614991">
                <a:tc>
                  <a:txBody>
                    <a:bodyPr/>
                    <a:lstStyle/>
                    <a:p>
                      <a:pPr algn="ctr"/>
                      <a:r>
                        <a:rPr lang="en-US" sz="1200" dirty="0" smtClean="0"/>
                        <a:t>Allstate</a:t>
                      </a:r>
                      <a:endParaRPr lang="en-US" sz="1200" dirty="0"/>
                    </a:p>
                  </a:txBody>
                  <a:tcPr anchor="ctr">
                    <a:solidFill>
                      <a:srgbClr val="CDD6E7"/>
                    </a:solidFill>
                  </a:tcPr>
                </a:tc>
                <a:tc>
                  <a:txBody>
                    <a:bodyPr/>
                    <a:lstStyle/>
                    <a:p>
                      <a:pPr algn="ctr"/>
                      <a:r>
                        <a:rPr lang="en-US" sz="1200" dirty="0" smtClean="0"/>
                        <a:t>Auto + Renters</a:t>
                      </a:r>
                      <a:endParaRPr lang="en-US" sz="1200" dirty="0"/>
                    </a:p>
                  </a:txBody>
                  <a:tcPr anchor="ctr">
                    <a:solidFill>
                      <a:srgbClr val="CDD6E7"/>
                    </a:solidFill>
                  </a:tcPr>
                </a:tc>
                <a:tc>
                  <a:txBody>
                    <a:bodyPr/>
                    <a:lstStyle/>
                    <a:p>
                      <a:pPr algn="ctr"/>
                      <a:r>
                        <a:rPr lang="en-US" sz="1200" dirty="0" smtClean="0"/>
                        <a:t>Yes</a:t>
                      </a:r>
                      <a:r>
                        <a:rPr lang="en-US" sz="1200" baseline="0" dirty="0" smtClean="0"/>
                        <a:t> – Discounts page; page of renters questions after Discounts within the auto process</a:t>
                      </a:r>
                      <a:endParaRPr lang="en-US" sz="1200" dirty="0"/>
                    </a:p>
                  </a:txBody>
                  <a:tcPr anchor="ctr">
                    <a:solidFill>
                      <a:srgbClr val="CDD6E7"/>
                    </a:solidFill>
                  </a:tcPr>
                </a:tc>
                <a:tc>
                  <a:txBody>
                    <a:bodyPr/>
                    <a:lstStyle/>
                    <a:p>
                      <a:pPr algn="ctr"/>
                      <a:r>
                        <a:rPr lang="en-US" sz="1200" dirty="0" smtClean="0"/>
                        <a:t>Yes (Renters) – from quote initiation screen (taken</a:t>
                      </a:r>
                      <a:r>
                        <a:rPr lang="en-US" sz="1200" baseline="0" dirty="0" smtClean="0"/>
                        <a:t> directly to auto process first)</a:t>
                      </a:r>
                      <a:endParaRPr lang="en-US" sz="1200" dirty="0"/>
                    </a:p>
                  </a:txBody>
                  <a:tcPr anchor="ctr">
                    <a:solidFill>
                      <a:srgbClr val="CDD6E7"/>
                    </a:solidFill>
                  </a:tcPr>
                </a:tc>
                <a:tc>
                  <a:txBody>
                    <a:bodyPr/>
                    <a:lstStyle/>
                    <a:p>
                      <a:pPr algn="ctr"/>
                      <a:r>
                        <a:rPr lang="en-US" sz="1200" dirty="0" smtClean="0"/>
                        <a:t>Buy</a:t>
                      </a:r>
                      <a:r>
                        <a:rPr lang="en-US" sz="1200" baseline="0" dirty="0" smtClean="0"/>
                        <a:t> both policies</a:t>
                      </a:r>
                      <a:endParaRPr lang="en-US" sz="1200" dirty="0"/>
                    </a:p>
                  </a:txBody>
                  <a:tcPr anchor="ctr">
                    <a:solidFill>
                      <a:srgbClr val="CDD6E7"/>
                    </a:solidFill>
                  </a:tcPr>
                </a:tc>
              </a:tr>
              <a:tr h="753860">
                <a:tc>
                  <a:txBody>
                    <a:bodyPr/>
                    <a:lstStyle/>
                    <a:p>
                      <a:pPr algn="ctr"/>
                      <a:r>
                        <a:rPr lang="en-US" sz="1200" dirty="0" smtClean="0"/>
                        <a:t>Esurance</a:t>
                      </a:r>
                      <a:endParaRPr lang="en-US" sz="1200" dirty="0"/>
                    </a:p>
                  </a:txBody>
                  <a:tcPr anchor="ctr"/>
                </a:tc>
                <a:tc>
                  <a:txBody>
                    <a:bodyPr/>
                    <a:lstStyle/>
                    <a:p>
                      <a:pPr algn="ctr"/>
                      <a:r>
                        <a:rPr lang="en-US" sz="1200" baseline="0" dirty="0" smtClean="0"/>
                        <a:t>Auto + Renters (RentersPlus endorsement on Auto Policy)</a:t>
                      </a:r>
                    </a:p>
                  </a:txBody>
                  <a:tcPr anchor="ctr"/>
                </a:tc>
                <a:tc>
                  <a:txBody>
                    <a:bodyPr/>
                    <a:lstStyle/>
                    <a:p>
                      <a:pPr algn="ctr"/>
                      <a:r>
                        <a:rPr lang="en-US" sz="1200" dirty="0" smtClean="0"/>
                        <a:t>Yes</a:t>
                      </a:r>
                      <a:r>
                        <a:rPr lang="en-US" sz="1200" baseline="0" dirty="0" smtClean="0"/>
                        <a:t> – quote summary page (certain states only); additional renters questions asked during policy purchase</a:t>
                      </a:r>
                      <a:endParaRPr lang="en-US" sz="1200" dirty="0"/>
                    </a:p>
                  </a:txBody>
                  <a:tcPr anchor="ctr"/>
                </a:tc>
                <a:tc>
                  <a:txBody>
                    <a:bodyPr/>
                    <a:lstStyle/>
                    <a:p>
                      <a:pPr algn="ctr"/>
                      <a:r>
                        <a:rPr lang="en-US" sz="1200" dirty="0" smtClean="0"/>
                        <a:t>Yes</a:t>
                      </a:r>
                      <a:r>
                        <a:rPr lang="en-US" sz="1200" baseline="0" dirty="0" smtClean="0"/>
                        <a:t> (Renters) – Landing page before quote initiation screen (taken directly to auto process first)</a:t>
                      </a:r>
                      <a:endParaRPr lang="en-US" sz="1200" dirty="0"/>
                    </a:p>
                  </a:txBody>
                  <a:tcPr anchor="ctr"/>
                </a:tc>
                <a:tc>
                  <a:txBody>
                    <a:bodyPr/>
                    <a:lstStyle/>
                    <a:p>
                      <a:pPr algn="ctr"/>
                      <a:r>
                        <a:rPr lang="en-US" sz="1200" dirty="0" smtClean="0"/>
                        <a:t>Buy</a:t>
                      </a:r>
                      <a:r>
                        <a:rPr lang="en-US" sz="1200" baseline="0" dirty="0" smtClean="0"/>
                        <a:t> both policies</a:t>
                      </a:r>
                      <a:endParaRPr lang="en-US" sz="1200" dirty="0"/>
                    </a:p>
                  </a:txBody>
                  <a:tcPr anchor="ctr"/>
                </a:tc>
              </a:tr>
              <a:tr h="753860">
                <a:tc>
                  <a:txBody>
                    <a:bodyPr/>
                    <a:lstStyle/>
                    <a:p>
                      <a:pPr algn="ctr"/>
                      <a:r>
                        <a:rPr lang="en-US" sz="1200" dirty="0" smtClean="0"/>
                        <a:t>Progressive*</a:t>
                      </a:r>
                      <a:endParaRPr lang="en-US" sz="1200" dirty="0"/>
                    </a:p>
                  </a:txBody>
                  <a:tcPr anchor="ctr"/>
                </a:tc>
                <a:tc>
                  <a:txBody>
                    <a:bodyPr/>
                    <a:lstStyle/>
                    <a:p>
                      <a:pPr algn="ctr"/>
                      <a:r>
                        <a:rPr lang="en-US" sz="1200" dirty="0" smtClean="0"/>
                        <a:t>Home/Renters</a:t>
                      </a:r>
                      <a:r>
                        <a:rPr lang="en-US" sz="1200" baseline="0" dirty="0" smtClean="0"/>
                        <a:t> + Auto</a:t>
                      </a:r>
                      <a:endParaRPr lang="en-US" sz="1200" dirty="0"/>
                    </a:p>
                  </a:txBody>
                  <a:tcPr anchor="ctr"/>
                </a:tc>
                <a:tc>
                  <a:txBody>
                    <a:bodyPr/>
                    <a:lstStyle/>
                    <a:p>
                      <a:pPr algn="ctr"/>
                      <a:r>
                        <a:rPr lang="en-US" sz="1200" dirty="0" smtClean="0"/>
                        <a:t>Yes – pop-up before quote initiation page;</a:t>
                      </a:r>
                      <a:r>
                        <a:rPr lang="en-US" sz="1200" baseline="0" dirty="0" smtClean="0"/>
                        <a:t> complete auto quote and then home/renters quote</a:t>
                      </a:r>
                      <a:endParaRPr lang="en-US" sz="1200" dirty="0"/>
                    </a:p>
                  </a:txBody>
                  <a:tcPr anchor="ctr"/>
                </a:tc>
                <a:tc>
                  <a:txBody>
                    <a:bodyPr/>
                    <a:lstStyle/>
                    <a:p>
                      <a:pPr algn="ctr"/>
                      <a:r>
                        <a:rPr lang="en-US" sz="1200" dirty="0" smtClean="0"/>
                        <a:t>No – Bundle</a:t>
                      </a:r>
                      <a:r>
                        <a:rPr lang="en-US" sz="1200" baseline="0" dirty="0" smtClean="0"/>
                        <a:t> discount reminder displayed in the side panel throughout the quote process, but not option to add auto</a:t>
                      </a:r>
                      <a:endParaRPr lang="en-US" sz="1200" dirty="0"/>
                    </a:p>
                  </a:txBody>
                  <a:tcPr anchor="ctr"/>
                </a:tc>
                <a:tc>
                  <a:txBody>
                    <a:bodyPr/>
                    <a:lstStyle/>
                    <a:p>
                      <a:pPr algn="ctr"/>
                      <a:r>
                        <a:rPr lang="en-US" sz="1200" dirty="0" smtClean="0"/>
                        <a:t>Buy both policies</a:t>
                      </a:r>
                      <a:endParaRPr lang="en-US" sz="1200" dirty="0"/>
                    </a:p>
                  </a:txBody>
                  <a:tcPr anchor="ctr"/>
                </a:tc>
              </a:tr>
              <a:tr h="865654">
                <a:tc>
                  <a:txBody>
                    <a:bodyPr/>
                    <a:lstStyle/>
                    <a:p>
                      <a:pPr algn="ctr"/>
                      <a:r>
                        <a:rPr lang="en-US" sz="1200" dirty="0" smtClean="0"/>
                        <a:t>The</a:t>
                      </a:r>
                      <a:r>
                        <a:rPr lang="en-US" sz="1200" baseline="0" dirty="0" smtClean="0"/>
                        <a:t> Hartford</a:t>
                      </a:r>
                      <a:endParaRPr lang="en-US" sz="1200" dirty="0"/>
                    </a:p>
                  </a:txBody>
                  <a:tcPr anchor="ctr"/>
                </a:tc>
                <a:tc>
                  <a:txBody>
                    <a:bodyPr/>
                    <a:lstStyle/>
                    <a:p>
                      <a:pPr algn="ctr"/>
                      <a:r>
                        <a:rPr lang="en-US" sz="1200" dirty="0" smtClean="0"/>
                        <a:t>Auto</a:t>
                      </a:r>
                      <a:r>
                        <a:rPr lang="en-US" sz="1200" baseline="0" dirty="0" smtClean="0"/>
                        <a:t> + Home</a:t>
                      </a:r>
                      <a:endParaRPr lang="en-US" sz="1200" dirty="0"/>
                    </a:p>
                  </a:txBody>
                  <a:tcPr anchor="ctr"/>
                </a:tc>
                <a:tc>
                  <a:txBody>
                    <a:bodyPr/>
                    <a:lstStyle/>
                    <a:p>
                      <a:pPr algn="ctr"/>
                      <a:r>
                        <a:rPr lang="en-US" sz="1200" dirty="0" smtClean="0"/>
                        <a:t>Yes – quote summary page (certain states only);</a:t>
                      </a:r>
                      <a:r>
                        <a:rPr lang="en-US" sz="1200" baseline="0" dirty="0" smtClean="0"/>
                        <a:t> shoppers continue to get a homeowners quote and receive a bundled price for both policies</a:t>
                      </a:r>
                      <a:endParaRPr lang="en-US" sz="1200" dirty="0"/>
                    </a:p>
                  </a:txBody>
                  <a:tcPr anchor="ctr"/>
                </a:tc>
                <a:tc>
                  <a:txBody>
                    <a:bodyPr/>
                    <a:lstStyle/>
                    <a:p>
                      <a:pPr algn="ctr"/>
                      <a:r>
                        <a:rPr lang="en-US" sz="1200" dirty="0" smtClean="0"/>
                        <a:t>No – standalone</a:t>
                      </a:r>
                      <a:r>
                        <a:rPr lang="en-US" sz="1200" baseline="0" dirty="0" smtClean="0"/>
                        <a:t> homeowners quoting not available online</a:t>
                      </a:r>
                      <a:endParaRPr lang="en-US" sz="1200" dirty="0"/>
                    </a:p>
                  </a:txBody>
                  <a:tcPr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dirty="0" smtClean="0"/>
                        <a:t>Call agent to bundle</a:t>
                      </a:r>
                    </a:p>
                    <a:p>
                      <a:pPr algn="ctr"/>
                      <a:endParaRPr lang="en-US" sz="1200" dirty="0"/>
                    </a:p>
                  </a:txBody>
                  <a:tcPr anchor="ctr"/>
                </a:tc>
              </a:tr>
              <a:tr h="753860">
                <a:tc>
                  <a:txBody>
                    <a:bodyPr/>
                    <a:lstStyle/>
                    <a:p>
                      <a:pPr algn="ctr"/>
                      <a:r>
                        <a:rPr lang="en-US" sz="1200" dirty="0" smtClean="0"/>
                        <a:t>Liberty Mutual</a:t>
                      </a:r>
                      <a:endParaRPr lang="en-US" sz="1200" dirty="0"/>
                    </a:p>
                  </a:txBody>
                  <a:tcPr anchor="ctr"/>
                </a:tc>
                <a:tc>
                  <a:txBody>
                    <a:bodyPr/>
                    <a:lstStyle/>
                    <a:p>
                      <a:pPr algn="ctr"/>
                      <a:r>
                        <a:rPr lang="en-US" sz="1200" dirty="0" smtClean="0"/>
                        <a:t>Auto + Home/Renters</a:t>
                      </a:r>
                      <a:endParaRPr lang="en-US" sz="1200" dirty="0"/>
                    </a:p>
                  </a:txBody>
                  <a:tcPr anchor="ctr"/>
                </a:tc>
                <a:tc>
                  <a:txBody>
                    <a:bodyPr/>
                    <a:lstStyle/>
                    <a:p>
                      <a:pPr algn="ctr"/>
                      <a:r>
                        <a:rPr lang="en-US" sz="1200" dirty="0" smtClean="0"/>
                        <a:t>Yes – quote summary page (certain</a:t>
                      </a:r>
                      <a:r>
                        <a:rPr lang="en-US" sz="1200" baseline="0" dirty="0" smtClean="0"/>
                        <a:t> states only); shoppers can add renters insurance by answering 2 additional questions</a:t>
                      </a:r>
                      <a:endParaRPr lang="en-US" sz="1200" dirty="0"/>
                    </a:p>
                  </a:txBody>
                  <a:tcPr anchor="ctr"/>
                </a:tc>
                <a:tc>
                  <a:txBody>
                    <a:bodyPr/>
                    <a:lstStyle/>
                    <a:p>
                      <a:pPr algn="ctr"/>
                      <a:r>
                        <a:rPr lang="en-US" sz="1200" dirty="0" smtClean="0"/>
                        <a:t>Yes –</a:t>
                      </a:r>
                      <a:r>
                        <a:rPr lang="en-US" sz="1200" baseline="0" dirty="0" smtClean="0"/>
                        <a:t> quote summary page (certain states only); shoppers can get an auto quote to add on to homeowners</a:t>
                      </a:r>
                      <a:endParaRPr lang="en-US" sz="1200" dirty="0"/>
                    </a:p>
                  </a:txBody>
                  <a:tcPr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dirty="0" smtClean="0"/>
                        <a:t>Call agent to bundle</a:t>
                      </a:r>
                    </a:p>
                    <a:p>
                      <a:pPr algn="ctr"/>
                      <a:endParaRPr lang="en-US" sz="1200" dirty="0"/>
                    </a:p>
                  </a:txBody>
                  <a:tcPr anchor="ctr"/>
                </a:tc>
              </a:tr>
              <a:tr h="708262">
                <a:tc>
                  <a:txBody>
                    <a:bodyPr/>
                    <a:lstStyle/>
                    <a:p>
                      <a:pPr algn="ctr"/>
                      <a:r>
                        <a:rPr lang="en-US" sz="1200" dirty="0" smtClean="0"/>
                        <a:t>Farmers</a:t>
                      </a:r>
                      <a:endParaRPr lang="en-US" sz="1200" dirty="0"/>
                    </a:p>
                  </a:txBody>
                  <a:tcPr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dirty="0" smtClean="0"/>
                        <a:t>Auto + Home/Renters</a:t>
                      </a:r>
                    </a:p>
                  </a:txBody>
                  <a:tcPr anchor="ctr"/>
                </a:tc>
                <a:tc>
                  <a:txBody>
                    <a:bodyPr/>
                    <a:lstStyle/>
                    <a:p>
                      <a:pPr algn="ctr"/>
                      <a:r>
                        <a:rPr lang="en-US" sz="1200" dirty="0" smtClean="0"/>
                        <a:t>Yes – Shoppers</a:t>
                      </a:r>
                      <a:r>
                        <a:rPr lang="en-US" sz="1200" baseline="0" dirty="0" smtClean="0"/>
                        <a:t> who elect to add home or renters insurance to their auto quote automatically receive a discount on auto</a:t>
                      </a:r>
                      <a:endParaRPr lang="en-US" sz="1200" dirty="0"/>
                    </a:p>
                  </a:txBody>
                  <a:tcPr anchor="ctr"/>
                </a:tc>
                <a:tc>
                  <a:txBody>
                    <a:bodyPr/>
                    <a:lstStyle/>
                    <a:p>
                      <a:pPr algn="ctr"/>
                      <a:r>
                        <a:rPr lang="en-US" sz="1200" dirty="0" smtClean="0"/>
                        <a:t>Yes</a:t>
                      </a:r>
                      <a:r>
                        <a:rPr lang="en-US" sz="1200" baseline="0" dirty="0" smtClean="0"/>
                        <a:t> – quote summary page; shoppers continue from the homeowners process to get an auto quote</a:t>
                      </a:r>
                      <a:endParaRPr lang="en-US" sz="1200" dirty="0"/>
                    </a:p>
                  </a:txBody>
                  <a:tcPr anchor="ct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200" dirty="0" smtClean="0"/>
                        <a:t>Call agent to bundle</a:t>
                      </a:r>
                    </a:p>
                  </a:txBody>
                  <a:tcPr anchor="ctr"/>
                </a:tc>
              </a:tr>
            </a:tbl>
          </a:graphicData>
        </a:graphic>
      </p:graphicFrame>
      <p:sp>
        <p:nvSpPr>
          <p:cNvPr id="4" name="Text Placeholder 3"/>
          <p:cNvSpPr>
            <a:spLocks noGrp="1"/>
          </p:cNvSpPr>
          <p:nvPr>
            <p:ph type="body" sz="quarter" idx="15"/>
          </p:nvPr>
        </p:nvSpPr>
        <p:spPr>
          <a:xfrm>
            <a:off x="4133850" y="6286500"/>
            <a:ext cx="4114800" cy="571500"/>
          </a:xfrm>
        </p:spPr>
        <p:txBody>
          <a:bodyPr/>
          <a:lstStyle/>
          <a:p>
            <a:r>
              <a:rPr lang="en-US" sz="1000" dirty="0" smtClean="0"/>
              <a:t>*Progressive also has a “Bundle and Save” option on its homepage with the option to get a bundled quote, starting with the auto process</a:t>
            </a:r>
            <a:endParaRPr lang="en-US" sz="1000" dirty="0"/>
          </a:p>
        </p:txBody>
      </p:sp>
      <p:cxnSp>
        <p:nvCxnSpPr>
          <p:cNvPr id="6" name="Straight Connector 5"/>
          <p:cNvCxnSpPr/>
          <p:nvPr/>
        </p:nvCxnSpPr>
        <p:spPr>
          <a:xfrm>
            <a:off x="0" y="941696"/>
            <a:ext cx="9144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113042"/>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GEICO </a:t>
            </a:r>
            <a:r>
              <a:rPr lang="en-US" dirty="0" smtClean="0"/>
              <a:t>leads in online self-service</a:t>
            </a:r>
            <a:endParaRPr lang="en-US" dirty="0"/>
          </a:p>
        </p:txBody>
      </p:sp>
      <p:sp>
        <p:nvSpPr>
          <p:cNvPr id="12" name="Text Placeholder 11"/>
          <p:cNvSpPr>
            <a:spLocks noGrp="1"/>
          </p:cNvSpPr>
          <p:nvPr>
            <p:ph type="body" sz="quarter" idx="18"/>
          </p:nvPr>
        </p:nvSpPr>
        <p:spPr/>
        <p:txBody>
          <a:bodyPr>
            <a:noAutofit/>
          </a:bodyPr>
          <a:lstStyle/>
          <a:p>
            <a:pPr marL="0" indent="0" algn="ctr">
              <a:buNone/>
            </a:pPr>
            <a:r>
              <a:rPr lang="en-US" dirty="0" smtClean="0"/>
              <a:t>Overall Policy Management Content</a:t>
            </a:r>
            <a:endParaRPr lang="en-US" dirty="0"/>
          </a:p>
        </p:txBody>
      </p:sp>
      <p:sp>
        <p:nvSpPr>
          <p:cNvPr id="13" name="Text Placeholder 12"/>
          <p:cNvSpPr>
            <a:spLocks noGrp="1"/>
          </p:cNvSpPr>
          <p:nvPr>
            <p:ph type="body" sz="quarter" idx="19"/>
          </p:nvPr>
        </p:nvSpPr>
        <p:spPr>
          <a:solidFill>
            <a:schemeClr val="bg1">
              <a:lumMod val="95000"/>
            </a:schemeClr>
          </a:solidFill>
        </p:spPr>
        <p:txBody>
          <a:bodyPr>
            <a:noAutofit/>
          </a:bodyPr>
          <a:lstStyle/>
          <a:p>
            <a:pPr algn="l"/>
            <a:r>
              <a:rPr lang="en-US" sz="1200" dirty="0" smtClean="0"/>
              <a:t>Unique </a:t>
            </a:r>
            <a:r>
              <a:rPr lang="en-US" sz="1200" dirty="0"/>
              <a:t>Visitors (In Thousands)</a:t>
            </a:r>
          </a:p>
        </p:txBody>
      </p:sp>
      <p:graphicFrame>
        <p:nvGraphicFramePr>
          <p:cNvPr id="19" name="Table Placeholder 18"/>
          <p:cNvGraphicFramePr>
            <a:graphicFrameLocks noGrp="1"/>
          </p:cNvGraphicFramePr>
          <p:nvPr>
            <p:ph type="tbl" sz="quarter" idx="22"/>
            <p:extLst>
              <p:ext uri="{D42A27DB-BD31-4B8C-83A1-F6EECF244321}">
                <p14:modId xmlns:p14="http://schemas.microsoft.com/office/powerpoint/2010/main" val="682371815"/>
              </p:ext>
            </p:extLst>
          </p:nvPr>
        </p:nvGraphicFramePr>
        <p:xfrm>
          <a:off x="384179" y="5598527"/>
          <a:ext cx="8346528" cy="291376"/>
        </p:xfrm>
        <a:graphic>
          <a:graphicData uri="http://schemas.openxmlformats.org/drawingml/2006/table">
            <a:tbl>
              <a:tblPr firstRow="1" bandRow="1">
                <a:tableStyleId>{9D7B26C5-4107-4FEC-AEDC-1716B250A1EF}</a:tableStyleId>
              </a:tblPr>
              <a:tblGrid>
                <a:gridCol w="927392"/>
                <a:gridCol w="927392"/>
                <a:gridCol w="927392"/>
                <a:gridCol w="927392"/>
                <a:gridCol w="927392"/>
                <a:gridCol w="927392"/>
                <a:gridCol w="927392"/>
                <a:gridCol w="927392"/>
                <a:gridCol w="927392"/>
              </a:tblGrid>
              <a:tr h="291376">
                <a:tc>
                  <a:txBody>
                    <a:bodyPr/>
                    <a:lstStyle/>
                    <a:p>
                      <a:pPr algn="ctr" fontAlgn="b"/>
                      <a:r>
                        <a:rPr lang="en-US" sz="1400" b="1" i="0" u="none" strike="noStrike" dirty="0" smtClean="0">
                          <a:solidFill>
                            <a:schemeClr val="tx1"/>
                          </a:solidFill>
                          <a:latin typeface="Arial"/>
                        </a:rPr>
                        <a:t>9%</a:t>
                      </a:r>
                      <a:endParaRPr lang="en-US" sz="1400" b="1" i="0" u="none" strike="noStrike" dirty="0">
                        <a:solidFill>
                          <a:schemeClr val="tx1"/>
                        </a:solidFill>
                        <a:latin typeface="Arial"/>
                      </a:endParaRPr>
                    </a:p>
                  </a:txBody>
                  <a:tcPr marL="0" marR="0" marT="0" marB="0" anchor="ctr">
                    <a:noFill/>
                  </a:tcPr>
                </a:tc>
                <a:tc>
                  <a:txBody>
                    <a:bodyPr/>
                    <a:lstStyle/>
                    <a:p>
                      <a:pPr algn="ctr" fontAlgn="b"/>
                      <a:r>
                        <a:rPr lang="en-US" sz="1400" b="1" i="0" u="none" strike="noStrike" dirty="0" smtClean="0">
                          <a:solidFill>
                            <a:schemeClr val="tx1"/>
                          </a:solidFill>
                          <a:latin typeface="Arial"/>
                        </a:rPr>
                        <a:t>10</a:t>
                      </a:r>
                      <a:r>
                        <a:rPr lang="en-US" sz="1400" b="1" i="0" u="none" strike="noStrike" dirty="0" smtClean="0">
                          <a:solidFill>
                            <a:srgbClr val="444444"/>
                          </a:solidFill>
                          <a:latin typeface="Arial"/>
                        </a:rPr>
                        <a:t>%</a:t>
                      </a:r>
                      <a:endParaRPr lang="en-US" sz="1400" b="1" i="0" u="none" strike="noStrike" dirty="0">
                        <a:solidFill>
                          <a:srgbClr val="444444"/>
                        </a:solidFill>
                        <a:latin typeface="Arial"/>
                      </a:endParaRPr>
                    </a:p>
                  </a:txBody>
                  <a:tcPr marL="0" marR="0" marT="0" marB="0" anchor="ctr">
                    <a:noFill/>
                  </a:tcPr>
                </a:tc>
                <a:tc>
                  <a:txBody>
                    <a:bodyPr/>
                    <a:lstStyle/>
                    <a:p>
                      <a:pPr algn="ctr" fontAlgn="b"/>
                      <a:r>
                        <a:rPr lang="en-US" sz="1400" b="1" i="0" u="none" strike="noStrike" dirty="0" smtClean="0">
                          <a:solidFill>
                            <a:schemeClr val="tx1"/>
                          </a:solidFill>
                          <a:latin typeface="Arial"/>
                        </a:rPr>
                        <a:t>0%</a:t>
                      </a:r>
                      <a:endParaRPr lang="en-US" sz="1400" b="1" i="0" u="none" strike="noStrike" dirty="0">
                        <a:solidFill>
                          <a:schemeClr val="tx1"/>
                        </a:solidFill>
                        <a:latin typeface="Arial"/>
                      </a:endParaRPr>
                    </a:p>
                  </a:txBody>
                  <a:tcPr marL="0" marR="0" marT="0" marB="0" anchor="ctr">
                    <a:noFill/>
                  </a:tcPr>
                </a:tc>
                <a:tc>
                  <a:txBody>
                    <a:bodyPr/>
                    <a:lstStyle/>
                    <a:p>
                      <a:pPr algn="ctr" fontAlgn="b"/>
                      <a:r>
                        <a:rPr lang="en-US" sz="1400" b="1" i="0" u="none" strike="noStrike" dirty="0" smtClean="0">
                          <a:solidFill>
                            <a:schemeClr val="tx1"/>
                          </a:solidFill>
                          <a:latin typeface="Arial"/>
                        </a:rPr>
                        <a:t>2%</a:t>
                      </a:r>
                      <a:endParaRPr lang="en-US" sz="1400" b="1" i="0" u="none" strike="noStrike" dirty="0">
                        <a:solidFill>
                          <a:schemeClr val="tx1"/>
                        </a:solidFill>
                        <a:latin typeface="Arial"/>
                      </a:endParaRPr>
                    </a:p>
                  </a:txBody>
                  <a:tcPr marL="0" marR="0" marT="0" marB="0" anchor="ctr">
                    <a:noFill/>
                  </a:tcPr>
                </a:tc>
                <a:tc>
                  <a:txBody>
                    <a:bodyPr/>
                    <a:lstStyle/>
                    <a:p>
                      <a:pPr algn="ctr" fontAlgn="b"/>
                      <a:r>
                        <a:rPr lang="en-US" sz="1400" b="1" i="0" u="none" strike="noStrike" dirty="0" smtClean="0">
                          <a:solidFill>
                            <a:schemeClr val="tx1"/>
                          </a:solidFill>
                          <a:latin typeface="Arial"/>
                        </a:rPr>
                        <a:t>14%</a:t>
                      </a:r>
                      <a:endParaRPr lang="en-US" sz="1400" b="1" i="0" u="none" strike="noStrike" dirty="0">
                        <a:solidFill>
                          <a:schemeClr val="tx1"/>
                        </a:solidFill>
                        <a:latin typeface="Arial"/>
                      </a:endParaRPr>
                    </a:p>
                  </a:txBody>
                  <a:tcPr marL="0" marR="0" marT="0" marB="0" anchor="ctr">
                    <a:noFill/>
                  </a:tcPr>
                </a:tc>
                <a:tc>
                  <a:txBody>
                    <a:bodyPr/>
                    <a:lstStyle/>
                    <a:p>
                      <a:pPr algn="ctr" fontAlgn="b"/>
                      <a:r>
                        <a:rPr lang="en-US" sz="1400" b="1" i="0" u="none" strike="noStrike" dirty="0" smtClean="0">
                          <a:solidFill>
                            <a:srgbClr val="FF0000"/>
                          </a:solidFill>
                          <a:latin typeface="Arial"/>
                        </a:rPr>
                        <a:t>-13%</a:t>
                      </a:r>
                      <a:endParaRPr lang="en-US" sz="1400" b="1" i="0" u="none" strike="noStrike" dirty="0">
                        <a:solidFill>
                          <a:srgbClr val="FF0000"/>
                        </a:solidFill>
                        <a:latin typeface="Arial"/>
                      </a:endParaRPr>
                    </a:p>
                  </a:txBody>
                  <a:tcPr marL="0" marR="0" marT="0" marB="0" anchor="ctr">
                    <a:noFill/>
                  </a:tcPr>
                </a:tc>
                <a:tc>
                  <a:txBody>
                    <a:bodyPr/>
                    <a:lstStyle/>
                    <a:p>
                      <a:pPr algn="ctr" fontAlgn="b"/>
                      <a:r>
                        <a:rPr lang="en-US" sz="1400" b="1" i="0" u="none" strike="noStrike" dirty="0" smtClean="0">
                          <a:solidFill>
                            <a:srgbClr val="FF0000"/>
                          </a:solidFill>
                          <a:latin typeface="Arial"/>
                        </a:rPr>
                        <a:t>-1%</a:t>
                      </a:r>
                      <a:endParaRPr lang="en-US" sz="1400" b="1" i="0" u="none" strike="noStrike" dirty="0">
                        <a:solidFill>
                          <a:srgbClr val="FF0000"/>
                        </a:solidFill>
                        <a:latin typeface="Arial"/>
                      </a:endParaRPr>
                    </a:p>
                  </a:txBody>
                  <a:tcPr marL="0" marR="0" marT="0" marB="0" anchor="ctr">
                    <a:noFill/>
                  </a:tcPr>
                </a:tc>
                <a:tc>
                  <a:txBody>
                    <a:bodyPr/>
                    <a:lstStyle/>
                    <a:p>
                      <a:pPr algn="ctr" fontAlgn="b"/>
                      <a:r>
                        <a:rPr lang="en-US" sz="1400" b="1" i="0" u="none" strike="noStrike" dirty="0" smtClean="0">
                          <a:solidFill>
                            <a:schemeClr val="tx1"/>
                          </a:solidFill>
                          <a:latin typeface="Arial"/>
                        </a:rPr>
                        <a:t>4%</a:t>
                      </a:r>
                      <a:endParaRPr lang="en-US" sz="1400" b="1" i="0" u="none" strike="noStrike" dirty="0">
                        <a:solidFill>
                          <a:schemeClr val="tx1"/>
                        </a:solidFill>
                        <a:latin typeface="Arial"/>
                      </a:endParaRPr>
                    </a:p>
                  </a:txBody>
                  <a:tcPr marL="0" marR="0" marT="0" marB="0" anchor="ctr">
                    <a:noFill/>
                  </a:tcPr>
                </a:tc>
                <a:tc>
                  <a:txBody>
                    <a:bodyPr/>
                    <a:lstStyle/>
                    <a:p>
                      <a:pPr algn="ctr" fontAlgn="b"/>
                      <a:r>
                        <a:rPr lang="en-US" sz="1400" b="1" i="0" u="none" strike="noStrike" dirty="0" smtClean="0">
                          <a:solidFill>
                            <a:schemeClr val="tx1"/>
                          </a:solidFill>
                          <a:latin typeface="Arial"/>
                        </a:rPr>
                        <a:t>4%</a:t>
                      </a:r>
                      <a:endParaRPr lang="en-US" sz="1400" b="1" i="0" u="none" strike="noStrike" dirty="0">
                        <a:solidFill>
                          <a:schemeClr val="tx1"/>
                        </a:solidFill>
                        <a:latin typeface="Arial"/>
                      </a:endParaRPr>
                    </a:p>
                  </a:txBody>
                  <a:tcPr marL="0" marR="0" marT="0" marB="0" anchor="ctr">
                    <a:noFill/>
                  </a:tcPr>
                </a:tc>
              </a:tr>
            </a:tbl>
          </a:graphicData>
        </a:graphic>
      </p:graphicFrame>
      <p:graphicFrame>
        <p:nvGraphicFramePr>
          <p:cNvPr id="17" name="Content Placeholder 6"/>
          <p:cNvGraphicFramePr>
            <a:graphicFrameLocks noGrp="1"/>
          </p:cNvGraphicFramePr>
          <p:nvPr>
            <p:ph sz="quarter" idx="4294967295"/>
            <p:extLst>
              <p:ext uri="{D42A27DB-BD31-4B8C-83A1-F6EECF244321}">
                <p14:modId xmlns:p14="http://schemas.microsoft.com/office/powerpoint/2010/main" val="1272814056"/>
              </p:ext>
            </p:extLst>
          </p:nvPr>
        </p:nvGraphicFramePr>
        <p:xfrm>
          <a:off x="384174" y="1562100"/>
          <a:ext cx="8346533" cy="37211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11"/>
          <p:cNvSpPr txBox="1">
            <a:spLocks/>
          </p:cNvSpPr>
          <p:nvPr/>
        </p:nvSpPr>
        <p:spPr>
          <a:xfrm>
            <a:off x="297213" y="5305479"/>
            <a:ext cx="3528828" cy="344116"/>
          </a:xfrm>
          <a:prstGeom prst="rect">
            <a:avLst/>
          </a:prstGeom>
        </p:spPr>
        <p:txBody>
          <a:bodyPr/>
          <a:lstStyle>
            <a:lvl1pPr marL="0" indent="0" eaLnBrk="1" hangingPunct="1">
              <a:lnSpc>
                <a:spcPct val="120000"/>
              </a:lnSpc>
              <a:spcBef>
                <a:spcPts val="600"/>
              </a:spcBef>
              <a:defRPr lang="en-US" sz="1800" b="1" dirty="0" smtClean="0">
                <a:solidFill>
                  <a:schemeClr val="tx2"/>
                </a:solidFill>
                <a:latin typeface="+mn-lt"/>
                <a:ea typeface="+mn-ea"/>
                <a:cs typeface="+mn-cs"/>
              </a:defRPr>
            </a:lvl1pPr>
            <a:lvl2pPr marL="347472" indent="-176213" eaLnBrk="1" hangingPunct="1">
              <a:lnSpc>
                <a:spcPct val="120000"/>
              </a:lnSpc>
              <a:spcBef>
                <a:spcPts val="300"/>
              </a:spcBef>
              <a:buClr>
                <a:schemeClr val="accent1"/>
              </a:buClr>
              <a:buFont typeface="Wingdings" pitchFamily="2" charset="2"/>
              <a:buChar char="§"/>
              <a:defRPr lang="en-US" sz="1800" b="0" dirty="0" smtClean="0">
                <a:solidFill>
                  <a:schemeClr val="tx2"/>
                </a:solidFill>
                <a:latin typeface="+mn-lt"/>
                <a:ea typeface="+mn-ea"/>
                <a:cs typeface="+mn-cs"/>
              </a:defRPr>
            </a:lvl2pPr>
            <a:lvl3pPr marL="347472" indent="0" eaLnBrk="1" hangingPunct="1">
              <a:lnSpc>
                <a:spcPct val="120000"/>
              </a:lnSpc>
              <a:spcBef>
                <a:spcPts val="300"/>
              </a:spcBef>
              <a:buClrTx/>
              <a:buFontTx/>
              <a:buNone/>
              <a:defRPr lang="en-US" sz="1400" b="0" dirty="0" smtClean="0">
                <a:solidFill>
                  <a:srgbClr val="2674BA"/>
                </a:solidFill>
                <a:latin typeface="+mn-lt"/>
                <a:ea typeface="+mn-ea"/>
                <a:cs typeface="+mn-cs"/>
              </a:defRPr>
            </a:lvl3pPr>
            <a:lvl4pPr marL="0" indent="0" eaLnBrk="1" hangingPunct="1">
              <a:lnSpc>
                <a:spcPct val="120000"/>
              </a:lnSpc>
              <a:spcBef>
                <a:spcPts val="300"/>
              </a:spcBef>
              <a:buFontTx/>
              <a:buNone/>
              <a:tabLst/>
              <a:defRPr lang="en-US" sz="1200" b="1" i="0" dirty="0" smtClean="0">
                <a:solidFill>
                  <a:schemeClr val="accent3"/>
                </a:solidFill>
                <a:latin typeface="+mn-lt"/>
                <a:ea typeface="+mn-ea"/>
                <a:cs typeface="+mn-cs"/>
              </a:defRPr>
            </a:lvl4pPr>
            <a:lvl5pPr marL="0" indent="0" algn="l" rtl="0" eaLnBrk="1" fontAlgn="base" hangingPunct="1">
              <a:lnSpc>
                <a:spcPct val="120000"/>
              </a:lnSpc>
              <a:spcBef>
                <a:spcPct val="0"/>
              </a:spcBef>
              <a:spcAft>
                <a:spcPts val="300"/>
              </a:spcAft>
              <a:buClr>
                <a:srgbClr val="000000"/>
              </a:buClr>
              <a:buFontTx/>
              <a:buNone/>
              <a:tabLst>
                <a:tab pos="1262063" algn="l"/>
              </a:tabLst>
              <a:defRPr lang="en-US" sz="1200" b="0" dirty="0">
                <a:solidFill>
                  <a:schemeClr val="tx2"/>
                </a:solidFill>
                <a:latin typeface="+mn-lt"/>
                <a:ea typeface="+mn-ea"/>
                <a:cs typeface="+mn-cs"/>
              </a:defRPr>
            </a:lvl5pPr>
          </a:lstStyle>
          <a:p>
            <a:r>
              <a:rPr lang="en-US" sz="1400" dirty="0" smtClean="0"/>
              <a:t>Q/Q % Change</a:t>
            </a:r>
            <a:endParaRPr lang="en-US" sz="1400" dirty="0"/>
          </a:p>
        </p:txBody>
      </p:sp>
    </p:spTree>
    <p:extLst>
      <p:ext uri="{BB962C8B-B14F-4D97-AF65-F5344CB8AC3E}">
        <p14:creationId xmlns:p14="http://schemas.microsoft.com/office/powerpoint/2010/main" val="3974967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endParaRPr lang="en-US"/>
          </a:p>
        </p:txBody>
      </p:sp>
      <p:sp>
        <p:nvSpPr>
          <p:cNvPr id="106498" name="Rectangle 2"/>
          <p:cNvSpPr>
            <a:spLocks noGrp="1" noChangeArrowheads="1"/>
          </p:cNvSpPr>
          <p:nvPr>
            <p:ph type="title"/>
          </p:nvPr>
        </p:nvSpPr>
        <p:spPr/>
        <p:txBody>
          <a:bodyPr/>
          <a:lstStyle/>
          <a:p>
            <a:pPr eaLnBrk="1" hangingPunct="1"/>
            <a:r>
              <a:rPr lang="en-US" dirty="0" smtClean="0"/>
              <a:t>Contact &amp; Additional Information</a:t>
            </a:r>
          </a:p>
        </p:txBody>
      </p:sp>
      <p:sp>
        <p:nvSpPr>
          <p:cNvPr id="106499" name="Rectangle 3"/>
          <p:cNvSpPr>
            <a:spLocks noGrp="1" noChangeArrowheads="1"/>
          </p:cNvSpPr>
          <p:nvPr>
            <p:ph sz="quarter" idx="14"/>
          </p:nvPr>
        </p:nvSpPr>
        <p:spPr/>
        <p:txBody>
          <a:bodyPr>
            <a:normAutofit fontScale="92500" lnSpcReduction="10000"/>
          </a:bodyPr>
          <a:lstStyle/>
          <a:p>
            <a:r>
              <a:rPr lang="en-US" dirty="0" smtClean="0"/>
              <a:t>Susan Engleson – </a:t>
            </a:r>
            <a:r>
              <a:rPr lang="en-US" dirty="0" smtClean="0">
                <a:hlinkClick r:id="rId3"/>
              </a:rPr>
              <a:t>sengleson@comscore.com</a:t>
            </a:r>
            <a:r>
              <a:rPr lang="en-US" dirty="0" smtClean="0"/>
              <a:t>, 703.234.2625</a:t>
            </a:r>
          </a:p>
          <a:p>
            <a:endParaRPr lang="en-US" dirty="0"/>
          </a:p>
          <a:p>
            <a:r>
              <a:rPr lang="en-US" dirty="0" smtClean="0"/>
              <a:t>2013 Online Auto Insurance Report being released next month!</a:t>
            </a:r>
          </a:p>
          <a:p>
            <a:pPr lvl="1"/>
            <a:endParaRPr lang="en-US" dirty="0" smtClean="0"/>
          </a:p>
          <a:p>
            <a:r>
              <a:rPr lang="en-US" dirty="0" smtClean="0"/>
              <a:t>comScore Thought Leadership</a:t>
            </a:r>
          </a:p>
          <a:p>
            <a:pPr lvl="1"/>
            <a:r>
              <a:rPr lang="en-US" dirty="0" smtClean="0"/>
              <a:t>Digital Future in Focus </a:t>
            </a:r>
          </a:p>
          <a:p>
            <a:pPr lvl="1"/>
            <a:r>
              <a:rPr lang="en-US" dirty="0" smtClean="0"/>
              <a:t>Mobile Future in Focus</a:t>
            </a:r>
          </a:p>
          <a:p>
            <a:pPr lvl="1"/>
            <a:r>
              <a:rPr lang="en-US" dirty="0" smtClean="0"/>
              <a:t>State of Digital – Q4 2012</a:t>
            </a:r>
          </a:p>
          <a:p>
            <a:pPr lvl="1"/>
            <a:r>
              <a:rPr lang="en-US" dirty="0" smtClean="0"/>
              <a:t>State of Retail – </a:t>
            </a:r>
            <a:r>
              <a:rPr lang="en-US" dirty="0" smtClean="0"/>
              <a:t>Q2 2013 </a:t>
            </a:r>
            <a:endParaRPr lang="en-US" dirty="0" smtClean="0"/>
          </a:p>
          <a:p>
            <a:pPr lvl="1" eaLnBrk="1" hangingPunct="1"/>
            <a:endParaRPr lang="en-US" dirty="0" smtClean="0"/>
          </a:p>
          <a:p>
            <a:pPr lvl="1" eaLnBrk="1" hangingPunct="1">
              <a:spcAft>
                <a:spcPct val="0"/>
              </a:spcAft>
              <a:buFont typeface="ＭＳ Ｐゴシック" pitchFamily="34" charset="-128"/>
              <a:buNone/>
            </a:pPr>
            <a:endParaRPr lang="en-US" sz="1600" dirty="0" smtClean="0"/>
          </a:p>
          <a:p>
            <a:pPr lvl="1" eaLnBrk="1" hangingPunct="1">
              <a:spcAft>
                <a:spcPct val="0"/>
              </a:spcAft>
              <a:buFont typeface="ＭＳ Ｐゴシック" pitchFamily="34" charset="-128"/>
              <a:buNone/>
            </a:pPr>
            <a:r>
              <a:rPr lang="en-US" sz="1600" dirty="0" smtClean="0"/>
              <a:t>				</a:t>
            </a:r>
          </a:p>
          <a:p>
            <a:pPr lvl="1" eaLnBrk="1" hangingPunct="1">
              <a:spcAft>
                <a:spcPct val="0"/>
              </a:spcAft>
              <a:buFont typeface="ＭＳ Ｐゴシック" pitchFamily="34" charset="-128"/>
              <a:buNone/>
            </a:pPr>
            <a:r>
              <a:rPr lang="en-US" sz="1600" dirty="0" smtClean="0"/>
              <a:t>	</a:t>
            </a:r>
          </a:p>
        </p:txBody>
      </p:sp>
    </p:spTree>
    <p:extLst>
      <p:ext uri="{BB962C8B-B14F-4D97-AF65-F5344CB8AC3E}">
        <p14:creationId xmlns:p14="http://schemas.microsoft.com/office/powerpoint/2010/main" val="3109109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Broader Context</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past 12 months, ownership of </a:t>
            </a:r>
            <a:r>
              <a:rPr lang="en-US" dirty="0"/>
              <a:t>s</a:t>
            </a:r>
            <a:r>
              <a:rPr lang="en-US" dirty="0" smtClean="0"/>
              <a:t>martphones has risen from 47% to 59% among those with a mobile device in the U.S.</a:t>
            </a:r>
            <a:endParaRPr lang="en-US" dirty="0"/>
          </a:p>
        </p:txBody>
      </p:sp>
      <p:sp>
        <p:nvSpPr>
          <p:cNvPr id="6" name="Text Placeholder 5"/>
          <p:cNvSpPr>
            <a:spLocks noGrp="1"/>
          </p:cNvSpPr>
          <p:nvPr>
            <p:ph type="body" sz="quarter" idx="18"/>
          </p:nvPr>
        </p:nvSpPr>
        <p:spPr/>
        <p:txBody>
          <a:bodyPr>
            <a:normAutofit/>
          </a:bodyPr>
          <a:lstStyle/>
          <a:p>
            <a:r>
              <a:rPr lang="en-US" sz="1200" dirty="0"/>
              <a:t> Growth of U.S. Smartphone Installed Base </a:t>
            </a:r>
          </a:p>
        </p:txBody>
      </p:sp>
      <p:sp>
        <p:nvSpPr>
          <p:cNvPr id="8" name="Text Placeholder 7"/>
          <p:cNvSpPr>
            <a:spLocks noGrp="1"/>
          </p:cNvSpPr>
          <p:nvPr>
            <p:ph type="body" sz="quarter" idx="19"/>
          </p:nvPr>
        </p:nvSpPr>
        <p:spPr/>
        <p:txBody>
          <a:bodyPr/>
          <a:lstStyle/>
          <a:p>
            <a:r>
              <a:rPr lang="en-US" dirty="0" smtClean="0"/>
              <a:t>Smartphone Growth Over the Past Year</a:t>
            </a:r>
            <a:endParaRPr lang="en-US" dirty="0"/>
          </a:p>
        </p:txBody>
      </p:sp>
      <p:sp>
        <p:nvSpPr>
          <p:cNvPr id="4" name="Text Placeholder 3"/>
          <p:cNvSpPr>
            <a:spLocks noGrp="1"/>
          </p:cNvSpPr>
          <p:nvPr>
            <p:ph type="body" sz="quarter" idx="17"/>
          </p:nvPr>
        </p:nvSpPr>
        <p:spPr/>
        <p:txBody>
          <a:bodyPr>
            <a:normAutofit/>
          </a:bodyPr>
          <a:lstStyle/>
          <a:p>
            <a:pPr algn="r"/>
            <a:r>
              <a:rPr lang="en-US" dirty="0" smtClean="0"/>
              <a:t>Source</a:t>
            </a:r>
            <a:r>
              <a:rPr lang="en-US" dirty="0"/>
              <a:t>: </a:t>
            </a:r>
            <a:r>
              <a:rPr lang="en-US" dirty="0" err="1"/>
              <a:t>MobiLens</a:t>
            </a:r>
            <a:r>
              <a:rPr lang="en-US" dirty="0"/>
              <a:t>™ : 3-mth rolling </a:t>
            </a:r>
            <a:r>
              <a:rPr lang="en-US" dirty="0" smtClean="0"/>
              <a:t>averages</a:t>
            </a:r>
            <a:endParaRPr lang="en-US" dirty="0"/>
          </a:p>
        </p:txBody>
      </p:sp>
      <p:graphicFrame>
        <p:nvGraphicFramePr>
          <p:cNvPr id="3" name="Chart 2"/>
          <p:cNvGraphicFramePr/>
          <p:nvPr>
            <p:extLst>
              <p:ext uri="{D42A27DB-BD31-4B8C-83A1-F6EECF244321}">
                <p14:modId xmlns:p14="http://schemas.microsoft.com/office/powerpoint/2010/main" val="1316268700"/>
              </p:ext>
            </p:extLst>
          </p:nvPr>
        </p:nvGraphicFramePr>
        <p:xfrm>
          <a:off x="77638" y="1449238"/>
          <a:ext cx="4951562" cy="47356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079627" y="4066784"/>
            <a:ext cx="1169270" cy="266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smtClean="0"/>
              <a:t>Smartphone</a:t>
            </a:r>
            <a:endParaRPr lang="en-US" sz="1100" dirty="0"/>
          </a:p>
        </p:txBody>
      </p:sp>
      <p:sp>
        <p:nvSpPr>
          <p:cNvPr id="11" name="Rectangle 10"/>
          <p:cNvSpPr/>
          <p:nvPr/>
        </p:nvSpPr>
        <p:spPr>
          <a:xfrm>
            <a:off x="1004909" y="2727483"/>
            <a:ext cx="1318705" cy="266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100" dirty="0" smtClean="0"/>
              <a:t>Not Smartphone</a:t>
            </a:r>
            <a:endParaRPr lang="en-US" sz="1100" dirty="0"/>
          </a:p>
        </p:txBody>
      </p:sp>
      <p:sp>
        <p:nvSpPr>
          <p:cNvPr id="13" name="TextBox 12"/>
          <p:cNvSpPr txBox="1"/>
          <p:nvPr/>
        </p:nvSpPr>
        <p:spPr bwMode="auto">
          <a:xfrm>
            <a:off x="4576526" y="2390518"/>
            <a:ext cx="642795" cy="455509"/>
          </a:xfrm>
          <a:prstGeom prst="rect">
            <a:avLst/>
          </a:prstGeom>
          <a:noFill/>
          <a:ln w="19050" algn="ctr">
            <a:noFill/>
            <a:miter lim="800000"/>
            <a:headEnd/>
            <a:tailEnd/>
          </a:ln>
          <a:effectLst/>
        </p:spPr>
        <p:txBody>
          <a:bodyPr wrap="square" lIns="118872" tIns="118872" rIns="118872" bIns="118872" rtlCol="0">
            <a:spAutoFit/>
          </a:bodyPr>
          <a:lstStyle/>
          <a:p>
            <a:pPr algn="ctr"/>
            <a:r>
              <a:rPr lang="en-US" sz="1400" dirty="0" smtClean="0"/>
              <a:t>59%</a:t>
            </a:r>
          </a:p>
        </p:txBody>
      </p:sp>
      <p:sp>
        <p:nvSpPr>
          <p:cNvPr id="14" name="TextBox 13"/>
          <p:cNvSpPr txBox="1"/>
          <p:nvPr/>
        </p:nvSpPr>
        <p:spPr bwMode="auto">
          <a:xfrm>
            <a:off x="758230" y="3684333"/>
            <a:ext cx="642795" cy="455509"/>
          </a:xfrm>
          <a:prstGeom prst="rect">
            <a:avLst/>
          </a:prstGeom>
          <a:noFill/>
          <a:ln w="19050" algn="ctr">
            <a:noFill/>
            <a:miter lim="800000"/>
            <a:headEnd/>
            <a:tailEnd/>
          </a:ln>
          <a:effectLst/>
        </p:spPr>
        <p:txBody>
          <a:bodyPr wrap="square" lIns="118872" tIns="118872" rIns="118872" bIns="118872" rtlCol="0">
            <a:spAutoFit/>
          </a:bodyPr>
          <a:lstStyle/>
          <a:p>
            <a:pPr algn="ctr"/>
            <a:r>
              <a:rPr lang="en-US" sz="1400" dirty="0" smtClean="0"/>
              <a:t>47%</a:t>
            </a:r>
          </a:p>
        </p:txBody>
      </p:sp>
      <p:graphicFrame>
        <p:nvGraphicFramePr>
          <p:cNvPr id="15" name="Table 14"/>
          <p:cNvGraphicFramePr>
            <a:graphicFrameLocks noGrp="1"/>
          </p:cNvGraphicFramePr>
          <p:nvPr>
            <p:extLst>
              <p:ext uri="{D42A27DB-BD31-4B8C-83A1-F6EECF244321}">
                <p14:modId xmlns:p14="http://schemas.microsoft.com/office/powerpoint/2010/main" val="992568055"/>
              </p:ext>
            </p:extLst>
          </p:nvPr>
        </p:nvGraphicFramePr>
        <p:xfrm>
          <a:off x="835931" y="5199455"/>
          <a:ext cx="4061993" cy="370840"/>
        </p:xfrm>
        <a:graphic>
          <a:graphicData uri="http://schemas.openxmlformats.org/drawingml/2006/table">
            <a:tbl>
              <a:tblPr>
                <a:tableStyleId>{5C22544A-7EE6-4342-B048-85BDC9FD1C3A}</a:tableStyleId>
              </a:tblPr>
              <a:tblGrid>
                <a:gridCol w="312461"/>
                <a:gridCol w="312461"/>
                <a:gridCol w="312461"/>
                <a:gridCol w="312461"/>
                <a:gridCol w="312461"/>
                <a:gridCol w="312461"/>
                <a:gridCol w="312461"/>
                <a:gridCol w="312461"/>
                <a:gridCol w="312461"/>
                <a:gridCol w="312461"/>
                <a:gridCol w="312461"/>
                <a:gridCol w="312461"/>
                <a:gridCol w="312461"/>
              </a:tblGrid>
              <a:tr h="370840">
                <a:tc>
                  <a:txBody>
                    <a:bodyPr/>
                    <a:lstStyle/>
                    <a:p>
                      <a:pPr algn="r" fontAlgn="b"/>
                      <a:r>
                        <a:rPr lang="en-US" sz="1000" b="1" i="0" u="none" strike="noStrike" dirty="0">
                          <a:solidFill>
                            <a:schemeClr val="tx1"/>
                          </a:solidFill>
                          <a:effectLst/>
                          <a:latin typeface="Arial"/>
                        </a:rPr>
                        <a:t>47%</a:t>
                      </a:r>
                    </a:p>
                  </a:txBody>
                  <a:tcPr marL="9525" marR="9525" marT="9525" marB="0" anchor="b">
                    <a:noFill/>
                  </a:tcPr>
                </a:tc>
                <a:tc>
                  <a:txBody>
                    <a:bodyPr/>
                    <a:lstStyle/>
                    <a:p>
                      <a:pPr algn="r" fontAlgn="b"/>
                      <a:r>
                        <a:rPr lang="en-US" sz="1000" b="1" i="0" u="none" strike="noStrike" dirty="0">
                          <a:solidFill>
                            <a:schemeClr val="tx1"/>
                          </a:solidFill>
                          <a:effectLst/>
                          <a:latin typeface="Arial"/>
                        </a:rPr>
                        <a:t>49%</a:t>
                      </a:r>
                    </a:p>
                  </a:txBody>
                  <a:tcPr marL="9525" marR="9525" marT="9525" marB="0" anchor="b">
                    <a:noFill/>
                  </a:tcPr>
                </a:tc>
                <a:tc>
                  <a:txBody>
                    <a:bodyPr/>
                    <a:lstStyle/>
                    <a:p>
                      <a:pPr algn="r" fontAlgn="b"/>
                      <a:r>
                        <a:rPr lang="en-US" sz="1000" b="1" i="0" u="none" strike="noStrike" dirty="0">
                          <a:solidFill>
                            <a:schemeClr val="tx1"/>
                          </a:solidFill>
                          <a:effectLst/>
                          <a:latin typeface="Arial"/>
                        </a:rPr>
                        <a:t>50%</a:t>
                      </a:r>
                    </a:p>
                  </a:txBody>
                  <a:tcPr marL="9525" marR="9525" marT="9525" marB="0" anchor="b">
                    <a:noFill/>
                  </a:tcPr>
                </a:tc>
                <a:tc>
                  <a:txBody>
                    <a:bodyPr/>
                    <a:lstStyle/>
                    <a:p>
                      <a:pPr algn="r" fontAlgn="b"/>
                      <a:r>
                        <a:rPr lang="en-US" sz="1000" b="1" i="0" u="none" strike="noStrike" dirty="0">
                          <a:solidFill>
                            <a:schemeClr val="tx1"/>
                          </a:solidFill>
                          <a:effectLst/>
                          <a:latin typeface="Arial"/>
                        </a:rPr>
                        <a:t>51%</a:t>
                      </a:r>
                    </a:p>
                  </a:txBody>
                  <a:tcPr marL="9525" marR="9525" marT="9525" marB="0" anchor="b">
                    <a:noFill/>
                  </a:tcPr>
                </a:tc>
                <a:tc>
                  <a:txBody>
                    <a:bodyPr/>
                    <a:lstStyle/>
                    <a:p>
                      <a:pPr algn="r" fontAlgn="b"/>
                      <a:r>
                        <a:rPr lang="en-US" sz="1000" b="1" i="0" u="none" strike="noStrike" dirty="0">
                          <a:solidFill>
                            <a:schemeClr val="tx1"/>
                          </a:solidFill>
                          <a:effectLst/>
                          <a:latin typeface="Arial"/>
                        </a:rPr>
                        <a:t>52%</a:t>
                      </a:r>
                    </a:p>
                  </a:txBody>
                  <a:tcPr marL="9525" marR="9525" marT="9525" marB="0" anchor="b">
                    <a:noFill/>
                  </a:tcPr>
                </a:tc>
                <a:tc>
                  <a:txBody>
                    <a:bodyPr/>
                    <a:lstStyle/>
                    <a:p>
                      <a:pPr algn="r" fontAlgn="b"/>
                      <a:r>
                        <a:rPr lang="en-US" sz="1000" b="1" i="0" u="none" strike="noStrike" dirty="0">
                          <a:solidFill>
                            <a:schemeClr val="tx1"/>
                          </a:solidFill>
                          <a:effectLst/>
                          <a:latin typeface="Arial"/>
                        </a:rPr>
                        <a:t>53%</a:t>
                      </a:r>
                    </a:p>
                  </a:txBody>
                  <a:tcPr marL="9525" marR="9525" marT="9525" marB="0" anchor="b">
                    <a:noFill/>
                  </a:tcPr>
                </a:tc>
                <a:tc>
                  <a:txBody>
                    <a:bodyPr/>
                    <a:lstStyle/>
                    <a:p>
                      <a:pPr algn="r" fontAlgn="b"/>
                      <a:r>
                        <a:rPr lang="en-US" sz="1000" b="1" i="0" u="none" strike="noStrike" dirty="0">
                          <a:solidFill>
                            <a:schemeClr val="tx1"/>
                          </a:solidFill>
                          <a:effectLst/>
                          <a:latin typeface="Arial"/>
                        </a:rPr>
                        <a:t>54%</a:t>
                      </a:r>
                    </a:p>
                  </a:txBody>
                  <a:tcPr marL="9525" marR="9525" marT="9525" marB="0" anchor="b">
                    <a:noFill/>
                  </a:tcPr>
                </a:tc>
                <a:tc>
                  <a:txBody>
                    <a:bodyPr/>
                    <a:lstStyle/>
                    <a:p>
                      <a:pPr algn="r" fontAlgn="b"/>
                      <a:r>
                        <a:rPr lang="en-US" sz="1000" b="1" i="0" u="none" strike="noStrike" dirty="0" smtClean="0">
                          <a:solidFill>
                            <a:schemeClr val="tx1"/>
                          </a:solidFill>
                          <a:effectLst/>
                          <a:latin typeface="Arial"/>
                        </a:rPr>
                        <a:t>55%</a:t>
                      </a:r>
                      <a:endParaRPr lang="en-US" sz="1000" b="1" i="0" u="none" strike="noStrike" dirty="0">
                        <a:solidFill>
                          <a:schemeClr val="tx1"/>
                        </a:solidFill>
                        <a:effectLst/>
                        <a:latin typeface="Arial"/>
                      </a:endParaRPr>
                    </a:p>
                  </a:txBody>
                  <a:tcPr marL="9525" marR="9525" marT="9525" marB="0" anchor="b">
                    <a:noFill/>
                  </a:tcPr>
                </a:tc>
                <a:tc>
                  <a:txBody>
                    <a:bodyPr/>
                    <a:lstStyle/>
                    <a:p>
                      <a:pPr algn="r" fontAlgn="b"/>
                      <a:r>
                        <a:rPr lang="en-US" sz="1000" b="1" i="0" u="none" strike="noStrike" dirty="0" smtClean="0">
                          <a:solidFill>
                            <a:schemeClr val="tx1"/>
                          </a:solidFill>
                          <a:effectLst/>
                          <a:latin typeface="Arial"/>
                        </a:rPr>
                        <a:t>56%</a:t>
                      </a:r>
                      <a:endParaRPr lang="en-US" sz="1000" b="1" i="0" u="none" strike="noStrike" dirty="0">
                        <a:solidFill>
                          <a:schemeClr val="tx1"/>
                        </a:solidFill>
                        <a:effectLst/>
                        <a:latin typeface="Arial"/>
                      </a:endParaRPr>
                    </a:p>
                  </a:txBody>
                  <a:tcPr marL="9525" marR="9525" marT="9525" marB="0" anchor="b">
                    <a:noFill/>
                  </a:tcPr>
                </a:tc>
                <a:tc>
                  <a:txBody>
                    <a:bodyPr/>
                    <a:lstStyle/>
                    <a:p>
                      <a:pPr algn="r" fontAlgn="b"/>
                      <a:r>
                        <a:rPr lang="en-US" sz="1000" b="1" i="0" u="none" strike="noStrike" dirty="0" smtClean="0">
                          <a:solidFill>
                            <a:schemeClr val="tx1"/>
                          </a:solidFill>
                          <a:effectLst/>
                          <a:latin typeface="Arial"/>
                        </a:rPr>
                        <a:t>58%</a:t>
                      </a:r>
                      <a:endParaRPr lang="en-US" sz="1000" b="1" i="0" u="none" strike="noStrike" dirty="0">
                        <a:solidFill>
                          <a:schemeClr val="tx1"/>
                        </a:solidFill>
                        <a:effectLst/>
                        <a:latin typeface="Arial"/>
                      </a:endParaRPr>
                    </a:p>
                  </a:txBody>
                  <a:tcPr marL="9525" marR="9525" marT="9525" marB="0" anchor="b">
                    <a:noFill/>
                  </a:tcPr>
                </a:tc>
                <a:tc>
                  <a:txBody>
                    <a:bodyPr/>
                    <a:lstStyle/>
                    <a:p>
                      <a:pPr algn="r" fontAlgn="b"/>
                      <a:r>
                        <a:rPr lang="en-US" sz="1000" b="1" i="0" u="none" strike="noStrike" dirty="0" smtClean="0">
                          <a:solidFill>
                            <a:schemeClr val="tx1"/>
                          </a:solidFill>
                          <a:effectLst/>
                          <a:latin typeface="Arial"/>
                        </a:rPr>
                        <a:t>58%</a:t>
                      </a:r>
                      <a:endParaRPr lang="en-US" sz="1000" b="1" i="0" u="none" strike="noStrike" dirty="0">
                        <a:solidFill>
                          <a:schemeClr val="tx1"/>
                        </a:solidFill>
                        <a:effectLst/>
                        <a:latin typeface="Arial"/>
                      </a:endParaRPr>
                    </a:p>
                  </a:txBody>
                  <a:tcPr marL="9525" marR="9525" marT="9525" marB="0" anchor="b">
                    <a:noFill/>
                  </a:tcPr>
                </a:tc>
                <a:tc>
                  <a:txBody>
                    <a:bodyPr/>
                    <a:lstStyle/>
                    <a:p>
                      <a:pPr algn="r" fontAlgn="b"/>
                      <a:r>
                        <a:rPr lang="en-US" sz="1000" b="1" i="0" u="none" strike="noStrike" dirty="0" smtClean="0">
                          <a:solidFill>
                            <a:schemeClr val="tx1"/>
                          </a:solidFill>
                          <a:effectLst/>
                          <a:latin typeface="Arial"/>
                        </a:rPr>
                        <a:t>59%</a:t>
                      </a:r>
                      <a:endParaRPr lang="en-US" sz="1000" b="1" i="0" u="none" strike="noStrike" dirty="0">
                        <a:solidFill>
                          <a:schemeClr val="tx1"/>
                        </a:solidFill>
                        <a:effectLst/>
                        <a:latin typeface="Arial"/>
                      </a:endParaRPr>
                    </a:p>
                  </a:txBody>
                  <a:tcPr marL="9525" marR="9525" marT="9525" marB="0" anchor="b">
                    <a:noFill/>
                  </a:tcPr>
                </a:tc>
                <a:tc>
                  <a:txBody>
                    <a:bodyPr/>
                    <a:lstStyle/>
                    <a:p>
                      <a:pPr algn="r" fontAlgn="b"/>
                      <a:r>
                        <a:rPr lang="en-US" sz="1000" b="1" i="0" u="none" strike="noStrike" dirty="0" smtClean="0">
                          <a:solidFill>
                            <a:schemeClr val="tx1"/>
                          </a:solidFill>
                          <a:effectLst/>
                          <a:latin typeface="Arial"/>
                        </a:rPr>
                        <a:t>59%</a:t>
                      </a:r>
                      <a:endParaRPr lang="en-US" sz="1000" b="1" i="0" u="none" strike="noStrike" dirty="0">
                        <a:solidFill>
                          <a:schemeClr val="tx1"/>
                        </a:solidFill>
                        <a:effectLst/>
                        <a:latin typeface="Arial"/>
                      </a:endParaRPr>
                    </a:p>
                  </a:txBody>
                  <a:tcPr marL="9525" marR="9525" marT="9525" marB="0" anchor="b">
                    <a:noFill/>
                  </a:tcPr>
                </a:tc>
              </a:tr>
            </a:tbl>
          </a:graphicData>
        </a:graphic>
      </p:graphicFrame>
      <p:sp>
        <p:nvSpPr>
          <p:cNvPr id="16" name="TextBox 15"/>
          <p:cNvSpPr txBox="1"/>
          <p:nvPr/>
        </p:nvSpPr>
        <p:spPr bwMode="auto">
          <a:xfrm>
            <a:off x="774075" y="5031155"/>
            <a:ext cx="2729615" cy="401648"/>
          </a:xfrm>
          <a:prstGeom prst="rect">
            <a:avLst/>
          </a:prstGeom>
          <a:noFill/>
          <a:ln w="19050" algn="ctr">
            <a:noFill/>
            <a:miter lim="800000"/>
            <a:headEnd/>
            <a:tailEnd/>
          </a:ln>
          <a:effectLst/>
        </p:spPr>
        <p:txBody>
          <a:bodyPr wrap="square" lIns="118872" tIns="118872" rIns="118872" bIns="118872" rtlCol="0">
            <a:spAutoFit/>
          </a:bodyPr>
          <a:lstStyle/>
          <a:p>
            <a:r>
              <a:rPr lang="en-US" sz="1050" dirty="0" smtClean="0"/>
              <a:t>Smartphone Penetration by Month:</a:t>
            </a:r>
          </a:p>
        </p:txBody>
      </p:sp>
      <p:graphicFrame>
        <p:nvGraphicFramePr>
          <p:cNvPr id="17" name="Chart 16"/>
          <p:cNvGraphicFramePr/>
          <p:nvPr>
            <p:extLst>
              <p:ext uri="{D42A27DB-BD31-4B8C-83A1-F6EECF244321}">
                <p14:modId xmlns:p14="http://schemas.microsoft.com/office/powerpoint/2010/main" val="1328645852"/>
              </p:ext>
            </p:extLst>
          </p:nvPr>
        </p:nvGraphicFramePr>
        <p:xfrm>
          <a:off x="5512279" y="1428065"/>
          <a:ext cx="3596216" cy="47398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6629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l"/>
            <a:r>
              <a:rPr lang="en-US" sz="2400" dirty="0" smtClean="0"/>
              <a:t>Smartphones and Tablets have driven a </a:t>
            </a:r>
            <a:r>
              <a:rPr lang="en-US" sz="2400" dirty="0" smtClean="0">
                <a:solidFill>
                  <a:schemeClr val="accent3"/>
                </a:solidFill>
              </a:rPr>
              <a:t>doubling of time spent </a:t>
            </a:r>
            <a:r>
              <a:rPr lang="en-US" sz="2400" dirty="0" smtClean="0"/>
              <a:t>with digital media over past 3 years</a:t>
            </a:r>
            <a:endParaRPr lang="en-US" sz="2400" dirty="0"/>
          </a:p>
        </p:txBody>
      </p:sp>
      <p:graphicFrame>
        <p:nvGraphicFramePr>
          <p:cNvPr id="35" name="Chart 34"/>
          <p:cNvGraphicFramePr>
            <a:graphicFrameLocks/>
          </p:cNvGraphicFramePr>
          <p:nvPr>
            <p:extLst>
              <p:ext uri="{D42A27DB-BD31-4B8C-83A1-F6EECF244321}">
                <p14:modId xmlns:p14="http://schemas.microsoft.com/office/powerpoint/2010/main" val="2716239373"/>
              </p:ext>
            </p:extLst>
          </p:nvPr>
        </p:nvGraphicFramePr>
        <p:xfrm>
          <a:off x="398352" y="1768451"/>
          <a:ext cx="8542447" cy="4300404"/>
        </p:xfrm>
        <a:graphic>
          <a:graphicData uri="http://schemas.openxmlformats.org/drawingml/2006/chart">
            <c:chart xmlns:c="http://schemas.openxmlformats.org/drawingml/2006/chart" xmlns:r="http://schemas.openxmlformats.org/officeDocument/2006/relationships" r:id="rId3"/>
          </a:graphicData>
        </a:graphic>
      </p:graphicFrame>
      <p:cxnSp>
        <p:nvCxnSpPr>
          <p:cNvPr id="36" name="Straight Connector 35"/>
          <p:cNvCxnSpPr/>
          <p:nvPr/>
        </p:nvCxnSpPr>
        <p:spPr>
          <a:xfrm flipV="1">
            <a:off x="3422210" y="4209862"/>
            <a:ext cx="1140737" cy="199176"/>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422210" y="3069125"/>
            <a:ext cx="1140737" cy="1051613"/>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3422210" y="2680212"/>
            <a:ext cx="1140737" cy="1440526"/>
          </a:xfrm>
          <a:prstGeom prst="line">
            <a:avLst/>
          </a:prstGeom>
          <a:ln w="254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23983" y="2055363"/>
            <a:ext cx="1245854" cy="584775"/>
          </a:xfrm>
          <a:prstGeom prst="rect">
            <a:avLst/>
          </a:prstGeom>
          <a:noFill/>
        </p:spPr>
        <p:txBody>
          <a:bodyPr wrap="none" rtlCol="0">
            <a:spAutoFit/>
          </a:bodyPr>
          <a:lstStyle/>
          <a:p>
            <a:r>
              <a:rPr lang="en-US" sz="3200" b="1" dirty="0" smtClean="0">
                <a:solidFill>
                  <a:schemeClr val="accent5"/>
                </a:solidFill>
              </a:rPr>
              <a:t>+93%</a:t>
            </a:r>
            <a:endParaRPr lang="en-US" sz="3200" b="1" dirty="0">
              <a:solidFill>
                <a:schemeClr val="accent5"/>
              </a:solidFill>
            </a:endParaRPr>
          </a:p>
        </p:txBody>
      </p:sp>
      <p:sp>
        <p:nvSpPr>
          <p:cNvPr id="12" name="Rectangle 11"/>
          <p:cNvSpPr/>
          <p:nvPr/>
        </p:nvSpPr>
        <p:spPr bwMode="auto">
          <a:xfrm>
            <a:off x="2849850" y="5749157"/>
            <a:ext cx="453623" cy="244699"/>
          </a:xfrm>
          <a:prstGeom prst="rect">
            <a:avLst/>
          </a:prstGeom>
          <a:solidFill>
            <a:schemeClr val="bg1"/>
          </a:solidFill>
          <a:ln w="254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rmAutofit fontScale="92500" lnSpcReduction="10000"/>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200" i="0" u="none" strike="noStrike" cap="none" normalizeH="0" baseline="0" dirty="0" err="1" smtClean="0">
              <a:ln>
                <a:noFill/>
              </a:ln>
              <a:solidFill>
                <a:schemeClr val="tx1"/>
              </a:solidFill>
              <a:effectLst/>
              <a:latin typeface="Arial" pitchFamily="-123" charset="0"/>
              <a:ea typeface="ＭＳ Ｐゴシック" pitchFamily="-123" charset="-128"/>
              <a:cs typeface="ＭＳ Ｐゴシック" pitchFamily="-123" charset="-128"/>
            </a:endParaRPr>
          </a:p>
        </p:txBody>
      </p:sp>
      <p:sp>
        <p:nvSpPr>
          <p:cNvPr id="5" name="TextBox 4"/>
          <p:cNvSpPr txBox="1"/>
          <p:nvPr/>
        </p:nvSpPr>
        <p:spPr>
          <a:xfrm>
            <a:off x="1" y="1190656"/>
            <a:ext cx="9144000" cy="553998"/>
          </a:xfrm>
          <a:prstGeom prst="rect">
            <a:avLst/>
          </a:prstGeom>
          <a:noFill/>
        </p:spPr>
        <p:txBody>
          <a:bodyPr wrap="square" rtlCol="0">
            <a:spAutoFit/>
          </a:bodyPr>
          <a:lstStyle/>
          <a:p>
            <a:pPr algn="ctr"/>
            <a:r>
              <a:rPr lang="en-US" b="1" dirty="0" smtClean="0"/>
              <a:t>Total Digital Media Time Spent (Billions of Minutes) by Platform</a:t>
            </a:r>
          </a:p>
          <a:p>
            <a:pPr algn="ctr"/>
            <a:r>
              <a:rPr lang="en-US" sz="1200" b="1" dirty="0" smtClean="0"/>
              <a:t>Source: comScore Media Metrix Multi-Platform, U.S., May 2013 vs. May 2010</a:t>
            </a:r>
            <a:endParaRPr lang="en-US" sz="1200" b="1" dirty="0"/>
          </a:p>
        </p:txBody>
      </p:sp>
      <p:sp>
        <p:nvSpPr>
          <p:cNvPr id="13" name="TextBox 12"/>
          <p:cNvSpPr txBox="1"/>
          <p:nvPr/>
        </p:nvSpPr>
        <p:spPr>
          <a:xfrm>
            <a:off x="6896776" y="3350966"/>
            <a:ext cx="829073" cy="338554"/>
          </a:xfrm>
          <a:prstGeom prst="rect">
            <a:avLst/>
          </a:prstGeom>
          <a:noFill/>
        </p:spPr>
        <p:txBody>
          <a:bodyPr wrap="none" rtlCol="0">
            <a:spAutoFit/>
          </a:bodyPr>
          <a:lstStyle/>
          <a:p>
            <a:r>
              <a:rPr lang="en-US" sz="1600" b="1" dirty="0" smtClean="0">
                <a:solidFill>
                  <a:schemeClr val="accent2"/>
                </a:solidFill>
              </a:rPr>
              <a:t>+370%</a:t>
            </a:r>
            <a:endParaRPr lang="en-US" sz="1600" b="1" dirty="0">
              <a:solidFill>
                <a:schemeClr val="accent2"/>
              </a:solidFill>
            </a:endParaRPr>
          </a:p>
        </p:txBody>
      </p:sp>
      <p:sp>
        <p:nvSpPr>
          <p:cNvPr id="14" name="TextBox 13"/>
          <p:cNvSpPr txBox="1"/>
          <p:nvPr/>
        </p:nvSpPr>
        <p:spPr>
          <a:xfrm>
            <a:off x="6896776" y="4615683"/>
            <a:ext cx="715260" cy="338554"/>
          </a:xfrm>
          <a:prstGeom prst="rect">
            <a:avLst/>
          </a:prstGeom>
          <a:noFill/>
        </p:spPr>
        <p:txBody>
          <a:bodyPr wrap="none" rtlCol="0">
            <a:spAutoFit/>
          </a:bodyPr>
          <a:lstStyle/>
          <a:p>
            <a:r>
              <a:rPr lang="en-US" sz="1600" b="1" dirty="0" smtClean="0">
                <a:solidFill>
                  <a:schemeClr val="bg2"/>
                </a:solidFill>
              </a:rPr>
              <a:t>+15%</a:t>
            </a:r>
            <a:endParaRPr lang="en-US" sz="1600" b="1" dirty="0">
              <a:solidFill>
                <a:schemeClr val="bg2"/>
              </a:solidFill>
            </a:endParaRPr>
          </a:p>
        </p:txBody>
      </p:sp>
    </p:spTree>
    <p:extLst>
      <p:ext uri="{BB962C8B-B14F-4D97-AF65-F5344CB8AC3E}">
        <p14:creationId xmlns:p14="http://schemas.microsoft.com/office/powerpoint/2010/main" val="125926151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2200" dirty="0" smtClean="0"/>
              <a:t>Overall desktop audience is flattening, while mobile is steadily growing - more people are engaging on multiple platforms</a:t>
            </a:r>
            <a:endParaRPr lang="en-US" sz="2200" dirty="0"/>
          </a:p>
        </p:txBody>
      </p:sp>
      <p:graphicFrame>
        <p:nvGraphicFramePr>
          <p:cNvPr id="7" name="Chart 6"/>
          <p:cNvGraphicFramePr>
            <a:graphicFrameLocks/>
          </p:cNvGraphicFramePr>
          <p:nvPr>
            <p:extLst>
              <p:ext uri="{D42A27DB-BD31-4B8C-83A1-F6EECF244321}">
                <p14:modId xmlns:p14="http://schemas.microsoft.com/office/powerpoint/2010/main" val="571032466"/>
              </p:ext>
            </p:extLst>
          </p:nvPr>
        </p:nvGraphicFramePr>
        <p:xfrm>
          <a:off x="349068" y="1630786"/>
          <a:ext cx="8567737" cy="4458876"/>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031802" y="2157669"/>
            <a:ext cx="2405383" cy="307777"/>
          </a:xfrm>
          <a:prstGeom prst="rect">
            <a:avLst/>
          </a:prstGeom>
          <a:noFill/>
        </p:spPr>
        <p:txBody>
          <a:bodyPr wrap="square" rtlCol="0">
            <a:spAutoFit/>
          </a:bodyPr>
          <a:lstStyle/>
          <a:p>
            <a:r>
              <a:rPr lang="en-US" sz="1400" b="1" dirty="0" smtClean="0">
                <a:solidFill>
                  <a:schemeClr val="bg2"/>
                </a:solidFill>
              </a:rPr>
              <a:t>Desktop  Audience Trend</a:t>
            </a:r>
            <a:endParaRPr lang="en-US" sz="1400" b="1" dirty="0">
              <a:solidFill>
                <a:schemeClr val="bg2"/>
              </a:solidFill>
            </a:endParaRPr>
          </a:p>
        </p:txBody>
      </p:sp>
      <p:sp>
        <p:nvSpPr>
          <p:cNvPr id="10" name="TextBox 9"/>
          <p:cNvSpPr txBox="1"/>
          <p:nvPr/>
        </p:nvSpPr>
        <p:spPr>
          <a:xfrm rot="21376455">
            <a:off x="6039384" y="2765408"/>
            <a:ext cx="2287746" cy="307777"/>
          </a:xfrm>
          <a:prstGeom prst="rect">
            <a:avLst/>
          </a:prstGeom>
          <a:noFill/>
        </p:spPr>
        <p:txBody>
          <a:bodyPr wrap="square" rtlCol="0">
            <a:spAutoFit/>
          </a:bodyPr>
          <a:lstStyle/>
          <a:p>
            <a:r>
              <a:rPr lang="en-US" sz="1400" b="1" dirty="0" smtClean="0">
                <a:solidFill>
                  <a:schemeClr val="accent3"/>
                </a:solidFill>
              </a:rPr>
              <a:t>Mobile Audience Trend</a:t>
            </a:r>
            <a:endParaRPr lang="en-US" sz="1400" b="1" dirty="0">
              <a:solidFill>
                <a:schemeClr val="accent3"/>
              </a:solidFill>
            </a:endParaRPr>
          </a:p>
        </p:txBody>
      </p:sp>
      <p:sp>
        <p:nvSpPr>
          <p:cNvPr id="11" name="TextBox 10"/>
          <p:cNvSpPr txBox="1"/>
          <p:nvPr/>
        </p:nvSpPr>
        <p:spPr>
          <a:xfrm rot="21381531">
            <a:off x="5767025" y="3497138"/>
            <a:ext cx="2934936" cy="307777"/>
          </a:xfrm>
          <a:prstGeom prst="rect">
            <a:avLst/>
          </a:prstGeom>
          <a:noFill/>
        </p:spPr>
        <p:txBody>
          <a:bodyPr wrap="square" rtlCol="0">
            <a:spAutoFit/>
          </a:bodyPr>
          <a:lstStyle/>
          <a:p>
            <a:r>
              <a:rPr lang="en-US" sz="1400" b="1" dirty="0" smtClean="0">
                <a:solidFill>
                  <a:schemeClr val="accent4"/>
                </a:solidFill>
              </a:rPr>
              <a:t>Overlapped Audience Trend</a:t>
            </a:r>
            <a:endParaRPr lang="en-US" sz="1400" b="1" dirty="0">
              <a:solidFill>
                <a:schemeClr val="accent4"/>
              </a:solidFill>
            </a:endParaRPr>
          </a:p>
        </p:txBody>
      </p:sp>
      <p:sp>
        <p:nvSpPr>
          <p:cNvPr id="9" name="TextBox 8"/>
          <p:cNvSpPr txBox="1"/>
          <p:nvPr/>
        </p:nvSpPr>
        <p:spPr>
          <a:xfrm>
            <a:off x="0" y="1019638"/>
            <a:ext cx="9144000" cy="553998"/>
          </a:xfrm>
          <a:prstGeom prst="rect">
            <a:avLst/>
          </a:prstGeom>
          <a:noFill/>
        </p:spPr>
        <p:txBody>
          <a:bodyPr wrap="square" rtlCol="0">
            <a:spAutoFit/>
          </a:bodyPr>
          <a:lstStyle/>
          <a:p>
            <a:pPr algn="ctr"/>
            <a:r>
              <a:rPr lang="en-US" b="1" dirty="0" smtClean="0"/>
              <a:t>Total Digital Populations (000) by Platform</a:t>
            </a:r>
          </a:p>
          <a:p>
            <a:pPr algn="ctr"/>
            <a:r>
              <a:rPr lang="en-US" sz="1200" b="1" dirty="0" smtClean="0"/>
              <a:t>Source: comScore Media Metrix Multi-Platform, U.S., Feb-2013 – Jun 2013</a:t>
            </a:r>
            <a:endParaRPr lang="en-US" sz="1200" b="1" dirty="0"/>
          </a:p>
        </p:txBody>
      </p:sp>
    </p:spTree>
    <p:extLst>
      <p:ext uri="{BB962C8B-B14F-4D97-AF65-F5344CB8AC3E}">
        <p14:creationId xmlns:p14="http://schemas.microsoft.com/office/powerpoint/2010/main" val="2057670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0449002"/>
              </p:ext>
            </p:extLst>
          </p:nvPr>
        </p:nvGraphicFramePr>
        <p:xfrm>
          <a:off x="612483" y="1778109"/>
          <a:ext cx="7901797" cy="43897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sz="2400" dirty="0"/>
              <a:t>One third of the average retailer’s monthly web site visitors now arrive exclusively via mobile devices</a:t>
            </a:r>
          </a:p>
        </p:txBody>
      </p:sp>
      <p:sp>
        <p:nvSpPr>
          <p:cNvPr id="8" name="Rectangle 7"/>
          <p:cNvSpPr/>
          <p:nvPr/>
        </p:nvSpPr>
        <p:spPr>
          <a:xfrm>
            <a:off x="1093484" y="1008668"/>
            <a:ext cx="6934200" cy="769441"/>
          </a:xfrm>
          <a:prstGeom prst="rect">
            <a:avLst/>
          </a:prstGeom>
        </p:spPr>
        <p:txBody>
          <a:bodyPr wrap="square">
            <a:spAutoFit/>
          </a:bodyPr>
          <a:lstStyle/>
          <a:p>
            <a:pPr algn="ctr">
              <a:defRPr/>
            </a:pPr>
            <a:r>
              <a:rPr lang="en-US" sz="1600" b="1" dirty="0" smtClean="0">
                <a:solidFill>
                  <a:srgbClr val="444444"/>
                </a:solidFill>
              </a:rPr>
              <a:t>Selected Leading Retailers: Total U.S. Digital Population</a:t>
            </a:r>
          </a:p>
          <a:p>
            <a:pPr algn="ctr">
              <a:defRPr/>
            </a:pPr>
            <a:r>
              <a:rPr lang="en-US" sz="1600" b="1" dirty="0" smtClean="0">
                <a:solidFill>
                  <a:srgbClr val="444444"/>
                </a:solidFill>
              </a:rPr>
              <a:t>Unique Visitors (000) by Platform</a:t>
            </a:r>
            <a:r>
              <a:rPr lang="en-US" sz="2400" b="1" dirty="0" smtClean="0">
                <a:solidFill>
                  <a:srgbClr val="444444"/>
                </a:solidFill>
              </a:rPr>
              <a:t/>
            </a:r>
            <a:br>
              <a:rPr lang="en-US" sz="2400" b="1" dirty="0" smtClean="0">
                <a:solidFill>
                  <a:srgbClr val="444444"/>
                </a:solidFill>
              </a:rPr>
            </a:br>
            <a:r>
              <a:rPr lang="en-US" sz="1200" b="1" dirty="0" smtClean="0">
                <a:solidFill>
                  <a:srgbClr val="444444"/>
                </a:solidFill>
              </a:rPr>
              <a:t>Source: comScore Media Metrix Multi-Platform, U.S., June 2013</a:t>
            </a:r>
            <a:endParaRPr lang="en-US" sz="1600" b="1" dirty="0">
              <a:solidFill>
                <a:srgbClr val="444444"/>
              </a:solidFill>
            </a:endParaRPr>
          </a:p>
        </p:txBody>
      </p:sp>
      <p:sp>
        <p:nvSpPr>
          <p:cNvPr id="22" name="TextBox 21"/>
          <p:cNvSpPr txBox="1"/>
          <p:nvPr/>
        </p:nvSpPr>
        <p:spPr>
          <a:xfrm>
            <a:off x="4431919" y="4050654"/>
            <a:ext cx="4314521" cy="1123712"/>
          </a:xfrm>
          <a:prstGeom prst="round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smtClean="0">
                <a:solidFill>
                  <a:srgbClr val="FFFFFF"/>
                </a:solidFill>
              </a:rPr>
              <a:t>The average </a:t>
            </a:r>
            <a:r>
              <a:rPr lang="en-US" b="1" dirty="0" smtClean="0">
                <a:solidFill>
                  <a:srgbClr val="FFFFFF"/>
                </a:solidFill>
              </a:rPr>
              <a:t>Top 50 retailer </a:t>
            </a:r>
            <a:r>
              <a:rPr lang="en-US" dirty="0" smtClean="0">
                <a:solidFill>
                  <a:srgbClr val="FFFFFF"/>
                </a:solidFill>
              </a:rPr>
              <a:t>extends its desktop audience by</a:t>
            </a:r>
            <a:br>
              <a:rPr lang="en-US" dirty="0" smtClean="0">
                <a:solidFill>
                  <a:srgbClr val="FFFFFF"/>
                </a:solidFill>
              </a:rPr>
            </a:br>
            <a:r>
              <a:rPr lang="en-US" sz="2400" b="1" u="sng" dirty="0" smtClean="0">
                <a:solidFill>
                  <a:srgbClr val="FFFFFF"/>
                </a:solidFill>
              </a:rPr>
              <a:t>54%</a:t>
            </a:r>
            <a:r>
              <a:rPr lang="en-US" sz="2400" u="sng" dirty="0" smtClean="0">
                <a:solidFill>
                  <a:srgbClr val="FFFFFF"/>
                </a:solidFill>
              </a:rPr>
              <a:t> via mobile channels</a:t>
            </a:r>
            <a:endParaRPr lang="en-US" sz="2400" u="sng" dirty="0">
              <a:solidFill>
                <a:srgbClr val="FFFFFF"/>
              </a:solidFill>
            </a:endParaRPr>
          </a:p>
        </p:txBody>
      </p:sp>
      <p:sp>
        <p:nvSpPr>
          <p:cNvPr id="6" name="Text Placeholder 19"/>
          <p:cNvSpPr>
            <a:spLocks noGrp="1"/>
          </p:cNvSpPr>
          <p:nvPr>
            <p:ph type="body" sz="quarter" idx="17"/>
          </p:nvPr>
        </p:nvSpPr>
        <p:spPr>
          <a:xfrm>
            <a:off x="3930162" y="6231467"/>
            <a:ext cx="3712416" cy="457200"/>
          </a:xfrm>
        </p:spPr>
        <p:txBody>
          <a:bodyPr>
            <a:normAutofit/>
          </a:bodyPr>
          <a:lstStyle/>
          <a:p>
            <a:pPr algn="r"/>
            <a:r>
              <a:rPr lang="en-US" sz="1100" b="1" i="1" dirty="0" smtClean="0"/>
              <a:t>Note: Mobile = Smartphone + Tablet</a:t>
            </a:r>
            <a:endParaRPr lang="en-US" sz="1100" b="1" i="1" dirty="0"/>
          </a:p>
        </p:txBody>
      </p:sp>
      <p:sp>
        <p:nvSpPr>
          <p:cNvPr id="3" name="TextBox 2"/>
          <p:cNvSpPr txBox="1"/>
          <p:nvPr/>
        </p:nvSpPr>
        <p:spPr>
          <a:xfrm>
            <a:off x="7379887" y="2323195"/>
            <a:ext cx="1266825" cy="338554"/>
          </a:xfrm>
          <a:prstGeom prst="rect">
            <a:avLst/>
          </a:prstGeom>
          <a:noFill/>
        </p:spPr>
        <p:txBody>
          <a:bodyPr wrap="square" rtlCol="0">
            <a:spAutoFit/>
          </a:bodyPr>
          <a:lstStyle/>
          <a:p>
            <a:r>
              <a:rPr lang="en-US" sz="1600" b="1" dirty="0" smtClean="0">
                <a:solidFill>
                  <a:srgbClr val="444444"/>
                </a:solidFill>
              </a:rPr>
              <a:t>149M</a:t>
            </a:r>
            <a:endParaRPr lang="en-US" sz="1600" b="1" dirty="0">
              <a:solidFill>
                <a:srgbClr val="444444"/>
              </a:solidFill>
            </a:endParaRPr>
          </a:p>
        </p:txBody>
      </p:sp>
      <p:sp>
        <p:nvSpPr>
          <p:cNvPr id="9" name="TextBox 8"/>
          <p:cNvSpPr txBox="1"/>
          <p:nvPr/>
        </p:nvSpPr>
        <p:spPr>
          <a:xfrm>
            <a:off x="5419171" y="2665334"/>
            <a:ext cx="1266825" cy="338554"/>
          </a:xfrm>
          <a:prstGeom prst="rect">
            <a:avLst/>
          </a:prstGeom>
          <a:noFill/>
        </p:spPr>
        <p:txBody>
          <a:bodyPr wrap="square" rtlCol="0">
            <a:spAutoFit/>
          </a:bodyPr>
          <a:lstStyle/>
          <a:p>
            <a:r>
              <a:rPr lang="en-US" sz="1600" b="1" dirty="0" smtClean="0">
                <a:solidFill>
                  <a:srgbClr val="444444"/>
                </a:solidFill>
              </a:rPr>
              <a:t>91M</a:t>
            </a:r>
            <a:endParaRPr lang="en-US" sz="1600" b="1" dirty="0">
              <a:solidFill>
                <a:srgbClr val="444444"/>
              </a:solidFill>
            </a:endParaRPr>
          </a:p>
        </p:txBody>
      </p:sp>
      <p:sp>
        <p:nvSpPr>
          <p:cNvPr id="10" name="TextBox 9"/>
          <p:cNvSpPr txBox="1"/>
          <p:nvPr/>
        </p:nvSpPr>
        <p:spPr>
          <a:xfrm>
            <a:off x="4381099" y="3007473"/>
            <a:ext cx="1266825" cy="338554"/>
          </a:xfrm>
          <a:prstGeom prst="rect">
            <a:avLst/>
          </a:prstGeom>
          <a:noFill/>
        </p:spPr>
        <p:txBody>
          <a:bodyPr wrap="square" rtlCol="0">
            <a:spAutoFit/>
          </a:bodyPr>
          <a:lstStyle/>
          <a:p>
            <a:r>
              <a:rPr lang="en-US" sz="1600" b="1" dirty="0" smtClean="0">
                <a:solidFill>
                  <a:srgbClr val="444444"/>
                </a:solidFill>
              </a:rPr>
              <a:t>59M</a:t>
            </a:r>
            <a:endParaRPr lang="en-US" sz="1600" b="1" dirty="0">
              <a:solidFill>
                <a:srgbClr val="444444"/>
              </a:solidFill>
            </a:endParaRPr>
          </a:p>
        </p:txBody>
      </p:sp>
      <p:sp>
        <p:nvSpPr>
          <p:cNvPr id="11" name="TextBox 10"/>
          <p:cNvSpPr txBox="1"/>
          <p:nvPr/>
        </p:nvSpPr>
        <p:spPr>
          <a:xfrm>
            <a:off x="4200124" y="3349612"/>
            <a:ext cx="1266825" cy="338554"/>
          </a:xfrm>
          <a:prstGeom prst="rect">
            <a:avLst/>
          </a:prstGeom>
          <a:noFill/>
        </p:spPr>
        <p:txBody>
          <a:bodyPr wrap="square" rtlCol="0">
            <a:spAutoFit/>
          </a:bodyPr>
          <a:lstStyle/>
          <a:p>
            <a:r>
              <a:rPr lang="en-US" sz="1600" b="1" dirty="0" smtClean="0">
                <a:solidFill>
                  <a:srgbClr val="444444"/>
                </a:solidFill>
              </a:rPr>
              <a:t>55M</a:t>
            </a:r>
            <a:endParaRPr lang="en-US" sz="1600" b="1" dirty="0">
              <a:solidFill>
                <a:srgbClr val="444444"/>
              </a:solidFill>
            </a:endParaRPr>
          </a:p>
        </p:txBody>
      </p:sp>
      <p:sp>
        <p:nvSpPr>
          <p:cNvPr id="12" name="TextBox 11"/>
          <p:cNvSpPr txBox="1"/>
          <p:nvPr/>
        </p:nvSpPr>
        <p:spPr>
          <a:xfrm>
            <a:off x="3612542" y="3691751"/>
            <a:ext cx="1266825" cy="338554"/>
          </a:xfrm>
          <a:prstGeom prst="rect">
            <a:avLst/>
          </a:prstGeom>
          <a:noFill/>
        </p:spPr>
        <p:txBody>
          <a:bodyPr wrap="square" rtlCol="0">
            <a:spAutoFit/>
          </a:bodyPr>
          <a:lstStyle/>
          <a:p>
            <a:r>
              <a:rPr lang="en-US" sz="1600" b="1" dirty="0" smtClean="0">
                <a:solidFill>
                  <a:srgbClr val="444444"/>
                </a:solidFill>
              </a:rPr>
              <a:t>37M</a:t>
            </a:r>
            <a:endParaRPr lang="en-US" sz="1600" b="1" dirty="0">
              <a:solidFill>
                <a:srgbClr val="444444"/>
              </a:solidFill>
            </a:endParaRPr>
          </a:p>
        </p:txBody>
      </p:sp>
      <p:sp>
        <p:nvSpPr>
          <p:cNvPr id="13" name="TextBox 12"/>
          <p:cNvSpPr txBox="1"/>
          <p:nvPr/>
        </p:nvSpPr>
        <p:spPr>
          <a:xfrm>
            <a:off x="3239599" y="4033890"/>
            <a:ext cx="1266825" cy="338554"/>
          </a:xfrm>
          <a:prstGeom prst="rect">
            <a:avLst/>
          </a:prstGeom>
          <a:noFill/>
        </p:spPr>
        <p:txBody>
          <a:bodyPr wrap="square" rtlCol="0">
            <a:spAutoFit/>
          </a:bodyPr>
          <a:lstStyle/>
          <a:p>
            <a:r>
              <a:rPr lang="en-US" sz="1600" b="1" dirty="0" smtClean="0">
                <a:solidFill>
                  <a:srgbClr val="444444"/>
                </a:solidFill>
              </a:rPr>
              <a:t>28M</a:t>
            </a:r>
            <a:endParaRPr lang="en-US" sz="1600" b="1" dirty="0">
              <a:solidFill>
                <a:srgbClr val="444444"/>
              </a:solidFill>
            </a:endParaRPr>
          </a:p>
        </p:txBody>
      </p:sp>
      <p:sp>
        <p:nvSpPr>
          <p:cNvPr id="14" name="TextBox 13"/>
          <p:cNvSpPr txBox="1"/>
          <p:nvPr/>
        </p:nvSpPr>
        <p:spPr>
          <a:xfrm>
            <a:off x="3080308" y="4376029"/>
            <a:ext cx="1266825" cy="338554"/>
          </a:xfrm>
          <a:prstGeom prst="rect">
            <a:avLst/>
          </a:prstGeom>
          <a:noFill/>
        </p:spPr>
        <p:txBody>
          <a:bodyPr wrap="square" rtlCol="0">
            <a:spAutoFit/>
          </a:bodyPr>
          <a:lstStyle/>
          <a:p>
            <a:r>
              <a:rPr lang="en-US" sz="1600" b="1" dirty="0" smtClean="0">
                <a:solidFill>
                  <a:srgbClr val="444444"/>
                </a:solidFill>
              </a:rPr>
              <a:t>25M</a:t>
            </a:r>
            <a:endParaRPr lang="en-US" sz="1600" b="1" dirty="0">
              <a:solidFill>
                <a:srgbClr val="444444"/>
              </a:solidFill>
            </a:endParaRPr>
          </a:p>
        </p:txBody>
      </p:sp>
      <p:sp>
        <p:nvSpPr>
          <p:cNvPr id="15" name="TextBox 14"/>
          <p:cNvSpPr txBox="1"/>
          <p:nvPr/>
        </p:nvSpPr>
        <p:spPr>
          <a:xfrm>
            <a:off x="3009291" y="4718168"/>
            <a:ext cx="1266825" cy="338554"/>
          </a:xfrm>
          <a:prstGeom prst="rect">
            <a:avLst/>
          </a:prstGeom>
          <a:noFill/>
        </p:spPr>
        <p:txBody>
          <a:bodyPr wrap="square" rtlCol="0">
            <a:spAutoFit/>
          </a:bodyPr>
          <a:lstStyle/>
          <a:p>
            <a:r>
              <a:rPr lang="en-US" sz="1600" b="1" dirty="0" smtClean="0">
                <a:solidFill>
                  <a:srgbClr val="444444"/>
                </a:solidFill>
              </a:rPr>
              <a:t>19M</a:t>
            </a:r>
            <a:endParaRPr lang="en-US" sz="1600" b="1" dirty="0">
              <a:solidFill>
                <a:srgbClr val="444444"/>
              </a:solidFill>
            </a:endParaRPr>
          </a:p>
        </p:txBody>
      </p:sp>
      <p:sp>
        <p:nvSpPr>
          <p:cNvPr id="16" name="TextBox 15"/>
          <p:cNvSpPr txBox="1"/>
          <p:nvPr/>
        </p:nvSpPr>
        <p:spPr>
          <a:xfrm>
            <a:off x="2933128" y="5060307"/>
            <a:ext cx="1266825" cy="338554"/>
          </a:xfrm>
          <a:prstGeom prst="rect">
            <a:avLst/>
          </a:prstGeom>
          <a:noFill/>
        </p:spPr>
        <p:txBody>
          <a:bodyPr wrap="square" rtlCol="0">
            <a:spAutoFit/>
          </a:bodyPr>
          <a:lstStyle/>
          <a:p>
            <a:r>
              <a:rPr lang="en-US" sz="1600" b="1" dirty="0" smtClean="0">
                <a:solidFill>
                  <a:srgbClr val="444444"/>
                </a:solidFill>
              </a:rPr>
              <a:t>18M</a:t>
            </a:r>
            <a:endParaRPr lang="en-US" sz="1600" b="1" dirty="0">
              <a:solidFill>
                <a:srgbClr val="444444"/>
              </a:solidFill>
            </a:endParaRPr>
          </a:p>
        </p:txBody>
      </p:sp>
      <p:sp>
        <p:nvSpPr>
          <p:cNvPr id="17" name="TextBox 16"/>
          <p:cNvSpPr txBox="1"/>
          <p:nvPr/>
        </p:nvSpPr>
        <p:spPr>
          <a:xfrm>
            <a:off x="2886335" y="5402448"/>
            <a:ext cx="1266825" cy="338554"/>
          </a:xfrm>
          <a:prstGeom prst="rect">
            <a:avLst/>
          </a:prstGeom>
          <a:noFill/>
        </p:spPr>
        <p:txBody>
          <a:bodyPr wrap="square" rtlCol="0">
            <a:spAutoFit/>
          </a:bodyPr>
          <a:lstStyle/>
          <a:p>
            <a:r>
              <a:rPr lang="en-US" sz="1600" b="1" dirty="0" smtClean="0">
                <a:solidFill>
                  <a:srgbClr val="444444"/>
                </a:solidFill>
              </a:rPr>
              <a:t>18M</a:t>
            </a:r>
            <a:endParaRPr lang="en-US" sz="1600" b="1" dirty="0">
              <a:solidFill>
                <a:srgbClr val="444444"/>
              </a:solidFill>
            </a:endParaRPr>
          </a:p>
        </p:txBody>
      </p:sp>
    </p:spTree>
    <p:extLst>
      <p:ext uri="{BB962C8B-B14F-4D97-AF65-F5344CB8AC3E}">
        <p14:creationId xmlns:p14="http://schemas.microsoft.com/office/powerpoint/2010/main" val="158615167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Shopping &amp; Buying Insurance</a:t>
            </a:r>
            <a:endParaRPr lang="en-US" dirty="0"/>
          </a:p>
        </p:txBody>
      </p:sp>
      <p:sp>
        <p:nvSpPr>
          <p:cNvPr id="3" name="Subtitle 2"/>
          <p:cNvSpPr>
            <a:spLocks noGrp="1"/>
          </p:cNvSpPr>
          <p:nvPr>
            <p:ph type="subTitle" idx="1"/>
          </p:nvPr>
        </p:nvSpPr>
        <p:spPr/>
        <p:txBody>
          <a:bodyPr/>
          <a:lstStyle/>
          <a:p>
            <a:r>
              <a:rPr lang="en-US" dirty="0" smtClean="0"/>
              <a:t>Subtitle</a:t>
            </a:r>
            <a:endParaRPr lang="en-US" dirty="0"/>
          </a:p>
        </p:txBody>
      </p:sp>
    </p:spTree>
    <p:extLst>
      <p:ext uri="{BB962C8B-B14F-4D97-AF65-F5344CB8AC3E}">
        <p14:creationId xmlns:p14="http://schemas.microsoft.com/office/powerpoint/2010/main" val="4069472038"/>
      </p:ext>
    </p:extLst>
  </p:cSld>
  <p:clrMapOvr>
    <a:masterClrMapping/>
  </p:clrMapOvr>
</p:sld>
</file>

<file path=ppt/theme/theme1.xml><?xml version="1.0" encoding="utf-8"?>
<a:theme xmlns:a="http://schemas.openxmlformats.org/drawingml/2006/main" name="Blank">
  <a:themeElements>
    <a:clrScheme name="Custom 31">
      <a:dk1>
        <a:srgbClr val="444444"/>
      </a:dk1>
      <a:lt1>
        <a:srgbClr val="FFFFFF"/>
      </a:lt1>
      <a:dk2>
        <a:srgbClr val="444444"/>
      </a:dk2>
      <a:lt2>
        <a:srgbClr val="2674BA"/>
      </a:lt2>
      <a:accent1>
        <a:srgbClr val="2674BA"/>
      </a:accent1>
      <a:accent2>
        <a:srgbClr val="33ADD6"/>
      </a:accent2>
      <a:accent3>
        <a:srgbClr val="F37A20"/>
      </a:accent3>
      <a:accent4>
        <a:srgbClr val="C11019"/>
      </a:accent4>
      <a:accent5>
        <a:srgbClr val="95C33D"/>
      </a:accent5>
      <a:accent6>
        <a:srgbClr val="662D91"/>
      </a:accent6>
      <a:hlink>
        <a:srgbClr val="47CFFF"/>
      </a:hlink>
      <a:folHlink>
        <a:srgbClr val="85CEE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chemeClr val="accent2"/>
          </a:solidFill>
          <a:headEnd type="none" w="med" len="med"/>
          <a:tailEnd type="none" w="med" len="med"/>
        </a:ln>
      </a:spPr>
      <a:bodyPr vert="horz" wrap="square" lIns="91440" tIns="45720" rIns="91440" bIns="45720" numCol="1" rtlCol="0" anchor="ctr" anchorCtr="0" compatLnSpc="1">
        <a:prstTxWarp prst="textNoShape">
          <a:avLst/>
        </a:prstTxWarp>
        <a:norm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200" i="0" u="none" strike="noStrike" cap="none" normalizeH="0" baseline="0" dirty="0" err="1" smtClean="0">
            <a:ln>
              <a:noFill/>
            </a:ln>
            <a:solidFill>
              <a:schemeClr val="tx1"/>
            </a:solidFill>
            <a:effectLst/>
            <a:latin typeface="Arial" pitchFamily="-123" charset="0"/>
            <a:ea typeface="ＭＳ Ｐゴシック" pitchFamily="-123" charset="-128"/>
            <a:cs typeface="ＭＳ Ｐゴシック" pitchFamily="-123" charset="-128"/>
          </a:defRPr>
        </a:defPPr>
      </a:lstStyle>
      <a:style>
        <a:lnRef idx="2">
          <a:schemeClr val="accent1"/>
        </a:lnRef>
        <a:fillRef idx="1">
          <a:schemeClr val="lt1"/>
        </a:fillRef>
        <a:effectRef idx="0">
          <a:schemeClr val="accent1"/>
        </a:effectRef>
        <a:fontRef idx="minor">
          <a:schemeClr val="dk1"/>
        </a:fontRef>
      </a:style>
    </a:spDef>
    <a:lnDef>
      <a:spPr>
        <a:ln w="254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C38B9A1B9F1A445952662074F80817A" ma:contentTypeVersion="" ma:contentTypeDescription="Create a new document." ma:contentTypeScope="" ma:versionID="867feb20af324f7d7710b9cf374dca7c">
  <xsd:schema xmlns:xsd="http://www.w3.org/2001/XMLSchema" xmlns:xs="http://www.w3.org/2001/XMLSchema" xmlns:p="http://schemas.microsoft.com/office/2006/metadata/properties" xmlns:ns2="d384f426-e3f8-4a36-b5cf-4f1019171168" targetNamespace="http://schemas.microsoft.com/office/2006/metadata/properties" ma:root="true" ma:fieldsID="858b02718a9f4a29766f9c3cd0f433e2" ns2:_="">
    <xsd:import namespace="d384f426-e3f8-4a36-b5cf-4f1019171168"/>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84f426-e3f8-4a36-b5cf-4f101917116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BCA00B-509B-4D2F-BA9A-AD37E81BCD43}"/>
</file>

<file path=customXml/itemProps2.xml><?xml version="1.0" encoding="utf-8"?>
<ds:datastoreItem xmlns:ds="http://schemas.openxmlformats.org/officeDocument/2006/customXml" ds:itemID="{4274062C-CE38-4FB8-8B65-F8B85271BD2A}"/>
</file>

<file path=customXml/itemProps3.xml><?xml version="1.0" encoding="utf-8"?>
<ds:datastoreItem xmlns:ds="http://schemas.openxmlformats.org/officeDocument/2006/customXml" ds:itemID="{1697FBB7-3CCE-4D57-A41B-14A7E46DAC70}"/>
</file>

<file path=docProps/app.xml><?xml version="1.0" encoding="utf-8"?>
<Properties xmlns="http://schemas.openxmlformats.org/officeDocument/2006/extended-properties" xmlns:vt="http://schemas.openxmlformats.org/officeDocument/2006/docPropsVTypes">
  <Template>blank</Template>
  <TotalTime>29</TotalTime>
  <Words>1578</Words>
  <Application>Microsoft Office PowerPoint</Application>
  <PresentationFormat>On-screen Show (4:3)</PresentationFormat>
  <Paragraphs>389</Paragraphs>
  <Slides>38</Slides>
  <Notes>13</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Blank</vt:lpstr>
      <vt:lpstr>Online Auto Insurance</vt:lpstr>
      <vt:lpstr>comScore is a leading internet technology company that provides Analytics for a Digital World™</vt:lpstr>
      <vt:lpstr>comScore 2 Million Person Global Panel  Comprehensive View of Digital Consumer Behavior</vt:lpstr>
      <vt:lpstr>Broader Context</vt:lpstr>
      <vt:lpstr>In the past 12 months, ownership of smartphones has risen from 47% to 59% among those with a mobile device in the U.S.</vt:lpstr>
      <vt:lpstr>Smartphones and Tablets have driven a doubling of time spent with digital media over past 3 years</vt:lpstr>
      <vt:lpstr>Overall desktop audience is flattening, while mobile is steadily growing - more people are engaging on multiple platforms</vt:lpstr>
      <vt:lpstr>One third of the average retailer’s monthly web site visitors now arrive exclusively via mobile devices</vt:lpstr>
      <vt:lpstr>Shopping &amp; Buying Insurance</vt:lpstr>
      <vt:lpstr>Consumers are going online to quote…</vt:lpstr>
      <vt:lpstr>…Even those who quote on the phone and with agents</vt:lpstr>
      <vt:lpstr>But many consumers quote online and buy offline…</vt:lpstr>
      <vt:lpstr>…Most often with a local agent in person.</vt:lpstr>
      <vt:lpstr>That said, the tides are shifting</vt:lpstr>
      <vt:lpstr>Consumers are warming to the idea of buying online</vt:lpstr>
      <vt:lpstr>Direct (online + phone) is gaining on local agents</vt:lpstr>
      <vt:lpstr>The Online Picture</vt:lpstr>
      <vt:lpstr>Online Insurer Quotes Decreased 4% Y/Y In 2012, With Over 32 Million Annual Submits</vt:lpstr>
      <vt:lpstr>Top Insurers Overall and for Online Quotes</vt:lpstr>
      <vt:lpstr>GEICO captured 29% share of Insurer Submitted Quotes in 2012</vt:lpstr>
      <vt:lpstr>Annual Policies Purchased were flat Y/Y in 2012.  Market is dominated by GEICO and Progressive.</vt:lpstr>
      <vt:lpstr>GEICO, State Farm, Progressive most visited sites</vt:lpstr>
      <vt:lpstr>State Farm ranked among the top 10 U.S. Online Display Advertisers in 2012</vt:lpstr>
      <vt:lpstr>Amfam saw a 26% increase in traffic Y/Y with 1.5 million visitors in Q4 2012</vt:lpstr>
      <vt:lpstr>While Liberty Mutual Insurance saw a decrease Q/Q in online display ad impressions in Q2 2013, Safeco saw a significant increase</vt:lpstr>
      <vt:lpstr>Safeco saw a significant Q/Q increase in unique visitors in Q2 2013 with over 950K</vt:lpstr>
      <vt:lpstr>Safeco’s increase in traffic Q/Q is due in part to several new landing pages in Q2 that had significant traffic</vt:lpstr>
      <vt:lpstr>Travelers was relatively flat in quotes submitted Q/Q, but has pulled back in search, display, and affiliates</vt:lpstr>
      <vt:lpstr>How do independent agents win?</vt:lpstr>
      <vt:lpstr>Shoppers want to get multiple quotes…</vt:lpstr>
      <vt:lpstr>Independent Agents Provide That</vt:lpstr>
      <vt:lpstr>People (23% unlike to purchase online in the future) want to talk to someone</vt:lpstr>
      <vt:lpstr>Agents do still need to be price competitive!</vt:lpstr>
      <vt:lpstr>UBI, Bundling, Servicing</vt:lpstr>
      <vt:lpstr>UBI positioning within the quote process</vt:lpstr>
      <vt:lpstr>Insurers who offer online bundling</vt:lpstr>
      <vt:lpstr>GEICO leads in online self-service</vt:lpstr>
      <vt:lpstr>Contact &amp; 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Auto Insurance</dc:title>
  <dc:creator>Susan Engleson</dc:creator>
  <cp:lastModifiedBy>Susan Engleson</cp:lastModifiedBy>
  <cp:revision>9</cp:revision>
  <dcterms:created xsi:type="dcterms:W3CDTF">2013-09-26T15:29:50Z</dcterms:created>
  <dcterms:modified xsi:type="dcterms:W3CDTF">2013-09-26T15:59:49Z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0x010100EC38B9A1B9F1A445952662074F80817A</vt:lpwstr>
  </property>
</Properties>
</file>