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2" r:id="rId3"/>
    <p:sldId id="271" r:id="rId4"/>
    <p:sldId id="263" r:id="rId5"/>
    <p:sldId id="264" r:id="rId6"/>
    <p:sldId id="265" r:id="rId7"/>
    <p:sldId id="266" r:id="rId8"/>
    <p:sldId id="267" r:id="rId9"/>
    <p:sldId id="268" r:id="rId10"/>
    <p:sldId id="270" r:id="rId11"/>
  </p:sldIdLst>
  <p:sldSz cx="10058400" cy="7772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692" y="-9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DAF7DA-E39C-4720-94EE-9CA12F254D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3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7150" y="720725"/>
            <a:ext cx="46609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0ABE53-CACC-49E3-B395-C2EE0E596C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5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5EFD-4750-4B62-B345-034B4FE976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ACD0A-2D71-4314-8537-94E7E5E576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3875" y="-173038"/>
            <a:ext cx="2262188" cy="66325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38" y="-173038"/>
            <a:ext cx="6637337" cy="66325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FFB71-96B0-4419-8434-1502CF22E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9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FC075-1C57-46C2-885A-81EC6B6F2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9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0C167-D08C-4F42-8CF8-88012530DF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7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38" y="1330325"/>
            <a:ext cx="4449762" cy="512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30325"/>
            <a:ext cx="4449763" cy="512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1F375-2BF0-4C35-BDAE-91E0DE5EBB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CF68-791D-4D44-8024-BDF20B7BC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8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50506-01EB-4D0D-8B26-D61904CCC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A64D8-CD47-4753-94CC-633F1661EF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8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36FD3-C95B-4539-8F4A-E23920B24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4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EBF92-44C6-4EA1-BAD1-57FCE24C16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8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0058400" cy="10366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84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138" y="-173038"/>
            <a:ext cx="9051925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38" y="1330325"/>
            <a:ext cx="9051925" cy="51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defTabSz="1019175">
              <a:defRPr sz="16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938" y="7078663"/>
            <a:ext cx="31845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 defTabSz="1019175">
              <a:defRPr sz="16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838" y="7078663"/>
            <a:ext cx="23463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defRPr sz="1600"/>
            </a:lvl1pPr>
          </a:lstStyle>
          <a:p>
            <a:fld id="{F688F41D-3DC8-4FF1-8B41-F3F1DA9C734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IYA_Logo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80963"/>
            <a:ext cx="2668588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19175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019175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2pPr>
      <a:lvl3pPr algn="l" defTabSz="1019175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3pPr>
      <a:lvl4pPr algn="l" defTabSz="1019175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4pPr>
      <a:lvl5pPr algn="l" defTabSz="1019175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1019175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1019175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1019175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1019175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82588" indent="-382588" algn="l" defTabSz="1019175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273175" indent="-254000" algn="l" defTabSz="1019175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782763" indent="-254000" algn="l" defTabSz="1019175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292350" indent="-254000" algn="l" defTabSz="101917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2749550" indent="-254000" algn="l" defTabSz="101917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3206750" indent="-254000" algn="l" defTabSz="101917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3663950" indent="-254000" algn="l" defTabSz="101917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4121150" indent="-254000" algn="l" defTabSz="101917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ayac.org/" TargetMode="External"/><Relationship Id="rId2" Type="http://schemas.openxmlformats.org/officeDocument/2006/relationships/hyperlink" Target="mailto:duff@bigi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029200"/>
            <a:ext cx="8716963" cy="1622425"/>
          </a:xfrm>
        </p:spPr>
        <p:txBody>
          <a:bodyPr/>
          <a:lstStyle/>
          <a:p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Membership Development: </a:t>
            </a:r>
          </a:p>
          <a:p>
            <a:r>
              <a:rPr lang="en-US" sz="3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It’s Not all About Numbers – </a:t>
            </a:r>
          </a:p>
          <a:p>
            <a:r>
              <a:rPr lang="en-US" sz="37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It’s About Involvement</a:t>
            </a:r>
            <a:endParaRPr lang="en-US" sz="37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6" name="Picture 4" descr="IYA_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517525"/>
            <a:ext cx="5684838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Contact 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417763"/>
            <a:ext cx="9051925" cy="51292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500" dirty="0"/>
              <a:t>Feel Free To Contact Us Any Time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5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500" dirty="0"/>
              <a:t>	</a:t>
            </a:r>
            <a:r>
              <a:rPr lang="en-US" sz="2500" b="1" u="sng" dirty="0"/>
              <a:t>Steve Duff</a:t>
            </a:r>
            <a:r>
              <a:rPr lang="en-US" sz="2500" dirty="0"/>
              <a:t>, IIAI Indiana YAC Staff Liaison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500" dirty="0"/>
              <a:t>		(317) 824-3780, </a:t>
            </a:r>
            <a:r>
              <a:rPr lang="en-US" sz="2500" dirty="0" err="1"/>
              <a:t>ext</a:t>
            </a:r>
            <a:r>
              <a:rPr lang="en-US" sz="2500" dirty="0"/>
              <a:t> 208, </a:t>
            </a:r>
            <a:r>
              <a:rPr lang="en-US" sz="2500" dirty="0">
                <a:hlinkClick r:id="rId2"/>
              </a:rPr>
              <a:t>duff@bigi.org</a:t>
            </a:r>
            <a:endParaRPr lang="en-US" sz="2500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sz="25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500" dirty="0"/>
              <a:t>	</a:t>
            </a:r>
            <a:r>
              <a:rPr lang="en-US" sz="2500" b="1" u="sng" dirty="0"/>
              <a:t>J. Patrick Roe</a:t>
            </a:r>
            <a:r>
              <a:rPr lang="en-US" sz="2500" dirty="0"/>
              <a:t>, Arlington/Roe &amp; Company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500" dirty="0"/>
              <a:t>		</a:t>
            </a:r>
            <a:r>
              <a:rPr lang="en-US" sz="2500" dirty="0" smtClean="0"/>
              <a:t>2012-2013 </a:t>
            </a:r>
            <a:r>
              <a:rPr lang="en-US" sz="2500" dirty="0"/>
              <a:t>Indiana YAC Membership Committee Chair (317) 554-8642, </a:t>
            </a:r>
            <a:r>
              <a:rPr lang="en-US" sz="2500" u="sng" dirty="0">
                <a:solidFill>
                  <a:srgbClr val="009999"/>
                </a:solidFill>
              </a:rPr>
              <a:t>proe@arlingtonroe.com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5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500" dirty="0"/>
              <a:t>Indiana YAC Website: </a:t>
            </a:r>
            <a:r>
              <a:rPr lang="en-US" sz="2500" dirty="0">
                <a:hlinkClick r:id="rId3"/>
              </a:rPr>
              <a:t>www.indianayac.org</a:t>
            </a:r>
            <a:r>
              <a:rPr lang="en-US" sz="2500" dirty="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Indiana YAC Membership 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Committee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6789738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Employ this committee to:</a:t>
            </a:r>
          </a:p>
          <a:p>
            <a:r>
              <a:rPr lang="en-US"/>
              <a:t>Set Goals</a:t>
            </a:r>
          </a:p>
          <a:p>
            <a:r>
              <a:rPr lang="en-US"/>
              <a:t>Illustrate Importance of Membership</a:t>
            </a:r>
          </a:p>
          <a:p>
            <a:r>
              <a:rPr lang="en-US"/>
              <a:t>Carry Out Projects, Recruit Members, etc.</a:t>
            </a:r>
          </a:p>
          <a:p>
            <a:r>
              <a:rPr lang="en-US"/>
              <a:t>Get More Involvement Opportunities</a:t>
            </a:r>
          </a:p>
          <a:p>
            <a:endParaRPr lang="en-US"/>
          </a:p>
          <a:p>
            <a:pPr>
              <a:buFontTx/>
              <a:buNone/>
            </a:pPr>
            <a:r>
              <a:rPr lang="en-US" b="1"/>
              <a:t>Note</a:t>
            </a:r>
            <a:r>
              <a:rPr lang="en-US"/>
              <a:t>:  Makeup of Committee is </a:t>
            </a:r>
          </a:p>
          <a:p>
            <a:pPr>
              <a:buFontTx/>
              <a:buNone/>
            </a:pPr>
            <a:r>
              <a:rPr lang="en-US"/>
              <a:t>	Majority Company/MGA People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022">
            <a:off x="6579682" y="2760804"/>
            <a:ext cx="3328578" cy="444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 Charge Dues…Really?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$25 Annual Membership Fee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Charged to Both Voting Members and </a:t>
            </a:r>
          </a:p>
          <a:p>
            <a:pPr>
              <a:buFontTx/>
              <a:buNone/>
            </a:pPr>
            <a:r>
              <a:rPr lang="en-US"/>
              <a:t>	Associate Members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Generates Some Revenue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b="1"/>
              <a:t>Main Reason:  Creates Buy-In</a:t>
            </a:r>
          </a:p>
          <a:p>
            <a:pPr>
              <a:buFontTx/>
              <a:buNone/>
            </a:pPr>
            <a:r>
              <a:rPr lang="en-US"/>
              <a:t>	Members Have “Skin in the Game”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Goal Setting is Imperative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9051925" cy="5715000"/>
          </a:xfrm>
        </p:spPr>
        <p:txBody>
          <a:bodyPr/>
          <a:lstStyle/>
          <a:p>
            <a:r>
              <a:rPr lang="en-US" sz="2400" dirty="0"/>
              <a:t>Indiana YAC – Currently </a:t>
            </a:r>
            <a:r>
              <a:rPr lang="en-US" sz="2400" dirty="0" smtClean="0"/>
              <a:t>262 members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Increased Our Members by </a:t>
            </a:r>
            <a:r>
              <a:rPr lang="en-US" sz="2400" dirty="0" smtClean="0"/>
              <a:t>19 in 2011-2012 </a:t>
            </a:r>
            <a:r>
              <a:rPr lang="en-US" sz="2400" dirty="0"/>
              <a:t>(from </a:t>
            </a:r>
            <a:r>
              <a:rPr lang="en-US" sz="2400" dirty="0" smtClean="0"/>
              <a:t>243 </a:t>
            </a:r>
            <a:r>
              <a:rPr lang="en-US" sz="2400" dirty="0"/>
              <a:t>to </a:t>
            </a:r>
            <a:r>
              <a:rPr lang="en-US" sz="2400" dirty="0" smtClean="0"/>
              <a:t>262)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Meet at Beginning of Each Year to See Where We are – Number of Members</a:t>
            </a:r>
          </a:p>
          <a:p>
            <a:pPr>
              <a:buFontTx/>
              <a:buNone/>
            </a:pPr>
            <a:endParaRPr lang="en-US" sz="2400" dirty="0"/>
          </a:p>
          <a:p>
            <a:r>
              <a:rPr lang="en-US" sz="2400" dirty="0"/>
              <a:t>Set Challenging, Yet Achievable Goals (for </a:t>
            </a:r>
            <a:r>
              <a:rPr lang="en-US" sz="2400" dirty="0" smtClean="0"/>
              <a:t>2011-2012, </a:t>
            </a:r>
            <a:r>
              <a:rPr lang="en-US" sz="2400" dirty="0"/>
              <a:t>Indiana YAC Set Goal of Maintaining 250 members)</a:t>
            </a:r>
          </a:p>
          <a:p>
            <a:endParaRPr lang="en-US" sz="2400" dirty="0"/>
          </a:p>
          <a:p>
            <a:r>
              <a:rPr lang="en-US" sz="2400" dirty="0"/>
              <a:t>Provides Base Line and Evaluation Point for What We are Doing</a:t>
            </a:r>
          </a:p>
          <a:p>
            <a:pPr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Membership/Potential Member 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Contact Lists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22338" y="1554163"/>
            <a:ext cx="37719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8885238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marL="382588" indent="-382588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92175" indent="-382588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400175" indent="-38100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09763" indent="-38100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19350" indent="-38100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76550" indent="-3810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33750" indent="-3810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90950" indent="-3810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48150" indent="-3810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800"/>
              <a:t>Everything Done Via Email</a:t>
            </a:r>
          </a:p>
          <a:p>
            <a:endParaRPr lang="en-US" sz="2800"/>
          </a:p>
          <a:p>
            <a:pPr>
              <a:buFontTx/>
              <a:buChar char="•"/>
            </a:pPr>
            <a:r>
              <a:rPr lang="en-US" sz="2800"/>
              <a:t>Indiana YAC Maintains Contact Lists for Both Active, Dues Paying Members and Potential Members</a:t>
            </a:r>
          </a:p>
          <a:p>
            <a:endParaRPr lang="en-US" sz="2800"/>
          </a:p>
          <a:p>
            <a:pPr>
              <a:buFontTx/>
              <a:buChar char="•"/>
            </a:pPr>
            <a:r>
              <a:rPr lang="en-US" sz="2800"/>
              <a:t>Allows for “Cleaner” Line of Interaction With Current Members</a:t>
            </a:r>
          </a:p>
          <a:p>
            <a:endParaRPr lang="en-US" sz="2800"/>
          </a:p>
          <a:p>
            <a:pPr>
              <a:buFontTx/>
              <a:buChar char="•"/>
            </a:pPr>
            <a:r>
              <a:rPr lang="en-US" sz="2800"/>
              <a:t>Annually Run Query of IIAI Database for Individuals Under Age of 38 for Potential Members</a:t>
            </a:r>
          </a:p>
          <a:p>
            <a:endParaRPr lang="en-US" sz="2800"/>
          </a:p>
          <a:p>
            <a:pPr>
              <a:buFontTx/>
              <a:buChar char="•"/>
            </a:pPr>
            <a:r>
              <a:rPr lang="en-US" sz="2800"/>
              <a:t>Provides Targets for Recruitment</a:t>
            </a:r>
          </a:p>
          <a:p>
            <a:endParaRPr lang="en-US" sz="2800"/>
          </a:p>
          <a:p>
            <a:pPr>
              <a:buFontTx/>
              <a:buChar char="•"/>
            </a:pPr>
            <a:r>
              <a:rPr lang="en-US" sz="2800"/>
              <a:t>Key To Recruitment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New Member Recruitment Tools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75" y="1447800"/>
            <a:ext cx="9890125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sz="2500" b="1" dirty="0"/>
              <a:t>Employ a Multi-Pronged Approach</a:t>
            </a:r>
          </a:p>
          <a:p>
            <a:r>
              <a:rPr lang="en-US" sz="2500" u="sng" dirty="0"/>
              <a:t>Centerpiece</a:t>
            </a:r>
            <a:r>
              <a:rPr lang="en-US" sz="2500" dirty="0"/>
              <a:t> – Indiana YAC Membership Flyer</a:t>
            </a:r>
          </a:p>
          <a:p>
            <a:r>
              <a:rPr lang="en-US" sz="2500" dirty="0"/>
              <a:t>Direct Email to Potential </a:t>
            </a:r>
            <a:r>
              <a:rPr lang="en-US" sz="2500" dirty="0" smtClean="0"/>
              <a:t>Members (under age 38 database)</a:t>
            </a:r>
            <a:endParaRPr lang="en-US" sz="2500" dirty="0"/>
          </a:p>
          <a:p>
            <a:r>
              <a:rPr lang="en-US" sz="2500" dirty="0"/>
              <a:t>“Call Center” – Contact Agency Principals</a:t>
            </a:r>
          </a:p>
          <a:p>
            <a:r>
              <a:rPr lang="en-US" sz="2500" dirty="0"/>
              <a:t>Company &amp; MGA Field People Contacts</a:t>
            </a:r>
          </a:p>
          <a:p>
            <a:r>
              <a:rPr lang="en-US" sz="2500" dirty="0"/>
              <a:t>Discounts to Events – Get New People in the Door</a:t>
            </a:r>
          </a:p>
          <a:p>
            <a:pPr>
              <a:buFontTx/>
              <a:buNone/>
            </a:pPr>
            <a:endParaRPr lang="en-US" sz="2500" b="1" dirty="0"/>
          </a:p>
          <a:p>
            <a:endParaRPr 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370">
            <a:off x="1045444" y="4467117"/>
            <a:ext cx="3727548" cy="291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288">
            <a:off x="5447079" y="4524258"/>
            <a:ext cx="3680855" cy="288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Making New Members Feel 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Welcome – IMMEDIATELY!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9555163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Welcome Packet</a:t>
            </a:r>
          </a:p>
          <a:p>
            <a:r>
              <a:rPr lang="en-US" dirty="0"/>
              <a:t>Sent Within Three Days of Joining</a:t>
            </a:r>
          </a:p>
          <a:p>
            <a:r>
              <a:rPr lang="en-US" dirty="0"/>
              <a:t>Welcome Letter from Membership Committee Chair</a:t>
            </a:r>
          </a:p>
          <a:p>
            <a:r>
              <a:rPr lang="en-US" dirty="0"/>
              <a:t>Lapel Pin</a:t>
            </a:r>
          </a:p>
          <a:p>
            <a:r>
              <a:rPr lang="en-US" dirty="0"/>
              <a:t>Indiana YAC Membership </a:t>
            </a:r>
            <a:r>
              <a:rPr lang="en-US" dirty="0" smtClean="0"/>
              <a:t>Certificate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/>
              <a:t>Recognized at All Events</a:t>
            </a:r>
          </a:p>
          <a:p>
            <a:r>
              <a:rPr lang="en-US" dirty="0"/>
              <a:t>New Member Reception at 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2012 </a:t>
            </a:r>
            <a:r>
              <a:rPr lang="en-US" dirty="0"/>
              <a:t>Indiana YAC Conference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687763" y="3022600"/>
            <a:ext cx="60356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7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73" y="4267200"/>
            <a:ext cx="3810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Member Retention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6294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sz="2500" b="1"/>
              <a:t>Association Management 101 Says:</a:t>
            </a:r>
          </a:p>
          <a:p>
            <a:pPr>
              <a:buFontTx/>
              <a:buNone/>
            </a:pPr>
            <a:r>
              <a:rPr lang="en-US" sz="2500"/>
              <a:t>“It is easier and less expensive to retain an existing member than recruit a new one.”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8600" y="2667000"/>
            <a:ext cx="9601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marL="382588" indent="-382588" defTabSz="1019175">
              <a:spcBef>
                <a:spcPct val="20000"/>
              </a:spcBef>
            </a:pPr>
            <a:r>
              <a:rPr lang="en-US" sz="2500" b="1"/>
              <a:t>Give as Much Bang for Membership Dollar as Possible </a:t>
            </a:r>
          </a:p>
          <a:p>
            <a:pPr marL="382588" indent="-382588" defTabSz="1019175">
              <a:spcBef>
                <a:spcPct val="20000"/>
              </a:spcBef>
              <a:buFontTx/>
              <a:buChar char="•"/>
            </a:pPr>
            <a:r>
              <a:rPr lang="en-US" sz="2500"/>
              <a:t>Show Value of Being a Member and INVOLVED!</a:t>
            </a:r>
          </a:p>
          <a:p>
            <a:pPr marL="382588" indent="-382588" defTabSz="1019175">
              <a:spcBef>
                <a:spcPct val="20000"/>
              </a:spcBef>
              <a:buFontTx/>
              <a:buChar char="•"/>
            </a:pPr>
            <a:r>
              <a:rPr lang="en-US" sz="2500"/>
              <a:t>Networking and Educational Events (</a:t>
            </a:r>
            <a:r>
              <a:rPr lang="en-US" sz="2500" i="1"/>
              <a:t>price breaks for new people and first time attendees</a:t>
            </a:r>
            <a:r>
              <a:rPr lang="en-US" sz="2500"/>
              <a:t>)</a:t>
            </a:r>
          </a:p>
          <a:p>
            <a:pPr marL="382588" indent="-382588" defTabSz="1019175">
              <a:spcBef>
                <a:spcPct val="20000"/>
              </a:spcBef>
              <a:buFontTx/>
              <a:buChar char="•"/>
            </a:pPr>
            <a:r>
              <a:rPr lang="en-US" sz="2500"/>
              <a:t>Regular Interaction</a:t>
            </a:r>
          </a:p>
          <a:p>
            <a:pPr marL="827088" lvl="1" indent="-317500" defTabSz="1019175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500"/>
              <a:t>Newsletters, Blast Emails, Social Networking, Committee Participation, IIAI Feature Stories on YAC, IIAI Leadership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Charter Members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8" y="1865313"/>
            <a:ext cx="9051925" cy="2554287"/>
          </a:xfrm>
        </p:spPr>
        <p:txBody>
          <a:bodyPr/>
          <a:lstStyle/>
          <a:p>
            <a:r>
              <a:rPr lang="en-US" sz="2500" dirty="0"/>
              <a:t>Created New Membership Category</a:t>
            </a:r>
          </a:p>
          <a:p>
            <a:r>
              <a:rPr lang="en-US" sz="2500" dirty="0"/>
              <a:t>Any Industry Employee – Over Age 41</a:t>
            </a:r>
          </a:p>
          <a:p>
            <a:r>
              <a:rPr lang="en-US" sz="2500" dirty="0"/>
              <a:t>Pay $15 Annually – Receive Our Materials</a:t>
            </a:r>
          </a:p>
          <a:p>
            <a:r>
              <a:rPr lang="en-US" sz="2500" dirty="0"/>
              <a:t>Allows “Veteran” Agents to Stay Involved</a:t>
            </a:r>
          </a:p>
          <a:p>
            <a:r>
              <a:rPr lang="en-US" sz="2500" dirty="0" smtClean="0"/>
              <a:t>21 Indiana </a:t>
            </a:r>
            <a:r>
              <a:rPr lang="en-US" sz="2500" dirty="0"/>
              <a:t>YAC Charter Members</a:t>
            </a:r>
          </a:p>
        </p:txBody>
      </p:sp>
      <p:pic>
        <p:nvPicPr>
          <p:cNvPr id="15369" name="Picture 9" descr="YAC2010 3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39433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914400" y="4953000"/>
            <a:ext cx="449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marL="382588" indent="-382588" defTabSz="1019175">
              <a:spcBef>
                <a:spcPct val="20000"/>
              </a:spcBef>
            </a:pPr>
            <a:r>
              <a:rPr lang="en-US" sz="1800" i="1" dirty="0"/>
              <a:t>See the Guy Standing on the Far Left of this Photo?  </a:t>
            </a:r>
          </a:p>
          <a:p>
            <a:pPr marL="382588" indent="-382588" defTabSz="1019175">
              <a:spcBef>
                <a:spcPct val="20000"/>
              </a:spcBef>
            </a:pPr>
            <a:r>
              <a:rPr lang="en-US" sz="1800" i="1" dirty="0" smtClean="0"/>
              <a:t>Former IIABA Chairman </a:t>
            </a:r>
            <a:r>
              <a:rPr lang="en-US" sz="1800" i="1" dirty="0"/>
              <a:t>Mike Miley – Indiana YAC Charter Member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38B9A1B9F1A445952662074F80817A" ma:contentTypeVersion="" ma:contentTypeDescription="Create a new document." ma:contentTypeScope="" ma:versionID="867feb20af324f7d7710b9cf374dca7c">
  <xsd:schema xmlns:xsd="http://www.w3.org/2001/XMLSchema" xmlns:xs="http://www.w3.org/2001/XMLSchema" xmlns:p="http://schemas.microsoft.com/office/2006/metadata/properties" xmlns:ns2="d384f426-e3f8-4a36-b5cf-4f1019171168" targetNamespace="http://schemas.microsoft.com/office/2006/metadata/properties" ma:root="true" ma:fieldsID="858b02718a9f4a29766f9c3cd0f433e2" ns2:_="">
    <xsd:import namespace="d384f426-e3f8-4a36-b5cf-4f101917116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4f426-e3f8-4a36-b5cf-4f10191711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BCF35F-3E08-4668-A827-16230688CA59}"/>
</file>

<file path=customXml/itemProps2.xml><?xml version="1.0" encoding="utf-8"?>
<ds:datastoreItem xmlns:ds="http://schemas.openxmlformats.org/officeDocument/2006/customXml" ds:itemID="{A6BBF04B-A53F-448D-A2CF-22E7EF378A1E}"/>
</file>

<file path=customXml/itemProps3.xml><?xml version="1.0" encoding="utf-8"?>
<ds:datastoreItem xmlns:ds="http://schemas.openxmlformats.org/officeDocument/2006/customXml" ds:itemID="{D97EC934-C94E-4C7D-A919-B1BE6CC9E48F}"/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409</Words>
  <Application>Microsoft Office PowerPoint</Application>
  <PresentationFormat>Custom</PresentationFormat>
  <Paragraphs>89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Indiana YAC Membership  Committee</vt:lpstr>
      <vt:lpstr>You Charge Dues…Really?</vt:lpstr>
      <vt:lpstr>Goal Setting is Imperative</vt:lpstr>
      <vt:lpstr>Membership/Potential Member  Contact Lists</vt:lpstr>
      <vt:lpstr>New Member Recruitment Tools</vt:lpstr>
      <vt:lpstr>Making New Members Feel  Welcome – IMMEDIATELY!</vt:lpstr>
      <vt:lpstr>Member Retention</vt:lpstr>
      <vt:lpstr>Charter Members</vt:lpstr>
      <vt:lpstr>Contact Us</vt:lpstr>
    </vt:vector>
  </TitlesOfParts>
  <Company>IIA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Indiana Young Agents Committee</dc:title>
  <dc:creator>sduff</dc:creator>
  <cp:lastModifiedBy>Susan Bonner</cp:lastModifiedBy>
  <cp:revision>24</cp:revision>
  <dcterms:created xsi:type="dcterms:W3CDTF">2011-05-16T21:24:43Z</dcterms:created>
  <dcterms:modified xsi:type="dcterms:W3CDTF">2013-03-12T17:18:16Z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0x010100EC38B9A1B9F1A445952662074F80817A</vt:lpwstr>
  </property>
</Properties>
</file>