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3" r:id="rId5"/>
    <p:sldId id="262" r:id="rId6"/>
    <p:sldId id="266" r:id="rId7"/>
    <p:sldId id="264" r:id="rId8"/>
    <p:sldId id="259" r:id="rId9"/>
    <p:sldId id="269" r:id="rId10"/>
    <p:sldId id="260" r:id="rId11"/>
    <p:sldId id="261" r:id="rId12"/>
    <p:sldId id="265"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7" autoAdjust="0"/>
    <p:restoredTop sz="94660"/>
  </p:normalViewPr>
  <p:slideViewPr>
    <p:cSldViewPr>
      <p:cViewPr>
        <p:scale>
          <a:sx n="94" d="100"/>
          <a:sy n="94" d="100"/>
        </p:scale>
        <p:origin x="-61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4378C-99EA-43E7-AA86-48E1D33D884C}"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311215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4378C-99EA-43E7-AA86-48E1D33D884C}"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253114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4378C-99EA-43E7-AA86-48E1D33D884C}"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228057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4378C-99EA-43E7-AA86-48E1D33D884C}"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379780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4378C-99EA-43E7-AA86-48E1D33D884C}"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124014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4378C-99EA-43E7-AA86-48E1D33D884C}"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176793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4378C-99EA-43E7-AA86-48E1D33D884C}" type="datetimeFigureOut">
              <a:rPr lang="en-US" smtClean="0"/>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118301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4378C-99EA-43E7-AA86-48E1D33D884C}"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293053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4378C-99EA-43E7-AA86-48E1D33D884C}"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13012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4378C-99EA-43E7-AA86-48E1D33D884C}"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32801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4378C-99EA-43E7-AA86-48E1D33D884C}"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B91BA-CB1E-48E7-8B41-E0B949C1ED5F}" type="slidenum">
              <a:rPr lang="en-US" smtClean="0"/>
              <a:t>‹#›</a:t>
            </a:fld>
            <a:endParaRPr lang="en-US"/>
          </a:p>
        </p:txBody>
      </p:sp>
    </p:spTree>
    <p:extLst>
      <p:ext uri="{BB962C8B-B14F-4D97-AF65-F5344CB8AC3E}">
        <p14:creationId xmlns:p14="http://schemas.microsoft.com/office/powerpoint/2010/main" val="400352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4378C-99EA-43E7-AA86-48E1D33D884C}" type="datetimeFigureOut">
              <a:rPr lang="en-US" smtClean="0"/>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B91BA-CB1E-48E7-8B41-E0B949C1ED5F}" type="slidenum">
              <a:rPr lang="en-US" smtClean="0"/>
              <a:t>‹#›</a:t>
            </a:fld>
            <a:endParaRPr lang="en-US"/>
          </a:p>
        </p:txBody>
      </p:sp>
    </p:spTree>
    <p:extLst>
      <p:ext uri="{BB962C8B-B14F-4D97-AF65-F5344CB8AC3E}">
        <p14:creationId xmlns:p14="http://schemas.microsoft.com/office/powerpoint/2010/main" val="154851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yaccharitygolf.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georgiaya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accent6">
                    <a:lumMod val="75000"/>
                  </a:schemeClr>
                </a:solidFill>
              </a:rPr>
              <a:t>2012 OUTSTANDING YOUNG AGENTS COMMITTEE AWARD </a:t>
            </a:r>
            <a:br>
              <a:rPr lang="en-US" dirty="0">
                <a:solidFill>
                  <a:schemeClr val="accent6">
                    <a:lumMod val="75000"/>
                  </a:schemeClr>
                </a:solidFill>
              </a:rPr>
            </a:br>
            <a:r>
              <a:rPr lang="en-US" dirty="0" smtClean="0"/>
              <a:t> </a:t>
            </a:r>
            <a:endParaRPr lang="en-US" dirty="0"/>
          </a:p>
        </p:txBody>
      </p:sp>
      <p:sp>
        <p:nvSpPr>
          <p:cNvPr id="3" name="Subtitle 2"/>
          <p:cNvSpPr>
            <a:spLocks noGrp="1"/>
          </p:cNvSpPr>
          <p:nvPr>
            <p:ph type="subTitle" idx="1"/>
          </p:nvPr>
        </p:nvSpPr>
        <p:spPr/>
        <p:txBody>
          <a:bodyPr/>
          <a:lstStyle/>
          <a:p>
            <a:r>
              <a:rPr lang="en-US" dirty="0"/>
              <a:t>The Young Agents Committee of the Independent Insurance Agents of Georgia. Inc.</a:t>
            </a:r>
          </a:p>
          <a:p>
            <a:endParaRPr lang="en-US" dirty="0"/>
          </a:p>
        </p:txBody>
      </p:sp>
    </p:spTree>
    <p:extLst>
      <p:ext uri="{BB962C8B-B14F-4D97-AF65-F5344CB8AC3E}">
        <p14:creationId xmlns:p14="http://schemas.microsoft.com/office/powerpoint/2010/main" val="4052540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r>
              <a:rPr lang="en-US" dirty="0" smtClean="0">
                <a:solidFill>
                  <a:schemeClr val="accent6">
                    <a:lumMod val="75000"/>
                  </a:schemeClr>
                </a:solidFill>
              </a:rPr>
              <a:t>YOUNG AGENT MEETING:</a:t>
            </a:r>
            <a:br>
              <a:rPr lang="en-US" dirty="0" smtClean="0">
                <a:solidFill>
                  <a:schemeClr val="accent6">
                    <a:lumMod val="75000"/>
                  </a:schemeClr>
                </a:solidFill>
              </a:rPr>
            </a:br>
            <a:r>
              <a:rPr lang="en-US" sz="2700" dirty="0" smtClean="0">
                <a:solidFill>
                  <a:schemeClr val="accent6">
                    <a:lumMod val="75000"/>
                  </a:schemeClr>
                </a:solidFill>
              </a:rPr>
              <a:t>Changing the Game, YAC Sales &amp; Leadership </a:t>
            </a:r>
            <a:endParaRPr lang="en-US" sz="2700" dirty="0">
              <a:solidFill>
                <a:schemeClr val="accent6">
                  <a:lumMod val="75000"/>
                </a:schemeClr>
              </a:solidFill>
            </a:endParaRPr>
          </a:p>
        </p:txBody>
      </p:sp>
      <p:sp>
        <p:nvSpPr>
          <p:cNvPr id="3" name="Content Placeholder 2"/>
          <p:cNvSpPr>
            <a:spLocks noGrp="1"/>
          </p:cNvSpPr>
          <p:nvPr>
            <p:ph idx="1"/>
          </p:nvPr>
        </p:nvSpPr>
        <p:spPr>
          <a:xfrm>
            <a:off x="304800" y="1981200"/>
            <a:ext cx="5029200" cy="4525963"/>
          </a:xfrm>
        </p:spPr>
        <p:txBody>
          <a:bodyPr>
            <a:normAutofit fontScale="92500"/>
          </a:bodyPr>
          <a:lstStyle/>
          <a:p>
            <a:r>
              <a:rPr lang="en-US" sz="2400" dirty="0" smtClean="0"/>
              <a:t>Purpose: to provide education and networking opportunities for IIAG Young Agents</a:t>
            </a:r>
          </a:p>
          <a:p>
            <a:r>
              <a:rPr lang="en-US" sz="2400" dirty="0" smtClean="0"/>
              <a:t>Met at the W Hotel in Atlanta</a:t>
            </a:r>
          </a:p>
          <a:p>
            <a:r>
              <a:rPr lang="en-US" sz="2400" dirty="0" smtClean="0"/>
              <a:t>Institute of </a:t>
            </a:r>
            <a:r>
              <a:rPr lang="en-US" sz="2400" dirty="0" err="1" smtClean="0"/>
              <a:t>WorkComp</a:t>
            </a:r>
            <a:r>
              <a:rPr lang="en-US" sz="2400" dirty="0" smtClean="0"/>
              <a:t> Professionals presented Thursday, and former All-American NFL Football star Steve </a:t>
            </a:r>
            <a:r>
              <a:rPr lang="en-US" sz="2400" dirty="0" err="1" smtClean="0"/>
              <a:t>Bartkowski</a:t>
            </a:r>
            <a:r>
              <a:rPr lang="en-US" sz="2400" dirty="0" smtClean="0"/>
              <a:t> concluded the </a:t>
            </a:r>
            <a:r>
              <a:rPr lang="en-US" sz="2400" dirty="0" smtClean="0"/>
              <a:t>conference</a:t>
            </a:r>
            <a:endParaRPr lang="en-US" sz="2400" dirty="0" smtClean="0"/>
          </a:p>
          <a:p>
            <a:r>
              <a:rPr lang="en-US" sz="2400" dirty="0" smtClean="0"/>
              <a:t>YAC Producers Panel (featuring 4 outstanding YAC members) discussed success methods, daily routines, and work life </a:t>
            </a:r>
            <a:r>
              <a:rPr lang="en-US" sz="2400" dirty="0" smtClean="0"/>
              <a:t>balance</a:t>
            </a:r>
            <a:endParaRPr lang="en-US" sz="2400" dirty="0" smtClean="0"/>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5730" y="2420620"/>
            <a:ext cx="3543300" cy="2362200"/>
          </a:xfrm>
          <a:prstGeom prst="rect">
            <a:avLst/>
          </a:prstGeom>
        </p:spPr>
      </p:pic>
      <p:sp>
        <p:nvSpPr>
          <p:cNvPr id="6" name="TextBox 5"/>
          <p:cNvSpPr txBox="1"/>
          <p:nvPr/>
        </p:nvSpPr>
        <p:spPr>
          <a:xfrm>
            <a:off x="6125210" y="4998720"/>
            <a:ext cx="1828800" cy="381000"/>
          </a:xfrm>
          <a:prstGeom prst="rect">
            <a:avLst/>
          </a:prstGeom>
          <a:noFill/>
          <a:ln>
            <a:solidFill>
              <a:schemeClr val="tx1"/>
            </a:solidFill>
          </a:ln>
        </p:spPr>
        <p:txBody>
          <a:bodyPr wrap="square" rtlCol="0">
            <a:spAutoFit/>
          </a:bodyPr>
          <a:lstStyle/>
          <a:p>
            <a:r>
              <a:rPr lang="en-US" dirty="0" smtClean="0"/>
              <a:t>Steve </a:t>
            </a:r>
            <a:r>
              <a:rPr lang="en-US" dirty="0" err="1" smtClean="0"/>
              <a:t>Bartkowski</a:t>
            </a:r>
            <a:endParaRPr lang="en-US" dirty="0"/>
          </a:p>
        </p:txBody>
      </p:sp>
    </p:spTree>
    <p:extLst>
      <p:ext uri="{BB962C8B-B14F-4D97-AF65-F5344CB8AC3E}">
        <p14:creationId xmlns:p14="http://schemas.microsoft.com/office/powerpoint/2010/main" val="262088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a:solidFill>
                  <a:schemeClr val="accent6">
                    <a:lumMod val="75000"/>
                  </a:schemeClr>
                </a:solidFill>
              </a:rPr>
              <a:t>YOUNG AGENT MEETING:</a:t>
            </a:r>
            <a:br>
              <a:rPr lang="en-US" dirty="0">
                <a:solidFill>
                  <a:schemeClr val="accent6">
                    <a:lumMod val="75000"/>
                  </a:schemeClr>
                </a:solidFill>
              </a:rPr>
            </a:br>
            <a:r>
              <a:rPr lang="en-US" sz="2700" dirty="0">
                <a:solidFill>
                  <a:schemeClr val="accent6">
                    <a:lumMod val="75000"/>
                  </a:schemeClr>
                </a:solidFill>
              </a:rPr>
              <a:t>Changing the Game, YAC Sales &amp; Leadership </a:t>
            </a:r>
            <a:endParaRPr lang="en-US" sz="2700" dirty="0"/>
          </a:p>
        </p:txBody>
      </p:sp>
      <p:sp>
        <p:nvSpPr>
          <p:cNvPr id="3" name="Content Placeholder 2"/>
          <p:cNvSpPr>
            <a:spLocks noGrp="1"/>
          </p:cNvSpPr>
          <p:nvPr>
            <p:ph idx="1"/>
          </p:nvPr>
        </p:nvSpPr>
        <p:spPr>
          <a:xfrm>
            <a:off x="4253230" y="2057400"/>
            <a:ext cx="4738370" cy="4196080"/>
          </a:xfrm>
        </p:spPr>
        <p:txBody>
          <a:bodyPr>
            <a:noAutofit/>
          </a:bodyPr>
          <a:lstStyle/>
          <a:p>
            <a:r>
              <a:rPr lang="en-US" sz="2400" dirty="0" smtClean="0"/>
              <a:t>Used text </a:t>
            </a:r>
            <a:r>
              <a:rPr lang="en-US" sz="2400" dirty="0" smtClean="0"/>
              <a:t>messages, email and phone </a:t>
            </a:r>
            <a:r>
              <a:rPr lang="en-US" sz="2400" dirty="0" smtClean="0"/>
              <a:t>campaigns, newsletters, and social media to promote </a:t>
            </a:r>
            <a:r>
              <a:rPr lang="en-US" sz="2400" dirty="0" smtClean="0"/>
              <a:t>conference</a:t>
            </a:r>
            <a:endParaRPr lang="en-US" sz="2400" dirty="0" smtClean="0"/>
          </a:p>
          <a:p>
            <a:r>
              <a:rPr lang="en-US" sz="2400" dirty="0"/>
              <a:t>Increased Young Agent Attendance by 16% </a:t>
            </a:r>
            <a:endParaRPr lang="en-US" sz="2400" dirty="0" smtClean="0"/>
          </a:p>
          <a:p>
            <a:r>
              <a:rPr lang="en-US" sz="2400" dirty="0" smtClean="0"/>
              <a:t>Welcomed company partners, veteran agents, and IIAG Staff as well</a:t>
            </a:r>
            <a:endParaRPr lang="en-US" sz="2400" dirty="0"/>
          </a:p>
          <a:p>
            <a:r>
              <a:rPr lang="en-US" sz="2400" dirty="0" smtClean="0"/>
              <a:t>Annual Meeting Budget: $30,000</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0"/>
            <a:ext cx="4020820" cy="2680547"/>
          </a:xfrm>
          <a:prstGeom prst="rect">
            <a:avLst/>
          </a:prstGeom>
        </p:spPr>
      </p:pic>
    </p:spTree>
    <p:extLst>
      <p:ext uri="{BB962C8B-B14F-4D97-AF65-F5344CB8AC3E}">
        <p14:creationId xmlns:p14="http://schemas.microsoft.com/office/powerpoint/2010/main" val="342503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914400"/>
            <a:ext cx="8229600" cy="1143000"/>
          </a:xfrm>
        </p:spPr>
        <p:txBody>
          <a:bodyPr>
            <a:normAutofit/>
          </a:bodyPr>
          <a:lstStyle/>
          <a:p>
            <a:r>
              <a:rPr lang="en-US" dirty="0" smtClean="0">
                <a:solidFill>
                  <a:schemeClr val="accent6">
                    <a:lumMod val="75000"/>
                  </a:schemeClr>
                </a:solidFill>
              </a:rPr>
              <a:t>STATE COMMITTEE PROJECT:</a:t>
            </a:r>
            <a:br>
              <a:rPr lang="en-US" dirty="0" smtClean="0">
                <a:solidFill>
                  <a:schemeClr val="accent6">
                    <a:lumMod val="75000"/>
                  </a:schemeClr>
                </a:solidFill>
              </a:rPr>
            </a:br>
            <a:r>
              <a:rPr lang="en-US" sz="2400" dirty="0" smtClean="0">
                <a:solidFill>
                  <a:schemeClr val="accent6">
                    <a:lumMod val="75000"/>
                  </a:schemeClr>
                </a:solidFill>
              </a:rPr>
              <a:t>Georgia Young Agents Charity Golf Tournament</a:t>
            </a:r>
            <a:endParaRPr lang="en-US" sz="2400" dirty="0">
              <a:solidFill>
                <a:schemeClr val="accent6">
                  <a:lumMod val="75000"/>
                </a:schemeClr>
              </a:solidFill>
            </a:endParaRPr>
          </a:p>
        </p:txBody>
      </p:sp>
      <p:sp>
        <p:nvSpPr>
          <p:cNvPr id="3" name="Content Placeholder 2"/>
          <p:cNvSpPr>
            <a:spLocks noGrp="1"/>
          </p:cNvSpPr>
          <p:nvPr>
            <p:ph idx="1"/>
          </p:nvPr>
        </p:nvSpPr>
        <p:spPr>
          <a:xfrm>
            <a:off x="457200" y="2057400"/>
            <a:ext cx="4114800" cy="4068763"/>
          </a:xfrm>
        </p:spPr>
        <p:txBody>
          <a:bodyPr>
            <a:normAutofit fontScale="92500" lnSpcReduction="10000"/>
          </a:bodyPr>
          <a:lstStyle/>
          <a:p>
            <a:r>
              <a:rPr lang="en-US" sz="2400" dirty="0"/>
              <a:t>Our goal was $40,000 for charity. Sponsorships </a:t>
            </a:r>
            <a:r>
              <a:rPr lang="en-US" sz="2400" dirty="0" smtClean="0"/>
              <a:t>and donations grossed $59,000 with $43,094 in net donations! </a:t>
            </a:r>
          </a:p>
          <a:p>
            <a:r>
              <a:rPr lang="en-US" sz="2400" dirty="0" smtClean="0"/>
              <a:t>Supported </a:t>
            </a:r>
            <a:r>
              <a:rPr lang="en-US" sz="2400" dirty="0"/>
              <a:t>12 Bands, an organization dedicated to supporting pediatric cancer patients through the healing power of </a:t>
            </a:r>
            <a:r>
              <a:rPr lang="en-US" sz="2400" dirty="0" smtClean="0"/>
              <a:t>music</a:t>
            </a:r>
            <a:endParaRPr lang="en-US" sz="2400" dirty="0"/>
          </a:p>
          <a:p>
            <a:r>
              <a:rPr lang="en-US" sz="2400" dirty="0" smtClean="0"/>
              <a:t>The additional $3094 funds </a:t>
            </a:r>
            <a:r>
              <a:rPr lang="en-US" sz="2400" dirty="0"/>
              <a:t>raised </a:t>
            </a:r>
            <a:r>
              <a:rPr lang="en-US" sz="2400" dirty="0" smtClean="0"/>
              <a:t>benefitted YAC Scholarships</a:t>
            </a:r>
          </a:p>
          <a:p>
            <a:pPr marL="0" indent="0">
              <a:buNone/>
            </a:pPr>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680" y="2209800"/>
            <a:ext cx="4457700" cy="2971800"/>
          </a:xfrm>
          <a:prstGeom prst="rect">
            <a:avLst/>
          </a:prstGeom>
        </p:spPr>
      </p:pic>
      <p:sp>
        <p:nvSpPr>
          <p:cNvPr id="5" name="TextBox 4"/>
          <p:cNvSpPr txBox="1"/>
          <p:nvPr/>
        </p:nvSpPr>
        <p:spPr>
          <a:xfrm>
            <a:off x="4566920" y="5264666"/>
            <a:ext cx="4443011" cy="830997"/>
          </a:xfrm>
          <a:prstGeom prst="rect">
            <a:avLst/>
          </a:prstGeom>
          <a:noFill/>
          <a:ln>
            <a:solidFill>
              <a:schemeClr val="tx1"/>
            </a:solidFill>
          </a:ln>
        </p:spPr>
        <p:txBody>
          <a:bodyPr wrap="none" rtlCol="0">
            <a:spAutoFit/>
          </a:bodyPr>
          <a:lstStyle/>
          <a:p>
            <a:pPr algn="ctr"/>
            <a:r>
              <a:rPr lang="en-US" sz="1600" dirty="0" smtClean="0"/>
              <a:t>Georgia YAC Members with IIAG CEO Aubie Knight. </a:t>
            </a:r>
          </a:p>
          <a:p>
            <a:pPr algn="ctr"/>
            <a:r>
              <a:rPr lang="en-US" sz="1600" dirty="0" smtClean="0"/>
              <a:t>The 2012 YAC Charity Golf Tournament was held at</a:t>
            </a:r>
          </a:p>
          <a:p>
            <a:pPr algn="ctr"/>
            <a:r>
              <a:rPr lang="en-US" sz="1600" dirty="0" smtClean="0"/>
              <a:t>The University of Georgia Golf Course.</a:t>
            </a:r>
            <a:endParaRPr lang="en-US" sz="1600" dirty="0"/>
          </a:p>
        </p:txBody>
      </p:sp>
    </p:spTree>
    <p:extLst>
      <p:ext uri="{BB962C8B-B14F-4D97-AF65-F5344CB8AC3E}">
        <p14:creationId xmlns:p14="http://schemas.microsoft.com/office/powerpoint/2010/main" val="246717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8" y="914400"/>
            <a:ext cx="8229600" cy="1143000"/>
          </a:xfrm>
        </p:spPr>
        <p:txBody>
          <a:bodyPr>
            <a:normAutofit/>
          </a:bodyPr>
          <a:lstStyle/>
          <a:p>
            <a:r>
              <a:rPr lang="en-US" dirty="0" smtClean="0">
                <a:solidFill>
                  <a:schemeClr val="accent6">
                    <a:lumMod val="75000"/>
                  </a:schemeClr>
                </a:solidFill>
              </a:rPr>
              <a:t>STATE COMMITTEE PROJECT:</a:t>
            </a:r>
            <a:br>
              <a:rPr lang="en-US" dirty="0" smtClean="0">
                <a:solidFill>
                  <a:schemeClr val="accent6">
                    <a:lumMod val="75000"/>
                  </a:schemeClr>
                </a:solidFill>
              </a:rPr>
            </a:br>
            <a:r>
              <a:rPr lang="en-US" sz="2400" dirty="0" smtClean="0">
                <a:solidFill>
                  <a:schemeClr val="accent6">
                    <a:lumMod val="75000"/>
                  </a:schemeClr>
                </a:solidFill>
              </a:rPr>
              <a:t>Georgia Young Agent’s Charity Golf Tournament</a:t>
            </a:r>
            <a:endParaRPr lang="en-US" sz="2400" dirty="0">
              <a:solidFill>
                <a:schemeClr val="accent6">
                  <a:lumMod val="75000"/>
                </a:schemeClr>
              </a:solidFill>
            </a:endParaRPr>
          </a:p>
        </p:txBody>
      </p:sp>
      <p:sp>
        <p:nvSpPr>
          <p:cNvPr id="3" name="Content Placeholder 2"/>
          <p:cNvSpPr>
            <a:spLocks noGrp="1"/>
          </p:cNvSpPr>
          <p:nvPr>
            <p:ph idx="1"/>
          </p:nvPr>
        </p:nvSpPr>
        <p:spPr>
          <a:xfrm>
            <a:off x="4724400" y="2209800"/>
            <a:ext cx="4114800" cy="4297363"/>
          </a:xfrm>
        </p:spPr>
        <p:txBody>
          <a:bodyPr>
            <a:normAutofit fontScale="85000" lnSpcReduction="20000"/>
          </a:bodyPr>
          <a:lstStyle/>
          <a:p>
            <a:r>
              <a:rPr lang="en-US" sz="2400" dirty="0" smtClean="0"/>
              <a:t>Company partners and vendors provided numerous financial sponsorships for the tournament and participated in the play!</a:t>
            </a:r>
          </a:p>
          <a:p>
            <a:r>
              <a:rPr lang="en-US" sz="2400" dirty="0" smtClean="0"/>
              <a:t>Promoted the event through emails, social media, texts, and our </a:t>
            </a:r>
            <a:r>
              <a:rPr lang="en-US" sz="2400" dirty="0" smtClean="0"/>
              <a:t>“living flyer” website: </a:t>
            </a:r>
            <a:r>
              <a:rPr lang="en-US" sz="2400" dirty="0" smtClean="0">
                <a:hlinkClick r:id="rId2"/>
              </a:rPr>
              <a:t>www.yaccharitygolf.com</a:t>
            </a:r>
            <a:endParaRPr lang="en-US" sz="2400" dirty="0" smtClean="0"/>
          </a:p>
          <a:p>
            <a:r>
              <a:rPr lang="en-US" sz="2400" dirty="0" smtClean="0"/>
              <a:t>Website updated daily to reflect new </a:t>
            </a:r>
            <a:r>
              <a:rPr lang="en-US" sz="2400" dirty="0" smtClean="0"/>
              <a:t>sponsors &amp; remaining spots available!</a:t>
            </a:r>
            <a:endParaRPr lang="en-US" sz="2400" dirty="0" smtClean="0"/>
          </a:p>
          <a:p>
            <a:r>
              <a:rPr lang="en-US" sz="2400" dirty="0" smtClean="0"/>
              <a:t>Each Board </a:t>
            </a:r>
            <a:r>
              <a:rPr lang="en-US" sz="2400" dirty="0"/>
              <a:t>M</a:t>
            </a:r>
            <a:r>
              <a:rPr lang="en-US" sz="2400" dirty="0" smtClean="0"/>
              <a:t>ember </a:t>
            </a:r>
            <a:r>
              <a:rPr lang="en-US" sz="2400" dirty="0" smtClean="0"/>
              <a:t>was challenged to sell 20 Raffle Tickets in their community</a:t>
            </a:r>
            <a:r>
              <a:rPr lang="en-US" sz="2400" dirty="0" smtClean="0"/>
              <a:t>. Raffle net just under $3K</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8" y="2362200"/>
            <a:ext cx="4229100" cy="2819400"/>
          </a:xfrm>
          <a:prstGeom prst="rect">
            <a:avLst/>
          </a:prstGeom>
        </p:spPr>
      </p:pic>
      <p:sp>
        <p:nvSpPr>
          <p:cNvPr id="5" name="TextBox 4"/>
          <p:cNvSpPr txBox="1"/>
          <p:nvPr/>
        </p:nvSpPr>
        <p:spPr>
          <a:xfrm>
            <a:off x="842019" y="5334000"/>
            <a:ext cx="3286221" cy="646331"/>
          </a:xfrm>
          <a:prstGeom prst="rect">
            <a:avLst/>
          </a:prstGeom>
          <a:noFill/>
          <a:ln>
            <a:solidFill>
              <a:schemeClr val="tx1"/>
            </a:solidFill>
          </a:ln>
        </p:spPr>
        <p:txBody>
          <a:bodyPr wrap="none" rtlCol="0">
            <a:spAutoFit/>
          </a:bodyPr>
          <a:lstStyle/>
          <a:p>
            <a:r>
              <a:rPr lang="en-US" dirty="0" smtClean="0"/>
              <a:t>Two of our over 120 </a:t>
            </a:r>
            <a:r>
              <a:rPr lang="en-US" dirty="0" smtClean="0"/>
              <a:t>registrants</a:t>
            </a:r>
            <a:r>
              <a:rPr lang="en-US" dirty="0" smtClean="0"/>
              <a:t>…</a:t>
            </a:r>
            <a:endParaRPr lang="en-US" dirty="0" smtClean="0"/>
          </a:p>
          <a:p>
            <a:r>
              <a:rPr lang="en-US" dirty="0" smtClean="0"/>
              <a:t>They seem to have done well! </a:t>
            </a:r>
            <a:endParaRPr lang="en-US" dirty="0"/>
          </a:p>
        </p:txBody>
      </p:sp>
    </p:spTree>
    <p:extLst>
      <p:ext uri="{BB962C8B-B14F-4D97-AF65-F5344CB8AC3E}">
        <p14:creationId xmlns:p14="http://schemas.microsoft.com/office/powerpoint/2010/main" val="281453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solidFill>
                  <a:schemeClr val="accent6">
                    <a:lumMod val="75000"/>
                  </a:schemeClr>
                </a:solidFill>
              </a:rPr>
              <a:t>CLOSING</a:t>
            </a:r>
            <a:endParaRPr lang="en-US" b="1" dirty="0">
              <a:solidFill>
                <a:schemeClr val="accent6">
                  <a:lumMod val="75000"/>
                </a:schemeClr>
              </a:solidFill>
            </a:endParaRPr>
          </a:p>
        </p:txBody>
      </p:sp>
      <p:sp>
        <p:nvSpPr>
          <p:cNvPr id="3" name="Content Placeholder 2"/>
          <p:cNvSpPr>
            <a:spLocks noGrp="1"/>
          </p:cNvSpPr>
          <p:nvPr>
            <p:ph idx="1"/>
          </p:nvPr>
        </p:nvSpPr>
        <p:spPr>
          <a:xfrm>
            <a:off x="533400" y="1905000"/>
            <a:ext cx="8229600" cy="4343400"/>
          </a:xfrm>
        </p:spPr>
        <p:txBody>
          <a:bodyPr>
            <a:normAutofit fontScale="70000" lnSpcReduction="20000"/>
          </a:bodyPr>
          <a:lstStyle/>
          <a:p>
            <a:pPr marL="0" indent="0" algn="ctr">
              <a:lnSpc>
                <a:spcPct val="134000"/>
              </a:lnSpc>
              <a:buNone/>
            </a:pPr>
            <a:r>
              <a:rPr lang="en-US" i="1" dirty="0" smtClean="0"/>
              <a:t>The Georgia Young Agents Committee was able to be tremendously successful in 2011-2012 because of creative, exciting new ways to engage Young Agents. By incorporating students and encouraging potential new members to see what it’s all about, we were able to grow our membership and increase engagement. Using up-to-date, relevant communications and relying on team efforts, we were able to promote our events and fundraisers with unprecedented success. </a:t>
            </a:r>
            <a:endParaRPr lang="en-US" i="1" dirty="0" smtClean="0"/>
          </a:p>
          <a:p>
            <a:pPr marL="0" indent="0" algn="ctr">
              <a:lnSpc>
                <a:spcPct val="134000"/>
              </a:lnSpc>
              <a:buNone/>
            </a:pPr>
            <a:r>
              <a:rPr lang="en-US" i="1" dirty="0" smtClean="0"/>
              <a:t>We’re </a:t>
            </a:r>
            <a:r>
              <a:rPr lang="en-US" i="1" dirty="0" smtClean="0"/>
              <a:t>looking forward to working together towards even more successes in 2013! </a:t>
            </a:r>
          </a:p>
        </p:txBody>
      </p:sp>
    </p:spTree>
    <p:extLst>
      <p:ext uri="{BB962C8B-B14F-4D97-AF65-F5344CB8AC3E}">
        <p14:creationId xmlns:p14="http://schemas.microsoft.com/office/powerpoint/2010/main" val="91123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rmAutofit fontScale="90000"/>
          </a:bodyPr>
          <a:lstStyle/>
          <a:p>
            <a:r>
              <a:rPr lang="en-US" dirty="0">
                <a:solidFill>
                  <a:schemeClr val="accent6">
                    <a:lumMod val="75000"/>
                  </a:schemeClr>
                </a:solidFill>
              </a:rPr>
              <a:t>2012 OUTSTANDING YOUNG AGENTS COMMITTEE AWARD </a:t>
            </a:r>
            <a:br>
              <a:rPr lang="en-US" dirty="0">
                <a:solidFill>
                  <a:schemeClr val="accent6">
                    <a:lumMod val="75000"/>
                  </a:schemeClr>
                </a:solidFill>
              </a:rPr>
            </a:br>
            <a:r>
              <a:rPr lang="en-US" dirty="0"/>
              <a:t> </a:t>
            </a:r>
          </a:p>
        </p:txBody>
      </p:sp>
      <p:sp>
        <p:nvSpPr>
          <p:cNvPr id="3" name="Content Placeholder 2"/>
          <p:cNvSpPr>
            <a:spLocks noGrp="1"/>
          </p:cNvSpPr>
          <p:nvPr>
            <p:ph idx="1"/>
          </p:nvPr>
        </p:nvSpPr>
        <p:spPr>
          <a:xfrm>
            <a:off x="457200" y="2209800"/>
            <a:ext cx="8229600" cy="3916363"/>
          </a:xfrm>
        </p:spPr>
        <p:txBody>
          <a:bodyPr>
            <a:normAutofit lnSpcReduction="10000"/>
          </a:bodyPr>
          <a:lstStyle/>
          <a:p>
            <a:pPr marL="0" indent="0">
              <a:buNone/>
            </a:pPr>
            <a:endParaRPr lang="en-US" i="1" dirty="0"/>
          </a:p>
          <a:p>
            <a:pPr marL="0" indent="0">
              <a:buNone/>
            </a:pPr>
            <a:r>
              <a:rPr lang="en-US" i="1" dirty="0"/>
              <a:t>In recognition of the outstanding efforts of a state Young Agents Committee, to foster association growth and secure the future of the independent agency </a:t>
            </a:r>
            <a:r>
              <a:rPr lang="en-US" i="1" dirty="0" smtClean="0"/>
              <a:t>system.</a:t>
            </a:r>
            <a:endParaRPr lang="en-US" i="1" dirty="0"/>
          </a:p>
          <a:p>
            <a:pPr marL="0" indent="0">
              <a:buNone/>
            </a:pPr>
            <a:r>
              <a:rPr lang="en-US" dirty="0"/>
              <a:t> </a:t>
            </a:r>
            <a:br>
              <a:rPr lang="en-US" dirty="0"/>
            </a:br>
            <a:r>
              <a:rPr lang="en-US" dirty="0"/>
              <a:t>The Young Agents Committee of the Independent Insurance Agents of Georgia. Inc.</a:t>
            </a:r>
          </a:p>
          <a:p>
            <a:endParaRPr lang="en-US" dirty="0"/>
          </a:p>
          <a:p>
            <a:endParaRPr lang="en-US" dirty="0"/>
          </a:p>
        </p:txBody>
      </p:sp>
    </p:spTree>
    <p:extLst>
      <p:ext uri="{BB962C8B-B14F-4D97-AF65-F5344CB8AC3E}">
        <p14:creationId xmlns:p14="http://schemas.microsoft.com/office/powerpoint/2010/main" val="4057482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8" y="762000"/>
            <a:ext cx="8229600" cy="1143000"/>
          </a:xfrm>
        </p:spPr>
        <p:txBody>
          <a:bodyPr/>
          <a:lstStyle/>
          <a:p>
            <a:r>
              <a:rPr lang="en-US" dirty="0" smtClean="0">
                <a:solidFill>
                  <a:schemeClr val="accent6">
                    <a:lumMod val="75000"/>
                  </a:schemeClr>
                </a:solidFill>
              </a:rPr>
              <a:t>COMMUNICATIONS</a:t>
            </a:r>
            <a:endParaRPr lang="en-US" dirty="0">
              <a:solidFill>
                <a:schemeClr val="accent6">
                  <a:lumMod val="75000"/>
                </a:schemeClr>
              </a:solidFill>
            </a:endParaRPr>
          </a:p>
        </p:txBody>
      </p:sp>
      <p:sp>
        <p:nvSpPr>
          <p:cNvPr id="3" name="Content Placeholder 2"/>
          <p:cNvSpPr>
            <a:spLocks noGrp="1"/>
          </p:cNvSpPr>
          <p:nvPr>
            <p:ph idx="1"/>
          </p:nvPr>
        </p:nvSpPr>
        <p:spPr>
          <a:xfrm>
            <a:off x="457200" y="1752600"/>
            <a:ext cx="4114800" cy="4648200"/>
          </a:xfrm>
        </p:spPr>
        <p:txBody>
          <a:bodyPr>
            <a:normAutofit fontScale="85000" lnSpcReduction="20000"/>
          </a:bodyPr>
          <a:lstStyle/>
          <a:p>
            <a:r>
              <a:rPr lang="en-US" sz="2400" dirty="0" smtClean="0"/>
              <a:t>5 YAC-specific Communications Channels, 5 Additional </a:t>
            </a:r>
            <a:r>
              <a:rPr lang="en-US" sz="2400" dirty="0" smtClean="0"/>
              <a:t>Publications </a:t>
            </a:r>
            <a:r>
              <a:rPr lang="en-US" sz="2400" dirty="0" smtClean="0"/>
              <a:t>&amp; Website </a:t>
            </a:r>
            <a:r>
              <a:rPr lang="en-US" sz="2400" dirty="0" smtClean="0"/>
              <a:t>Presences</a:t>
            </a:r>
            <a:endParaRPr lang="en-US" sz="2400" dirty="0" smtClean="0"/>
          </a:p>
          <a:p>
            <a:r>
              <a:rPr lang="en-US" sz="2400" dirty="0" smtClean="0"/>
              <a:t>Purchased several domain names to aid in YAC Event </a:t>
            </a:r>
            <a:r>
              <a:rPr lang="en-US" sz="2400" dirty="0" smtClean="0"/>
              <a:t>Promotions</a:t>
            </a:r>
            <a:endParaRPr lang="en-US" sz="2400" dirty="0" smtClean="0"/>
          </a:p>
          <a:p>
            <a:r>
              <a:rPr lang="en-US" sz="2400" dirty="0" smtClean="0"/>
              <a:t>Over 30% increase in promotional </a:t>
            </a:r>
            <a:r>
              <a:rPr lang="en-US" sz="2400" dirty="0" smtClean="0"/>
              <a:t>coverage</a:t>
            </a:r>
          </a:p>
          <a:p>
            <a:r>
              <a:rPr lang="en-US" sz="2400" dirty="0" smtClean="0"/>
              <a:t>Focused on streamlining communications and increasing exposure (living flyers on sites)</a:t>
            </a:r>
          </a:p>
          <a:p>
            <a:r>
              <a:rPr lang="en-US" sz="2400" dirty="0" smtClean="0"/>
              <a:t>Heavy </a:t>
            </a:r>
            <a:r>
              <a:rPr lang="en-US" sz="2400" dirty="0" smtClean="0"/>
              <a:t>emphasis on social media and new text message notification system; over 80 members currently use our text service! </a:t>
            </a:r>
          </a:p>
          <a:p>
            <a:r>
              <a:rPr lang="en-US" sz="2400" dirty="0" smtClean="0"/>
              <a:t>Utilized </a:t>
            </a:r>
            <a:r>
              <a:rPr lang="en-US" sz="2400" dirty="0" smtClean="0"/>
              <a:t>pictures </a:t>
            </a:r>
            <a:r>
              <a:rPr lang="en-US" sz="2400" dirty="0" smtClean="0"/>
              <a:t>and video services for delivering  YAC promotional </a:t>
            </a:r>
            <a:r>
              <a:rPr lang="en-US" sz="2400" dirty="0" smtClean="0"/>
              <a:t>messages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05000"/>
            <a:ext cx="4229100" cy="2819400"/>
          </a:xfrm>
          <a:prstGeom prst="rect">
            <a:avLst/>
          </a:prstGeom>
        </p:spPr>
      </p:pic>
      <p:sp>
        <p:nvSpPr>
          <p:cNvPr id="5" name="TextBox 4"/>
          <p:cNvSpPr txBox="1"/>
          <p:nvPr/>
        </p:nvSpPr>
        <p:spPr>
          <a:xfrm>
            <a:off x="4553761" y="4876800"/>
            <a:ext cx="4113177" cy="646331"/>
          </a:xfrm>
          <a:prstGeom prst="rect">
            <a:avLst/>
          </a:prstGeom>
          <a:noFill/>
          <a:ln>
            <a:solidFill>
              <a:schemeClr val="tx1"/>
            </a:solidFill>
          </a:ln>
        </p:spPr>
        <p:txBody>
          <a:bodyPr wrap="none" rtlCol="0">
            <a:spAutoFit/>
          </a:bodyPr>
          <a:lstStyle/>
          <a:p>
            <a:pPr algn="ctr"/>
            <a:r>
              <a:rPr lang="en-US" dirty="0" smtClean="0"/>
              <a:t>Winter 2012 YAC Mixer at Whiskey Blue – </a:t>
            </a:r>
          </a:p>
          <a:p>
            <a:pPr algn="ctr"/>
            <a:r>
              <a:rPr lang="en-US" dirty="0" smtClean="0"/>
              <a:t>W Hotel </a:t>
            </a:r>
            <a:r>
              <a:rPr lang="en-US" dirty="0" err="1" smtClean="0"/>
              <a:t>Buckhead</a:t>
            </a:r>
            <a:r>
              <a:rPr lang="en-US" dirty="0" smtClean="0"/>
              <a:t> in Atlanta, GA</a:t>
            </a:r>
          </a:p>
        </p:txBody>
      </p:sp>
    </p:spTree>
    <p:extLst>
      <p:ext uri="{BB962C8B-B14F-4D97-AF65-F5344CB8AC3E}">
        <p14:creationId xmlns:p14="http://schemas.microsoft.com/office/powerpoint/2010/main" val="3275913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solidFill>
                  <a:schemeClr val="accent6">
                    <a:lumMod val="75000"/>
                  </a:schemeClr>
                </a:solidFill>
              </a:rPr>
              <a:t>MEMBERSHIP DEVELOPMENT</a:t>
            </a:r>
            <a:endParaRPr lang="en-US" dirty="0">
              <a:solidFill>
                <a:schemeClr val="accent6">
                  <a:lumMod val="75000"/>
                </a:schemeClr>
              </a:solidFill>
            </a:endParaRPr>
          </a:p>
        </p:txBody>
      </p:sp>
      <p:sp>
        <p:nvSpPr>
          <p:cNvPr id="3" name="Content Placeholder 2"/>
          <p:cNvSpPr>
            <a:spLocks noGrp="1"/>
          </p:cNvSpPr>
          <p:nvPr>
            <p:ph idx="1"/>
          </p:nvPr>
        </p:nvSpPr>
        <p:spPr>
          <a:xfrm>
            <a:off x="5029200" y="1600200"/>
            <a:ext cx="3657600" cy="4525963"/>
          </a:xfrm>
        </p:spPr>
        <p:txBody>
          <a:bodyPr>
            <a:normAutofit fontScale="92500" lnSpcReduction="10000"/>
          </a:bodyPr>
          <a:lstStyle/>
          <a:p>
            <a:r>
              <a:rPr lang="en-US" sz="2400" dirty="0" smtClean="0"/>
              <a:t>Utilized online learning opportunities providing CE to Young Agents </a:t>
            </a:r>
            <a:r>
              <a:rPr lang="en-US" sz="2400" dirty="0" smtClean="0"/>
              <a:t>year-round</a:t>
            </a:r>
            <a:endParaRPr lang="en-US" sz="2400" dirty="0" smtClean="0"/>
          </a:p>
          <a:p>
            <a:r>
              <a:rPr lang="en-US" sz="2400" dirty="0" smtClean="0"/>
              <a:t>Contests on Facebook for conference registrations helps engage members while </a:t>
            </a:r>
            <a:r>
              <a:rPr lang="en-US" sz="2400" dirty="0" smtClean="0"/>
              <a:t>apart</a:t>
            </a:r>
            <a:endParaRPr lang="en-US" sz="2400" dirty="0" smtClean="0"/>
          </a:p>
          <a:p>
            <a:r>
              <a:rPr lang="en-US" sz="2400" dirty="0"/>
              <a:t>Holds mixers and networking opportunities between state events to keep everyone plugged </a:t>
            </a:r>
            <a:r>
              <a:rPr lang="en-US" sz="2400" dirty="0" smtClean="0"/>
              <a:t>in</a:t>
            </a:r>
            <a:endParaRPr lang="en-US" sz="2400" dirty="0"/>
          </a:p>
          <a:p>
            <a:r>
              <a:rPr lang="en-US" sz="2400" dirty="0" smtClean="0"/>
              <a:t>Most of all, our Young Agents have fun together!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4800600" cy="3200400"/>
          </a:xfrm>
          <a:prstGeom prst="rect">
            <a:avLst/>
          </a:prstGeom>
        </p:spPr>
      </p:pic>
      <p:sp>
        <p:nvSpPr>
          <p:cNvPr id="6" name="TextBox 5"/>
          <p:cNvSpPr txBox="1"/>
          <p:nvPr/>
        </p:nvSpPr>
        <p:spPr>
          <a:xfrm>
            <a:off x="173209" y="5417066"/>
            <a:ext cx="4795031" cy="369332"/>
          </a:xfrm>
          <a:prstGeom prst="rect">
            <a:avLst/>
          </a:prstGeom>
          <a:noFill/>
          <a:ln>
            <a:solidFill>
              <a:schemeClr val="tx1"/>
            </a:solidFill>
          </a:ln>
        </p:spPr>
        <p:txBody>
          <a:bodyPr wrap="none" rtlCol="0">
            <a:spAutoFit/>
          </a:bodyPr>
          <a:lstStyle/>
          <a:p>
            <a:r>
              <a:rPr lang="en-US" dirty="0" smtClean="0"/>
              <a:t>Part of the Group at YAC Sales &amp; Leadership 2012</a:t>
            </a:r>
            <a:endParaRPr lang="en-US" dirty="0"/>
          </a:p>
        </p:txBody>
      </p:sp>
    </p:spTree>
    <p:extLst>
      <p:ext uri="{BB962C8B-B14F-4D97-AF65-F5344CB8AC3E}">
        <p14:creationId xmlns:p14="http://schemas.microsoft.com/office/powerpoint/2010/main" val="5858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685800"/>
            <a:ext cx="8229600" cy="1143000"/>
          </a:xfrm>
        </p:spPr>
        <p:txBody>
          <a:bodyPr/>
          <a:lstStyle/>
          <a:p>
            <a:r>
              <a:rPr lang="en-US" dirty="0" smtClean="0">
                <a:solidFill>
                  <a:schemeClr val="accent6">
                    <a:lumMod val="75000"/>
                  </a:schemeClr>
                </a:solidFill>
              </a:rPr>
              <a:t>MEMBERSHIP DEVELOPMENT</a:t>
            </a:r>
            <a:endParaRPr lang="en-US" dirty="0">
              <a:solidFill>
                <a:schemeClr val="accent6">
                  <a:lumMod val="75000"/>
                </a:schemeClr>
              </a:solidFill>
            </a:endParaRPr>
          </a:p>
        </p:txBody>
      </p:sp>
      <p:sp>
        <p:nvSpPr>
          <p:cNvPr id="3" name="Content Placeholder 2"/>
          <p:cNvSpPr>
            <a:spLocks noGrp="1"/>
          </p:cNvSpPr>
          <p:nvPr>
            <p:ph idx="1"/>
          </p:nvPr>
        </p:nvSpPr>
        <p:spPr>
          <a:xfrm>
            <a:off x="10160" y="1600200"/>
            <a:ext cx="4720906" cy="4648200"/>
          </a:xfrm>
        </p:spPr>
        <p:txBody>
          <a:bodyPr>
            <a:normAutofit fontScale="70000" lnSpcReduction="20000"/>
          </a:bodyPr>
          <a:lstStyle/>
          <a:p>
            <a:r>
              <a:rPr lang="en-US" sz="2600" dirty="0" smtClean="0"/>
              <a:t>Grew our membership by over 11%</a:t>
            </a:r>
          </a:p>
          <a:p>
            <a:pPr lvl="1"/>
            <a:r>
              <a:rPr lang="en-US" sz="2600" dirty="0" smtClean="0"/>
              <a:t>On-site recruiting at agencies, state events, and joint events with outside organizations</a:t>
            </a:r>
          </a:p>
          <a:p>
            <a:pPr lvl="1"/>
            <a:r>
              <a:rPr lang="en-US" sz="2600" dirty="0" smtClean="0"/>
              <a:t>New member welcome events, </a:t>
            </a:r>
            <a:r>
              <a:rPr lang="en-US" sz="2600" dirty="0" smtClean="0"/>
              <a:t>packages. Also implemented a new membership registration process: </a:t>
            </a:r>
            <a:r>
              <a:rPr lang="en-US" sz="2600" dirty="0" smtClean="0">
                <a:hlinkClick r:id="rId2"/>
              </a:rPr>
              <a:t>www.GeorgiaYAC.com</a:t>
            </a:r>
            <a:endParaRPr lang="en-US" sz="2600" dirty="0" smtClean="0"/>
          </a:p>
          <a:p>
            <a:pPr lvl="1"/>
            <a:r>
              <a:rPr lang="en-US" sz="2600" dirty="0" smtClean="0"/>
              <a:t>Offered </a:t>
            </a:r>
            <a:r>
              <a:rPr lang="en-US" sz="2600" dirty="0" smtClean="0"/>
              <a:t>a mentor program, Young Agent Awards</a:t>
            </a:r>
          </a:p>
          <a:p>
            <a:pPr lvl="1"/>
            <a:r>
              <a:rPr lang="en-US" sz="2600" dirty="0" smtClean="0"/>
              <a:t>Used magazines, social media, websites, and </a:t>
            </a:r>
            <a:r>
              <a:rPr lang="en-US" sz="2600" dirty="0" smtClean="0"/>
              <a:t>created </a:t>
            </a:r>
            <a:r>
              <a:rPr lang="en-US" sz="2600" dirty="0" smtClean="0"/>
              <a:t>YAC Calling Cards to give to </a:t>
            </a:r>
            <a:r>
              <a:rPr lang="en-US" sz="2600" dirty="0" smtClean="0"/>
              <a:t>prospective </a:t>
            </a:r>
            <a:r>
              <a:rPr lang="en-US" sz="2600" dirty="0" smtClean="0"/>
              <a:t>m</a:t>
            </a:r>
            <a:r>
              <a:rPr lang="en-US" sz="2600" dirty="0" smtClean="0"/>
              <a:t>embers &amp; partners to get them engaged and plugged in!</a:t>
            </a:r>
            <a:endParaRPr lang="en-US" sz="2600" dirty="0" smtClean="0"/>
          </a:p>
          <a:p>
            <a:r>
              <a:rPr lang="en-US" sz="2600" dirty="0" smtClean="0"/>
              <a:t>66% of Young Agents Attended Legislative Conference, 60% of Young Agents Attended Annual Conference. 20% Attended Big I Legislative Conference &amp; Convention.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0" y="2209800"/>
            <a:ext cx="4183380" cy="2788920"/>
          </a:xfrm>
          <a:prstGeom prst="rect">
            <a:avLst/>
          </a:prstGeom>
        </p:spPr>
      </p:pic>
      <p:sp>
        <p:nvSpPr>
          <p:cNvPr id="6" name="TextBox 5"/>
          <p:cNvSpPr txBox="1"/>
          <p:nvPr/>
        </p:nvSpPr>
        <p:spPr>
          <a:xfrm>
            <a:off x="4720906" y="5105400"/>
            <a:ext cx="4156394" cy="646331"/>
          </a:xfrm>
          <a:prstGeom prst="rect">
            <a:avLst/>
          </a:prstGeom>
          <a:noFill/>
          <a:ln>
            <a:solidFill>
              <a:schemeClr val="accent1"/>
            </a:solidFill>
          </a:ln>
        </p:spPr>
        <p:txBody>
          <a:bodyPr wrap="none" rtlCol="0">
            <a:spAutoFit/>
          </a:bodyPr>
          <a:lstStyle/>
          <a:p>
            <a:pPr algn="ctr"/>
            <a:r>
              <a:rPr lang="en-US" dirty="0" smtClean="0"/>
              <a:t>Conventions, conferences, and mixers give</a:t>
            </a:r>
          </a:p>
          <a:p>
            <a:pPr algn="ctr"/>
            <a:r>
              <a:rPr lang="en-US" dirty="0" smtClean="0"/>
              <a:t>members opportunities to catch up!</a:t>
            </a:r>
            <a:endParaRPr lang="en-US" dirty="0"/>
          </a:p>
        </p:txBody>
      </p:sp>
    </p:spTree>
    <p:extLst>
      <p:ext uri="{BB962C8B-B14F-4D97-AF65-F5344CB8AC3E}">
        <p14:creationId xmlns:p14="http://schemas.microsoft.com/office/powerpoint/2010/main" val="383824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solidFill>
                  <a:schemeClr val="accent6">
                    <a:lumMod val="75000"/>
                  </a:schemeClr>
                </a:solidFill>
              </a:rPr>
              <a:t>POLITICAL INVOLVEMENT</a:t>
            </a:r>
            <a:endParaRPr lang="en-US"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04" y="2209800"/>
            <a:ext cx="4038600" cy="2849458"/>
          </a:xfrm>
        </p:spPr>
      </p:pic>
      <p:sp>
        <p:nvSpPr>
          <p:cNvPr id="5" name="TextBox 4"/>
          <p:cNvSpPr txBox="1"/>
          <p:nvPr/>
        </p:nvSpPr>
        <p:spPr>
          <a:xfrm>
            <a:off x="86305" y="5257800"/>
            <a:ext cx="4343399" cy="523220"/>
          </a:xfrm>
          <a:prstGeom prst="rect">
            <a:avLst/>
          </a:prstGeom>
          <a:noFill/>
          <a:ln>
            <a:solidFill>
              <a:schemeClr val="tx1"/>
            </a:solidFill>
          </a:ln>
        </p:spPr>
        <p:txBody>
          <a:bodyPr wrap="square" rtlCol="0">
            <a:spAutoFit/>
          </a:bodyPr>
          <a:lstStyle/>
          <a:p>
            <a:pPr algn="ctr"/>
            <a:r>
              <a:rPr lang="en-US" sz="1400" dirty="0" smtClean="0"/>
              <a:t>Young and Veteran Agents at Big I Legislative Conference with Georgia Representative Paul Broun, M.D.</a:t>
            </a:r>
            <a:endParaRPr lang="en-US" sz="1400" dirty="0"/>
          </a:p>
        </p:txBody>
      </p:sp>
      <p:sp>
        <p:nvSpPr>
          <p:cNvPr id="6" name="Content Placeholder 2"/>
          <p:cNvSpPr txBox="1">
            <a:spLocks/>
          </p:cNvSpPr>
          <p:nvPr/>
        </p:nvSpPr>
        <p:spPr>
          <a:xfrm>
            <a:off x="4429704" y="1752600"/>
            <a:ext cx="4257096"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Exceeded YAC fundraising goal by 215% - a higher percentage than 44 other states! </a:t>
            </a:r>
          </a:p>
          <a:p>
            <a:r>
              <a:rPr lang="en-US" sz="2400" dirty="0" smtClean="0"/>
              <a:t>Raised over $10,000 from both Veteran and Young Agents.</a:t>
            </a:r>
          </a:p>
          <a:p>
            <a:r>
              <a:rPr lang="en-US" sz="2400" dirty="0" smtClean="0"/>
              <a:t>Encouraged all YAC Board Members to contribute to </a:t>
            </a:r>
            <a:r>
              <a:rPr lang="en-US" sz="2400" dirty="0" err="1" smtClean="0"/>
              <a:t>InsurPAC</a:t>
            </a:r>
            <a:endParaRPr lang="en-US" sz="2000" dirty="0" smtClean="0"/>
          </a:p>
          <a:p>
            <a:r>
              <a:rPr lang="en-US" sz="2400" dirty="0" smtClean="0"/>
              <a:t>50 Young Agents Attended Regional Legislative Meetings, 20% of total attendees at said </a:t>
            </a:r>
            <a:r>
              <a:rPr lang="en-US" sz="2400" dirty="0" smtClean="0"/>
              <a:t>meetings</a:t>
            </a:r>
            <a:endParaRPr lang="en-US" sz="2400" dirty="0" smtClean="0"/>
          </a:p>
          <a:p>
            <a:r>
              <a:rPr lang="en-US" sz="2400" dirty="0" smtClean="0"/>
              <a:t>Each regional legislative meeting was worth 1 hour of </a:t>
            </a:r>
            <a:r>
              <a:rPr lang="en-US" sz="2400" dirty="0" smtClean="0"/>
              <a:t>CE </a:t>
            </a:r>
            <a:endParaRPr lang="en-US" sz="2400" dirty="0" smtClean="0"/>
          </a:p>
        </p:txBody>
      </p:sp>
    </p:spTree>
    <p:extLst>
      <p:ext uri="{BB962C8B-B14F-4D97-AF65-F5344CB8AC3E}">
        <p14:creationId xmlns:p14="http://schemas.microsoft.com/office/powerpoint/2010/main" val="154934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solidFill>
                  <a:schemeClr val="accent6">
                    <a:lumMod val="75000"/>
                  </a:schemeClr>
                </a:solidFill>
              </a:rPr>
              <a:t>POLITICAL INVOLVEMENT</a:t>
            </a:r>
            <a:endParaRPr lang="en-US" dirty="0">
              <a:solidFill>
                <a:schemeClr val="accent6">
                  <a:lumMod val="75000"/>
                </a:schemeClr>
              </a:solidFill>
            </a:endParaRPr>
          </a:p>
        </p:txBody>
      </p:sp>
      <p:sp>
        <p:nvSpPr>
          <p:cNvPr id="3" name="Content Placeholder 2"/>
          <p:cNvSpPr>
            <a:spLocks noGrp="1"/>
          </p:cNvSpPr>
          <p:nvPr>
            <p:ph idx="1"/>
          </p:nvPr>
        </p:nvSpPr>
        <p:spPr>
          <a:xfrm>
            <a:off x="15240" y="1600200"/>
            <a:ext cx="3962400" cy="4525963"/>
          </a:xfrm>
        </p:spPr>
        <p:txBody>
          <a:bodyPr>
            <a:normAutofit/>
          </a:bodyPr>
          <a:lstStyle/>
          <a:p>
            <a:r>
              <a:rPr lang="en-US" sz="2400" dirty="0" smtClean="0"/>
              <a:t>15 Young Agents attended the 2011 Big I Legislative Conference &amp; </a:t>
            </a:r>
            <a:r>
              <a:rPr lang="en-US" sz="2400" dirty="0" smtClean="0"/>
              <a:t>Convention</a:t>
            </a:r>
            <a:endParaRPr lang="en-US" sz="2400" dirty="0" smtClean="0"/>
          </a:p>
          <a:p>
            <a:r>
              <a:rPr lang="en-US" sz="2400" dirty="0" smtClean="0"/>
              <a:t>Georgia’s YAC </a:t>
            </a:r>
            <a:r>
              <a:rPr lang="en-US" sz="2400" dirty="0" err="1" smtClean="0"/>
              <a:t>InsurPac</a:t>
            </a:r>
            <a:r>
              <a:rPr lang="en-US" sz="2400" dirty="0" smtClean="0"/>
              <a:t> Chairman, David Monk, received the National </a:t>
            </a:r>
            <a:r>
              <a:rPr lang="en-US" sz="2400" dirty="0" err="1" smtClean="0"/>
              <a:t>InsurPac</a:t>
            </a:r>
            <a:r>
              <a:rPr lang="en-US" sz="2400" dirty="0" smtClean="0"/>
              <a:t> Agent of the Year Award for 2011 at the National Legislative Conference in Washington, D.C.</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05000"/>
            <a:ext cx="5029200" cy="2834164"/>
          </a:xfrm>
          <a:prstGeom prst="rect">
            <a:avLst/>
          </a:prstGeom>
        </p:spPr>
      </p:pic>
      <p:sp>
        <p:nvSpPr>
          <p:cNvPr id="5" name="TextBox 4"/>
          <p:cNvSpPr txBox="1"/>
          <p:nvPr/>
        </p:nvSpPr>
        <p:spPr>
          <a:xfrm>
            <a:off x="4110301" y="4876800"/>
            <a:ext cx="4580998" cy="646331"/>
          </a:xfrm>
          <a:prstGeom prst="rect">
            <a:avLst/>
          </a:prstGeom>
          <a:noFill/>
          <a:ln>
            <a:solidFill>
              <a:schemeClr val="accent1"/>
            </a:solidFill>
          </a:ln>
        </p:spPr>
        <p:txBody>
          <a:bodyPr wrap="none" rtlCol="0">
            <a:spAutoFit/>
          </a:bodyPr>
          <a:lstStyle/>
          <a:p>
            <a:pPr algn="ctr"/>
            <a:r>
              <a:rPr lang="en-US" dirty="0" smtClean="0"/>
              <a:t>David Monk with Young and Veteran Agents at </a:t>
            </a:r>
          </a:p>
          <a:p>
            <a:pPr algn="ctr"/>
            <a:r>
              <a:rPr lang="en-US" dirty="0" smtClean="0"/>
              <a:t>the National Legislative Conference</a:t>
            </a:r>
            <a:endParaRPr lang="en-US" dirty="0"/>
          </a:p>
        </p:txBody>
      </p:sp>
    </p:spTree>
    <p:extLst>
      <p:ext uri="{BB962C8B-B14F-4D97-AF65-F5344CB8AC3E}">
        <p14:creationId xmlns:p14="http://schemas.microsoft.com/office/powerpoint/2010/main" val="362658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solidFill>
                  <a:schemeClr val="accent6">
                    <a:lumMod val="75000"/>
                  </a:schemeClr>
                </a:solidFill>
              </a:rPr>
              <a:t>GA </a:t>
            </a:r>
            <a:r>
              <a:rPr lang="en-US" dirty="0" err="1" smtClean="0">
                <a:solidFill>
                  <a:schemeClr val="accent6">
                    <a:lumMod val="75000"/>
                  </a:schemeClr>
                </a:solidFill>
              </a:rPr>
              <a:t>InVEST</a:t>
            </a:r>
            <a:endParaRPr lang="en-US" dirty="0">
              <a:solidFill>
                <a:schemeClr val="accent6">
                  <a:lumMod val="75000"/>
                </a:schemeClr>
              </a:solidFill>
            </a:endParaRPr>
          </a:p>
        </p:txBody>
      </p:sp>
      <p:sp>
        <p:nvSpPr>
          <p:cNvPr id="3" name="Content Placeholder 2"/>
          <p:cNvSpPr>
            <a:spLocks noGrp="1"/>
          </p:cNvSpPr>
          <p:nvPr>
            <p:ph idx="1"/>
          </p:nvPr>
        </p:nvSpPr>
        <p:spPr>
          <a:xfrm>
            <a:off x="137287" y="1828800"/>
            <a:ext cx="4572000" cy="4525963"/>
          </a:xfrm>
        </p:spPr>
        <p:txBody>
          <a:bodyPr>
            <a:normAutofit/>
          </a:bodyPr>
          <a:lstStyle/>
          <a:p>
            <a:r>
              <a:rPr lang="en-US" sz="2600" dirty="0" smtClean="0"/>
              <a:t>12 High Schools in Georgia</a:t>
            </a:r>
          </a:p>
          <a:p>
            <a:r>
              <a:rPr lang="en-US" sz="2600" dirty="0" err="1" smtClean="0"/>
              <a:t>InVEST</a:t>
            </a:r>
            <a:r>
              <a:rPr lang="en-US" sz="2600" dirty="0" smtClean="0"/>
              <a:t> </a:t>
            </a:r>
            <a:r>
              <a:rPr lang="en-US" sz="2600" dirty="0" smtClean="0"/>
              <a:t>had 30% increase in volunteer participation</a:t>
            </a:r>
          </a:p>
          <a:p>
            <a:pPr lvl="1"/>
            <a:r>
              <a:rPr lang="en-US" sz="2600" dirty="0" smtClean="0"/>
              <a:t>Participated in career days, classroom visits</a:t>
            </a:r>
          </a:p>
          <a:p>
            <a:pPr lvl="1"/>
            <a:r>
              <a:rPr lang="en-US" sz="2600" dirty="0" smtClean="0"/>
              <a:t>Presented on </a:t>
            </a:r>
            <a:r>
              <a:rPr lang="en-US" sz="2600" dirty="0" err="1" smtClean="0"/>
              <a:t>InVEST</a:t>
            </a:r>
            <a:r>
              <a:rPr lang="en-US" sz="2600" dirty="0" smtClean="0"/>
              <a:t> </a:t>
            </a:r>
            <a:r>
              <a:rPr lang="en-US" sz="2600" dirty="0" smtClean="0"/>
              <a:t>to company partners</a:t>
            </a:r>
          </a:p>
          <a:p>
            <a:r>
              <a:rPr lang="en-US" sz="2600" dirty="0" smtClean="0"/>
              <a:t>Implemented a silent auction at our Annual Convention for </a:t>
            </a:r>
            <a:r>
              <a:rPr lang="en-US" sz="2600" dirty="0" err="1" smtClean="0"/>
              <a:t>InVEST</a:t>
            </a:r>
            <a:r>
              <a:rPr lang="en-US" sz="2600" dirty="0" smtClean="0"/>
              <a:t> </a:t>
            </a:r>
            <a:r>
              <a:rPr lang="en-US" sz="2600" dirty="0" smtClean="0"/>
              <a:t>that raised $</a:t>
            </a:r>
            <a:r>
              <a:rPr lang="en-US" sz="2600" dirty="0" smtClean="0"/>
              <a:t>3,700</a:t>
            </a:r>
            <a:endParaRPr lang="en-US" sz="26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287" y="1981200"/>
            <a:ext cx="4080793" cy="3048000"/>
          </a:xfrm>
          <a:prstGeom prst="rect">
            <a:avLst/>
          </a:prstGeom>
        </p:spPr>
      </p:pic>
      <p:sp>
        <p:nvSpPr>
          <p:cNvPr id="5" name="TextBox 4"/>
          <p:cNvSpPr txBox="1"/>
          <p:nvPr/>
        </p:nvSpPr>
        <p:spPr>
          <a:xfrm>
            <a:off x="4709286" y="5257800"/>
            <a:ext cx="4080793" cy="369332"/>
          </a:xfrm>
          <a:prstGeom prst="rect">
            <a:avLst/>
          </a:prstGeom>
          <a:noFill/>
          <a:ln>
            <a:solidFill>
              <a:schemeClr val="tx1"/>
            </a:solidFill>
          </a:ln>
        </p:spPr>
        <p:txBody>
          <a:bodyPr wrap="square" rtlCol="0">
            <a:spAutoFit/>
          </a:bodyPr>
          <a:lstStyle/>
          <a:p>
            <a:r>
              <a:rPr lang="en-US" dirty="0" smtClean="0"/>
              <a:t>The YAC </a:t>
            </a:r>
            <a:r>
              <a:rPr lang="en-US" dirty="0" err="1" smtClean="0"/>
              <a:t>InVEST</a:t>
            </a:r>
            <a:r>
              <a:rPr lang="en-US" dirty="0" smtClean="0"/>
              <a:t> Team </a:t>
            </a:r>
            <a:r>
              <a:rPr lang="en-US" dirty="0" smtClean="0"/>
              <a:t>at UGA’s Career Fair </a:t>
            </a:r>
            <a:endParaRPr lang="en-US" dirty="0"/>
          </a:p>
        </p:txBody>
      </p:sp>
    </p:spTree>
    <p:extLst>
      <p:ext uri="{BB962C8B-B14F-4D97-AF65-F5344CB8AC3E}">
        <p14:creationId xmlns:p14="http://schemas.microsoft.com/office/powerpoint/2010/main" val="38423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20" y="838200"/>
            <a:ext cx="8229600" cy="1143000"/>
          </a:xfrm>
        </p:spPr>
        <p:txBody>
          <a:bodyPr/>
          <a:lstStyle/>
          <a:p>
            <a:r>
              <a:rPr lang="en-US" dirty="0" smtClean="0">
                <a:solidFill>
                  <a:schemeClr val="accent6">
                    <a:lumMod val="75000"/>
                  </a:schemeClr>
                </a:solidFill>
              </a:rPr>
              <a:t>GA </a:t>
            </a:r>
            <a:r>
              <a:rPr lang="en-US" dirty="0" err="1" smtClean="0">
                <a:solidFill>
                  <a:schemeClr val="accent6">
                    <a:lumMod val="75000"/>
                  </a:schemeClr>
                </a:solidFill>
              </a:rPr>
              <a:t>InVEST</a:t>
            </a:r>
            <a:endParaRPr lang="en-US" dirty="0">
              <a:solidFill>
                <a:schemeClr val="accent6">
                  <a:lumMod val="75000"/>
                </a:schemeClr>
              </a:solidFill>
            </a:endParaRPr>
          </a:p>
        </p:txBody>
      </p:sp>
      <p:sp>
        <p:nvSpPr>
          <p:cNvPr id="3" name="Content Placeholder 2"/>
          <p:cNvSpPr>
            <a:spLocks noGrp="1"/>
          </p:cNvSpPr>
          <p:nvPr>
            <p:ph idx="1"/>
          </p:nvPr>
        </p:nvSpPr>
        <p:spPr>
          <a:xfrm>
            <a:off x="299720" y="1752598"/>
            <a:ext cx="4343400" cy="4373565"/>
          </a:xfrm>
        </p:spPr>
        <p:txBody>
          <a:bodyPr>
            <a:normAutofit/>
          </a:bodyPr>
          <a:lstStyle/>
          <a:p>
            <a:r>
              <a:rPr lang="en-US" sz="2400" dirty="0" smtClean="0"/>
              <a:t>Hosted a BBQ for the Risk Management Department at </a:t>
            </a:r>
            <a:r>
              <a:rPr lang="en-US" sz="2400" dirty="0" smtClean="0"/>
              <a:t>UGA</a:t>
            </a:r>
            <a:endParaRPr lang="en-US" sz="2400" dirty="0" smtClean="0"/>
          </a:p>
          <a:p>
            <a:r>
              <a:rPr lang="en-US" sz="2400" dirty="0" smtClean="0"/>
              <a:t>Promoted YAC at College Career </a:t>
            </a:r>
            <a:r>
              <a:rPr lang="en-US" sz="2400" dirty="0" smtClean="0"/>
              <a:t>Fairs</a:t>
            </a:r>
            <a:endParaRPr lang="en-US" sz="2400" dirty="0" smtClean="0"/>
          </a:p>
          <a:p>
            <a:r>
              <a:rPr lang="en-US" sz="2400" dirty="0" smtClean="0"/>
              <a:t>Invited Students to attend YAC Events free of </a:t>
            </a:r>
            <a:r>
              <a:rPr lang="en-US" sz="2400" dirty="0" smtClean="0"/>
              <a:t>charge</a:t>
            </a:r>
            <a:endParaRPr lang="en-US" sz="24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120" y="1752598"/>
            <a:ext cx="4000500" cy="2990273"/>
          </a:xfrm>
          <a:prstGeom prst="rect">
            <a:avLst/>
          </a:prstGeom>
        </p:spPr>
      </p:pic>
      <p:sp>
        <p:nvSpPr>
          <p:cNvPr id="5" name="TextBox 4"/>
          <p:cNvSpPr txBox="1"/>
          <p:nvPr/>
        </p:nvSpPr>
        <p:spPr>
          <a:xfrm>
            <a:off x="4876490" y="4885005"/>
            <a:ext cx="3543919" cy="646331"/>
          </a:xfrm>
          <a:prstGeom prst="rect">
            <a:avLst/>
          </a:prstGeom>
          <a:noFill/>
          <a:ln>
            <a:solidFill>
              <a:schemeClr val="accent1"/>
            </a:solidFill>
          </a:ln>
        </p:spPr>
        <p:txBody>
          <a:bodyPr wrap="none" rtlCol="0">
            <a:spAutoFit/>
          </a:bodyPr>
          <a:lstStyle/>
          <a:p>
            <a:r>
              <a:rPr lang="en-US" dirty="0" smtClean="0"/>
              <a:t>YAC </a:t>
            </a:r>
            <a:r>
              <a:rPr lang="en-US" dirty="0" err="1" smtClean="0"/>
              <a:t>InVEST</a:t>
            </a:r>
            <a:r>
              <a:rPr lang="en-US" dirty="0" smtClean="0"/>
              <a:t> Chair and Young Agents </a:t>
            </a:r>
          </a:p>
          <a:p>
            <a:r>
              <a:rPr lang="en-US" dirty="0" smtClean="0"/>
              <a:t>Volunteer at a College Career Fair</a:t>
            </a:r>
            <a:endParaRPr lang="en-US" dirty="0"/>
          </a:p>
        </p:txBody>
      </p:sp>
    </p:spTree>
    <p:extLst>
      <p:ext uri="{BB962C8B-B14F-4D97-AF65-F5344CB8AC3E}">
        <p14:creationId xmlns:p14="http://schemas.microsoft.com/office/powerpoint/2010/main" val="3516172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38B9A1B9F1A445952662074F80817A" ma:contentTypeVersion="" ma:contentTypeDescription="Create a new document." ma:contentTypeScope="" ma:versionID="867feb20af324f7d7710b9cf374dca7c">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97B90-D40A-4549-A40C-625A3A71ACA8}"/>
</file>

<file path=customXml/itemProps2.xml><?xml version="1.0" encoding="utf-8"?>
<ds:datastoreItem xmlns:ds="http://schemas.openxmlformats.org/officeDocument/2006/customXml" ds:itemID="{DD7C6818-316A-452A-A9E1-2C3EE58005FC}"/>
</file>

<file path=customXml/itemProps3.xml><?xml version="1.0" encoding="utf-8"?>
<ds:datastoreItem xmlns:ds="http://schemas.openxmlformats.org/officeDocument/2006/customXml" ds:itemID="{F7946D2A-C4F8-4618-9FA8-721D435CB6FB}"/>
</file>

<file path=docProps/app.xml><?xml version="1.0" encoding="utf-8"?>
<Properties xmlns="http://schemas.openxmlformats.org/officeDocument/2006/extended-properties" xmlns:vt="http://schemas.openxmlformats.org/officeDocument/2006/docPropsVTypes">
  <TotalTime>1372</TotalTime>
  <Words>902</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2012 OUTSTANDING YOUNG AGENTS COMMITTEE AWARD   </vt:lpstr>
      <vt:lpstr>2012 OUTSTANDING YOUNG AGENTS COMMITTEE AWARD   </vt:lpstr>
      <vt:lpstr>COMMUNICATIONS</vt:lpstr>
      <vt:lpstr>MEMBERSHIP DEVELOPMENT</vt:lpstr>
      <vt:lpstr>MEMBERSHIP DEVELOPMENT</vt:lpstr>
      <vt:lpstr>POLITICAL INVOLVEMENT</vt:lpstr>
      <vt:lpstr>POLITICAL INVOLVEMENT</vt:lpstr>
      <vt:lpstr>GA InVEST</vt:lpstr>
      <vt:lpstr>GA InVEST</vt:lpstr>
      <vt:lpstr>YOUNG AGENT MEETING: Changing the Game, YAC Sales &amp; Leadership </vt:lpstr>
      <vt:lpstr>YOUNG AGENT MEETING: Changing the Game, YAC Sales &amp; Leadership </vt:lpstr>
      <vt:lpstr>STATE COMMITTEE PROJECT: Georgia Young Agents Charity Golf Tournament</vt:lpstr>
      <vt:lpstr>STATE COMMITTEE PROJECT: Georgia Young Agent’s Charity Golf Tournament</vt:lpstr>
      <vt:lpstr>CLOSING</vt:lpstr>
    </vt:vector>
  </TitlesOfParts>
  <Company>IIABA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Bonner</dc:creator>
  <cp:lastModifiedBy>Stacie King</cp:lastModifiedBy>
  <cp:revision>40</cp:revision>
  <dcterms:created xsi:type="dcterms:W3CDTF">2012-02-29T14:27:27Z</dcterms:created>
  <dcterms:modified xsi:type="dcterms:W3CDTF">2013-01-16T20:28:36Z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0x010100EC38B9A1B9F1A445952662074F80817A</vt:lpwstr>
  </property>
</Properties>
</file>