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8" r:id="rId3"/>
    <p:sldId id="303" r:id="rId4"/>
    <p:sldId id="266" r:id="rId5"/>
    <p:sldId id="311" r:id="rId6"/>
    <p:sldId id="343" r:id="rId7"/>
    <p:sldId id="314" r:id="rId8"/>
    <p:sldId id="315" r:id="rId9"/>
    <p:sldId id="316" r:id="rId10"/>
    <p:sldId id="317" r:id="rId11"/>
    <p:sldId id="346" r:id="rId12"/>
    <p:sldId id="325" r:id="rId13"/>
    <p:sldId id="313" r:id="rId14"/>
    <p:sldId id="344" r:id="rId15"/>
    <p:sldId id="301" r:id="rId16"/>
    <p:sldId id="259"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5073A-783D-415B-A615-909135D7A8DA}">
          <p14:sldIdLst>
            <p14:sldId id="256"/>
            <p14:sldId id="298"/>
            <p14:sldId id="303"/>
            <p14:sldId id="266"/>
            <p14:sldId id="311"/>
            <p14:sldId id="343"/>
            <p14:sldId id="314"/>
            <p14:sldId id="315"/>
            <p14:sldId id="316"/>
            <p14:sldId id="317"/>
            <p14:sldId id="346"/>
            <p14:sldId id="325"/>
            <p14:sldId id="313"/>
            <p14:sldId id="344"/>
            <p14:sldId id="301"/>
            <p14:sldId id="259"/>
          </p14:sldIdLst>
        </p14:section>
        <p14:section name="Untitled Section" id="{9CCC723D-AB5E-4871-99A5-5ADDE8A8F637}">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1405" autoAdjust="0"/>
  </p:normalViewPr>
  <p:slideViewPr>
    <p:cSldViewPr snapToGrid="0">
      <p:cViewPr varScale="1">
        <p:scale>
          <a:sx n="116" d="100"/>
          <a:sy n="116" d="100"/>
        </p:scale>
        <p:origin x="10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B2183-5BCE-475D-8BB1-0B2F701E18CA}" type="datetimeFigureOut">
              <a:rPr lang="en-US" smtClean="0"/>
              <a:t>6/1/2017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9E552-9EB5-4B23-BBD1-1EEE4AAECD5C}" type="slidenum">
              <a:rPr lang="en-US" smtClean="0"/>
              <a:t>‹#›</a:t>
            </a:fld>
            <a:endParaRPr lang="en-US"/>
          </a:p>
        </p:txBody>
      </p:sp>
    </p:spTree>
    <p:extLst>
      <p:ext uri="{BB962C8B-B14F-4D97-AF65-F5344CB8AC3E}">
        <p14:creationId xmlns:p14="http://schemas.microsoft.com/office/powerpoint/2010/main" val="42727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YAC Chat. Today, we’d like to take a moment to talk to ALL of our states about what’s going on at national YAC. We will be hitting on the Awards, Legislative Conference and the leadership Institute. </a:t>
            </a:r>
          </a:p>
          <a:p>
            <a:r>
              <a:rPr lang="en-US" baseline="0" dirty="0" smtClean="0"/>
              <a:t>But, a few house keeping notes first. </a:t>
            </a:r>
          </a:p>
          <a:p>
            <a:r>
              <a:rPr lang="en-US" baseline="0" dirty="0" smtClean="0"/>
              <a:t>This session will be recorded for future feedback. </a:t>
            </a:r>
          </a:p>
          <a:p>
            <a:r>
              <a:rPr lang="en-US" baseline="0" dirty="0" smtClean="0"/>
              <a:t>We encourage the use of the questions feature in the go to meeting dashboard, we will answer questions throughout the session</a:t>
            </a:r>
          </a:p>
          <a:p>
            <a:r>
              <a:rPr lang="en-US" baseline="0" dirty="0" smtClean="0"/>
              <a:t>We also encourage the use of the chat tool– discussion is welcome.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1</a:t>
            </a:fld>
            <a:endParaRPr lang="en-US"/>
          </a:p>
        </p:txBody>
      </p:sp>
    </p:spTree>
    <p:extLst>
      <p:ext uri="{BB962C8B-B14F-4D97-AF65-F5344CB8AC3E}">
        <p14:creationId xmlns:p14="http://schemas.microsoft.com/office/powerpoint/2010/main" val="420032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apply for YAC of the year, you need to apply for more than one award, and write an </a:t>
            </a:r>
            <a:r>
              <a:rPr lang="en-US" dirty="0" err="1" smtClean="0"/>
              <a:t>additianll</a:t>
            </a:r>
            <a:r>
              <a:rPr lang="en-US" baseline="0" dirty="0" smtClean="0"/>
              <a:t> essay </a:t>
            </a:r>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12</a:t>
            </a:fld>
            <a:endParaRPr lang="en-US"/>
          </a:p>
        </p:txBody>
      </p:sp>
    </p:spTree>
    <p:extLst>
      <p:ext uri="{BB962C8B-B14F-4D97-AF65-F5344CB8AC3E}">
        <p14:creationId xmlns:p14="http://schemas.microsoft.com/office/powerpoint/2010/main" val="15833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heard people say they are afraid</a:t>
            </a:r>
            <a:r>
              <a:rPr lang="en-US" baseline="0" dirty="0" smtClean="0"/>
              <a:t> of the essay, maybe you don’t write every day, but there is nothing be afraid of, we just want a good story. </a:t>
            </a:r>
          </a:p>
          <a:p>
            <a:r>
              <a:rPr lang="en-US" baseline="0" dirty="0" smtClean="0"/>
              <a:t>To make it </a:t>
            </a:r>
            <a:r>
              <a:rPr lang="en-US" baseline="0" dirty="0" err="1" smtClean="0"/>
              <a:t>esasier</a:t>
            </a:r>
            <a:r>
              <a:rPr lang="en-US" baseline="0" dirty="0" smtClean="0"/>
              <a:t>, create a writing process. </a:t>
            </a:r>
          </a:p>
          <a:p>
            <a:r>
              <a:rPr lang="en-US" baseline="0" dirty="0" smtClean="0"/>
              <a:t>Start with an outline of </a:t>
            </a:r>
            <a:r>
              <a:rPr lang="en-US" baseline="0" dirty="0" err="1" smtClean="0"/>
              <a:t>achivements</a:t>
            </a:r>
            <a:r>
              <a:rPr lang="en-US" baseline="0" dirty="0" smtClean="0"/>
              <a:t>, or bullets you don’t want to miss, </a:t>
            </a:r>
          </a:p>
          <a:p>
            <a:r>
              <a:rPr lang="en-US" baseline="0" dirty="0" smtClean="0"/>
              <a:t>Move into qualifying that information via testimonials, stories and numbers– what makes you proud, why do you think you should win. </a:t>
            </a:r>
          </a:p>
          <a:p>
            <a:r>
              <a:rPr lang="en-US" baseline="0" dirty="0" smtClean="0"/>
              <a:t>TAKE YOUR TIME. </a:t>
            </a:r>
          </a:p>
          <a:p>
            <a:r>
              <a:rPr lang="en-US" baseline="0" dirty="0" smtClean="0"/>
              <a:t>You’ll get what you give. </a:t>
            </a:r>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13</a:t>
            </a:fld>
            <a:endParaRPr lang="en-US"/>
          </a:p>
        </p:txBody>
      </p:sp>
    </p:spTree>
    <p:extLst>
      <p:ext uri="{BB962C8B-B14F-4D97-AF65-F5344CB8AC3E}">
        <p14:creationId xmlns:p14="http://schemas.microsoft.com/office/powerpoint/2010/main" val="369493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r>
              <a:rPr lang="en-US" baseline="0" dirty="0" smtClean="0"/>
              <a:t> or comments? </a:t>
            </a:r>
            <a:endParaRPr lang="en-US" dirty="0"/>
          </a:p>
        </p:txBody>
      </p:sp>
      <p:sp>
        <p:nvSpPr>
          <p:cNvPr id="4" name="Slide Number Placeholder 3"/>
          <p:cNvSpPr>
            <a:spLocks noGrp="1"/>
          </p:cNvSpPr>
          <p:nvPr>
            <p:ph type="sldNum" sz="quarter" idx="10"/>
          </p:nvPr>
        </p:nvSpPr>
        <p:spPr/>
        <p:txBody>
          <a:bodyPr/>
          <a:lstStyle/>
          <a:p>
            <a:fld id="{F6A78BE7-4695-404A-9999-65FEEFDE8000}" type="slidenum">
              <a:rPr lang="en-US" smtClean="0"/>
              <a:t>15</a:t>
            </a:fld>
            <a:endParaRPr lang="en-US"/>
          </a:p>
        </p:txBody>
      </p:sp>
    </p:spTree>
    <p:extLst>
      <p:ext uri="{BB962C8B-B14F-4D97-AF65-F5344CB8AC3E}">
        <p14:creationId xmlns:p14="http://schemas.microsoft.com/office/powerpoint/2010/main" val="941656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year we attract the best of the best to the Big “I” Young Agents Leadership Institute national conference held in conjunction with the Big “I” Fall Leadership Conference. The annual event is designed for agents, those in volunteer leadership position and state association staff. We provide take a ways to help you in your agency, association and leadership ranks. </a:t>
            </a:r>
          </a:p>
        </p:txBody>
      </p:sp>
      <p:sp>
        <p:nvSpPr>
          <p:cNvPr id="4" name="Slide Number Placeholder 3"/>
          <p:cNvSpPr>
            <a:spLocks noGrp="1"/>
          </p:cNvSpPr>
          <p:nvPr>
            <p:ph type="sldNum" sz="quarter" idx="10"/>
          </p:nvPr>
        </p:nvSpPr>
        <p:spPr/>
        <p:txBody>
          <a:bodyPr/>
          <a:lstStyle/>
          <a:p>
            <a:fld id="{52B9E552-9EB5-4B23-BBD1-1EEE4AAECD5C}" type="slidenum">
              <a:rPr lang="en-US" smtClean="0"/>
              <a:t>16</a:t>
            </a:fld>
            <a:endParaRPr lang="en-US"/>
          </a:p>
        </p:txBody>
      </p:sp>
    </p:spTree>
    <p:extLst>
      <p:ext uri="{BB962C8B-B14F-4D97-AF65-F5344CB8AC3E}">
        <p14:creationId xmlns:p14="http://schemas.microsoft.com/office/powerpoint/2010/main" val="181066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get to know you– be sure to follow-us on social for news for agents. And, make sure to check out our area of the national website for blog posts, web chats and other resources you can share. Finally, keep in touch with your committee. When susie sends out the follow-up recording, she’ll include the names and emails of your national YAC contacts and of  course, you can always reach out to her. </a:t>
            </a:r>
          </a:p>
          <a:p>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17</a:t>
            </a:fld>
            <a:endParaRPr lang="en-US"/>
          </a:p>
        </p:txBody>
      </p:sp>
    </p:spTree>
    <p:extLst>
      <p:ext uri="{BB962C8B-B14F-4D97-AF65-F5344CB8AC3E}">
        <p14:creationId xmlns:p14="http://schemas.microsoft.com/office/powerpoint/2010/main" val="223866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special</a:t>
            </a:r>
            <a:r>
              <a:rPr lang="en-US" baseline="0" dirty="0" smtClean="0"/>
              <a:t> thank you to our platinum company partners. Without, we would not be where we are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Read names </a:t>
            </a:r>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2</a:t>
            </a:fld>
            <a:endParaRPr lang="en-US"/>
          </a:p>
        </p:txBody>
      </p:sp>
    </p:spTree>
    <p:extLst>
      <p:ext uri="{BB962C8B-B14F-4D97-AF65-F5344CB8AC3E}">
        <p14:creationId xmlns:p14="http://schemas.microsoft.com/office/powerpoint/2010/main" val="35989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3</a:t>
            </a:fld>
            <a:endParaRPr lang="en-US"/>
          </a:p>
        </p:txBody>
      </p:sp>
    </p:spTree>
    <p:extLst>
      <p:ext uri="{BB962C8B-B14F-4D97-AF65-F5344CB8AC3E}">
        <p14:creationId xmlns:p14="http://schemas.microsoft.com/office/powerpoint/2010/main" val="80907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why we are here. We will be hosting these large group calls quarterly to help us meet our charge. </a:t>
            </a:r>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4</a:t>
            </a:fld>
            <a:endParaRPr lang="en-US"/>
          </a:p>
        </p:txBody>
      </p:sp>
    </p:spTree>
    <p:extLst>
      <p:ext uri="{BB962C8B-B14F-4D97-AF65-F5344CB8AC3E}">
        <p14:creationId xmlns:p14="http://schemas.microsoft.com/office/powerpoint/2010/main" val="407780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This</a:t>
            </a:r>
            <a:r>
              <a:rPr lang="en-US" sz="1200" b="1" baseline="0" dirty="0" smtClean="0">
                <a:solidFill>
                  <a:schemeClr val="bg1"/>
                </a:solidFill>
              </a:rPr>
              <a:t> is our first step at making the awards a little better for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 </a:t>
            </a:r>
          </a:p>
          <a:p>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5</a:t>
            </a:fld>
            <a:endParaRPr lang="en-US"/>
          </a:p>
        </p:txBody>
      </p:sp>
    </p:spTree>
    <p:extLst>
      <p:ext uri="{BB962C8B-B14F-4D97-AF65-F5344CB8AC3E}">
        <p14:creationId xmlns:p14="http://schemas.microsoft.com/office/powerpoint/2010/main" val="307276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a:t>
            </a:r>
            <a:r>
              <a:rPr lang="en-US" smtClean="0"/>
              <a:t>live</a:t>
            </a:r>
            <a:r>
              <a:rPr lang="en-US" baseline="0" smtClean="0"/>
              <a:t> if I can</a:t>
            </a:r>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6</a:t>
            </a:fld>
            <a:endParaRPr lang="en-US"/>
          </a:p>
        </p:txBody>
      </p:sp>
    </p:spTree>
    <p:extLst>
      <p:ext uri="{BB962C8B-B14F-4D97-AF65-F5344CB8AC3E}">
        <p14:creationId xmlns:p14="http://schemas.microsoft.com/office/powerpoint/2010/main" val="243024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STATEWIDE</a:t>
            </a:r>
            <a:endParaRPr lang="en-US" dirty="0" smtClean="0"/>
          </a:p>
          <a:p>
            <a:pPr lvl="0">
              <a:buFont typeface="Wingdings" panose="05000000000000000000" pitchFamily="2" charset="2"/>
              <a:buChar char="q"/>
            </a:pPr>
            <a:r>
              <a:rPr lang="en-US" dirty="0" smtClean="0"/>
              <a:t>Increased young agent participation at state legislative day</a:t>
            </a:r>
          </a:p>
          <a:p>
            <a:pPr lvl="0">
              <a:buFont typeface="Wingdings" panose="05000000000000000000" pitchFamily="2" charset="2"/>
              <a:buChar char="q"/>
            </a:pPr>
            <a:r>
              <a:rPr lang="en-US" dirty="0" smtClean="0"/>
              <a:t>Offered a young agent event at state legislative day</a:t>
            </a:r>
          </a:p>
          <a:p>
            <a:pPr lvl="0">
              <a:buFont typeface="Wingdings" panose="05000000000000000000" pitchFamily="2" charset="2"/>
              <a:buChar char="q"/>
            </a:pPr>
            <a:r>
              <a:rPr lang="en-US" dirty="0" smtClean="0"/>
              <a:t>Participated in state lobbying efforts</a:t>
            </a:r>
          </a:p>
          <a:p>
            <a:pPr lvl="0">
              <a:buFont typeface="Wingdings" panose="05000000000000000000" pitchFamily="2" charset="2"/>
              <a:buChar char="q"/>
            </a:pPr>
            <a:r>
              <a:rPr lang="en-US" dirty="0" smtClean="0"/>
              <a:t>Had young agent representation on state government affairs committee</a:t>
            </a:r>
          </a:p>
          <a:p>
            <a:pPr lvl="0">
              <a:buFont typeface="Wingdings" panose="05000000000000000000" pitchFamily="2" charset="2"/>
              <a:buChar char="q"/>
            </a:pPr>
            <a:r>
              <a:rPr lang="en-US" dirty="0" smtClean="0"/>
              <a:t>Conducted a political awareness seminar/webinar for young agents</a:t>
            </a:r>
          </a:p>
          <a:p>
            <a:pPr lvl="0">
              <a:buFont typeface="Wingdings" panose="05000000000000000000" pitchFamily="2" charset="2"/>
              <a:buChar char="q"/>
            </a:pPr>
            <a:r>
              <a:rPr lang="en-US" dirty="0" smtClean="0"/>
              <a:t>Sent political communications or action alerts to young agents</a:t>
            </a:r>
          </a:p>
          <a:p>
            <a:pPr lvl="0">
              <a:buFont typeface="Wingdings" panose="05000000000000000000" pitchFamily="2" charset="2"/>
              <a:buChar char="q"/>
            </a:pPr>
            <a:r>
              <a:rPr lang="en-US" dirty="0" smtClean="0"/>
              <a:t>Tracked at least one bill and garnered young agent involvement</a:t>
            </a:r>
          </a:p>
          <a:p>
            <a:pPr lvl="0">
              <a:buFont typeface="Wingdings" panose="05000000000000000000" pitchFamily="2" charset="2"/>
              <a:buChar char="q"/>
            </a:pPr>
            <a:r>
              <a:rPr lang="en-US" dirty="0" smtClean="0"/>
              <a:t>Ran an awareness piece in your state or young agent publication</a:t>
            </a:r>
          </a:p>
          <a:p>
            <a:pPr lvl="0">
              <a:buFont typeface="Wingdings" panose="05000000000000000000" pitchFamily="2" charset="2"/>
              <a:buChar char="q"/>
            </a:pPr>
            <a:r>
              <a:rPr lang="en-US" dirty="0" smtClean="0"/>
              <a:t>Had young agents involved in local or regional legislative efforts</a:t>
            </a:r>
          </a:p>
          <a:p>
            <a:pPr marL="0" indent="0">
              <a:buNone/>
            </a:pPr>
            <a:r>
              <a:rPr lang="en-US" b="1" dirty="0" smtClean="0"/>
              <a:t> NATIONALLY</a:t>
            </a:r>
            <a:endParaRPr lang="en-US" dirty="0" smtClean="0"/>
          </a:p>
          <a:p>
            <a:pPr lvl="0">
              <a:buFont typeface="Wingdings" panose="05000000000000000000" pitchFamily="2" charset="2"/>
              <a:buChar char="q"/>
            </a:pPr>
            <a:r>
              <a:rPr lang="en-US" dirty="0" smtClean="0"/>
              <a:t>Sent young agents to the Big “I” Legislative Conference who were NOT first-timers</a:t>
            </a:r>
          </a:p>
          <a:p>
            <a:pPr lvl="0">
              <a:buFont typeface="Wingdings" panose="05000000000000000000" pitchFamily="2" charset="2"/>
              <a:buChar char="q"/>
            </a:pPr>
            <a:r>
              <a:rPr lang="en-US" dirty="0" smtClean="0"/>
              <a:t>Sent young agents to the Big “I” Legislative Conference who WERE first-timers</a:t>
            </a:r>
          </a:p>
          <a:p>
            <a:pPr marL="0" indent="0">
              <a:buNone/>
            </a:pPr>
            <a:r>
              <a:rPr lang="en-US" b="1" dirty="0" smtClean="0"/>
              <a:t>INSURPAC</a:t>
            </a:r>
            <a:endParaRPr lang="en-US" dirty="0" smtClean="0"/>
          </a:p>
          <a:p>
            <a:pPr lvl="0">
              <a:buFont typeface="Wingdings" panose="05000000000000000000" pitchFamily="2" charset="2"/>
              <a:buChar char="q"/>
            </a:pPr>
            <a:r>
              <a:rPr lang="en-US" dirty="0" smtClean="0"/>
              <a:t>Met or exceeded your state’s young agent </a:t>
            </a:r>
            <a:r>
              <a:rPr lang="en-US" dirty="0" err="1" smtClean="0"/>
              <a:t>InsurPac</a:t>
            </a:r>
            <a:r>
              <a:rPr lang="en-US" dirty="0" smtClean="0"/>
              <a:t> fundraising goals</a:t>
            </a:r>
          </a:p>
          <a:p>
            <a:pPr lvl="0">
              <a:buFont typeface="Wingdings" panose="05000000000000000000" pitchFamily="2" charset="2"/>
              <a:buChar char="q"/>
            </a:pPr>
            <a:r>
              <a:rPr lang="en-US" dirty="0" smtClean="0"/>
              <a:t>Increased the number of new </a:t>
            </a:r>
            <a:r>
              <a:rPr lang="en-US" dirty="0" err="1" smtClean="0"/>
              <a:t>InsurPac</a:t>
            </a:r>
            <a:r>
              <a:rPr lang="en-US" dirty="0" smtClean="0"/>
              <a:t> donors</a:t>
            </a:r>
          </a:p>
          <a:p>
            <a:pPr lvl="0">
              <a:buFont typeface="Wingdings" panose="05000000000000000000" pitchFamily="2" charset="2"/>
              <a:buChar char="q"/>
            </a:pPr>
            <a:r>
              <a:rPr lang="en-US" dirty="0" smtClean="0"/>
              <a:t>Increased or maintained recurring </a:t>
            </a:r>
            <a:r>
              <a:rPr lang="en-US" dirty="0" err="1" smtClean="0"/>
              <a:t>InsurPac</a:t>
            </a:r>
            <a:r>
              <a:rPr lang="en-US" dirty="0" smtClean="0"/>
              <a:t> donors </a:t>
            </a:r>
          </a:p>
          <a:p>
            <a:pPr lvl="0">
              <a:buFont typeface="Wingdings" panose="05000000000000000000" pitchFamily="2" charset="2"/>
              <a:buChar char="q"/>
            </a:pPr>
            <a:r>
              <a:rPr lang="en-US" dirty="0" smtClean="0"/>
              <a:t>Recognized </a:t>
            </a:r>
            <a:r>
              <a:rPr lang="en-US" dirty="0" err="1" smtClean="0"/>
              <a:t>InsurPac</a:t>
            </a:r>
            <a:r>
              <a:rPr lang="en-US" dirty="0" smtClean="0"/>
              <a:t> donors at your state conference</a:t>
            </a:r>
          </a:p>
          <a:p>
            <a:pPr lvl="0">
              <a:buFont typeface="Wingdings" panose="05000000000000000000" pitchFamily="2" charset="2"/>
              <a:buChar char="q"/>
            </a:pPr>
            <a:r>
              <a:rPr lang="en-US" dirty="0" smtClean="0"/>
              <a:t>Had a young agent PAC chair in place</a:t>
            </a:r>
          </a:p>
          <a:p>
            <a:pPr lvl="0">
              <a:buFont typeface="Wingdings" panose="05000000000000000000" pitchFamily="2" charset="2"/>
              <a:buChar char="q"/>
            </a:pPr>
            <a:r>
              <a:rPr lang="en-US" dirty="0" smtClean="0"/>
              <a:t>Hosted an </a:t>
            </a:r>
            <a:r>
              <a:rPr lang="en-US" dirty="0" err="1" smtClean="0"/>
              <a:t>InsurPac</a:t>
            </a:r>
            <a:r>
              <a:rPr lang="en-US" dirty="0" smtClean="0"/>
              <a:t> fundraising event/activity</a:t>
            </a:r>
          </a:p>
          <a:p>
            <a:pPr lvl="0">
              <a:buFont typeface="Wingdings" panose="05000000000000000000" pitchFamily="2" charset="2"/>
              <a:buChar char="q"/>
            </a:pPr>
            <a:r>
              <a:rPr lang="en-US" dirty="0" smtClean="0"/>
              <a:t>Created an </a:t>
            </a:r>
            <a:r>
              <a:rPr lang="en-US" dirty="0" err="1" smtClean="0"/>
              <a:t>InsurPac</a:t>
            </a:r>
            <a:r>
              <a:rPr lang="en-US" dirty="0" smtClean="0"/>
              <a:t> fundraising communication piece</a:t>
            </a:r>
          </a:p>
          <a:p>
            <a:pPr lvl="0">
              <a:buFont typeface="Wingdings" panose="05000000000000000000" pitchFamily="2" charset="2"/>
              <a:buChar char="q"/>
            </a:pPr>
            <a:r>
              <a:rPr lang="en-US" dirty="0" smtClean="0"/>
              <a:t>Conducted a first-time lobbying seminar (briefing)</a:t>
            </a:r>
          </a:p>
          <a:p>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7</a:t>
            </a:fld>
            <a:endParaRPr lang="en-US"/>
          </a:p>
        </p:txBody>
      </p:sp>
    </p:spTree>
    <p:extLst>
      <p:ext uri="{BB962C8B-B14F-4D97-AF65-F5344CB8AC3E}">
        <p14:creationId xmlns:p14="http://schemas.microsoft.com/office/powerpoint/2010/main" val="334542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CLASSROOM EXPERIENCE</a:t>
            </a:r>
            <a:endParaRPr lang="en-US" dirty="0" smtClean="0"/>
          </a:p>
          <a:p>
            <a:pPr lvl="0">
              <a:buFont typeface="Wingdings" panose="05000000000000000000" pitchFamily="2" charset="2"/>
              <a:buChar char="q"/>
            </a:pPr>
            <a:r>
              <a:rPr lang="en-US" dirty="0" smtClean="0"/>
              <a:t>Helped start a new InVEST program at an area school</a:t>
            </a:r>
          </a:p>
          <a:p>
            <a:pPr lvl="0">
              <a:buFont typeface="Wingdings" panose="05000000000000000000" pitchFamily="2" charset="2"/>
              <a:buChar char="q"/>
            </a:pPr>
            <a:r>
              <a:rPr lang="en-US" dirty="0" smtClean="0"/>
              <a:t>Worked with InVEST staff liaison to develop or serve on an InVEST committee </a:t>
            </a:r>
          </a:p>
          <a:p>
            <a:pPr lvl="0">
              <a:buFont typeface="Wingdings" panose="05000000000000000000" pitchFamily="2" charset="2"/>
              <a:buChar char="q"/>
            </a:pPr>
            <a:r>
              <a:rPr lang="en-US" dirty="0" smtClean="0"/>
              <a:t>Participated in at least one high school or college career day </a:t>
            </a:r>
          </a:p>
          <a:p>
            <a:pPr lvl="0">
              <a:buFont typeface="Wingdings" panose="05000000000000000000" pitchFamily="2" charset="2"/>
              <a:buChar char="q"/>
            </a:pPr>
            <a:r>
              <a:rPr lang="en-US" dirty="0" smtClean="0"/>
              <a:t>Had at least five volunteers/guest speakers visit InVEST classrooms</a:t>
            </a:r>
          </a:p>
          <a:p>
            <a:pPr lvl="0">
              <a:buFont typeface="Wingdings" panose="05000000000000000000" pitchFamily="2" charset="2"/>
              <a:buChar char="q"/>
            </a:pPr>
            <a:r>
              <a:rPr lang="en-US" dirty="0" smtClean="0"/>
              <a:t>Used an InVEST presentation in the classroom</a:t>
            </a:r>
          </a:p>
          <a:p>
            <a:pPr marL="0" indent="0">
              <a:buNone/>
            </a:pPr>
            <a:r>
              <a:rPr lang="en-US" dirty="0" smtClean="0"/>
              <a:t> </a:t>
            </a:r>
            <a:r>
              <a:rPr lang="en-US" b="1" dirty="0" smtClean="0"/>
              <a:t>STUDENT EXPOSURE TO THE INDUSTRY</a:t>
            </a:r>
            <a:endParaRPr lang="en-US" dirty="0" smtClean="0"/>
          </a:p>
          <a:p>
            <a:pPr lvl="0">
              <a:buFont typeface="Wingdings" panose="05000000000000000000" pitchFamily="2" charset="2"/>
              <a:buChar char="q"/>
            </a:pPr>
            <a:r>
              <a:rPr lang="en-US" dirty="0" smtClean="0"/>
              <a:t>Hosted one job shadow event or field trip to an independent agency</a:t>
            </a:r>
          </a:p>
          <a:p>
            <a:pPr lvl="0">
              <a:buFont typeface="Wingdings" panose="05000000000000000000" pitchFamily="2" charset="2"/>
              <a:buChar char="q"/>
            </a:pPr>
            <a:r>
              <a:rPr lang="en-US" dirty="0" smtClean="0"/>
              <a:t>Hosted one job shadow event or field trip to a carrier’s office</a:t>
            </a:r>
          </a:p>
          <a:p>
            <a:pPr lvl="0">
              <a:buFont typeface="Wingdings" panose="05000000000000000000" pitchFamily="2" charset="2"/>
              <a:buChar char="q"/>
            </a:pPr>
            <a:r>
              <a:rPr lang="en-US" dirty="0" smtClean="0"/>
              <a:t>Hosted one job shadow event or field trip to your state association headquarters office</a:t>
            </a:r>
          </a:p>
          <a:p>
            <a:pPr lvl="0">
              <a:buFont typeface="Wingdings" panose="05000000000000000000" pitchFamily="2" charset="2"/>
              <a:buChar char="q"/>
            </a:pPr>
            <a:r>
              <a:rPr lang="en-US" dirty="0" smtClean="0"/>
              <a:t>Invited InVEST students to a YAC conference or other educational opportunity/event</a:t>
            </a:r>
          </a:p>
          <a:p>
            <a:pPr lvl="0">
              <a:buFont typeface="Wingdings" panose="05000000000000000000" pitchFamily="2" charset="2"/>
              <a:buChar char="q"/>
            </a:pPr>
            <a:r>
              <a:rPr lang="en-US" dirty="0" smtClean="0"/>
              <a:t>Encouraged InVEST students to participate in an industry internship</a:t>
            </a:r>
          </a:p>
          <a:p>
            <a:pPr lvl="0">
              <a:buFont typeface="Wingdings" panose="05000000000000000000" pitchFamily="2" charset="2"/>
              <a:buChar char="q"/>
            </a:pPr>
            <a:r>
              <a:rPr lang="en-US" dirty="0" smtClean="0"/>
              <a:t>Encouraged companies and agencies to post internships on the Big “I” Insurance Career Center</a:t>
            </a:r>
          </a:p>
          <a:p>
            <a:pPr marL="0" indent="0">
              <a:buNone/>
            </a:pPr>
            <a:r>
              <a:rPr lang="en-US" b="1" dirty="0" smtClean="0"/>
              <a:t>FUNDRAISING &amp; SCHOLARSHIP AWARENESS</a:t>
            </a:r>
            <a:endParaRPr lang="en-US" dirty="0" smtClean="0"/>
          </a:p>
          <a:p>
            <a:pPr lvl="0">
              <a:buFont typeface="Wingdings" panose="05000000000000000000" pitchFamily="2" charset="2"/>
              <a:buChar char="q"/>
            </a:pPr>
            <a:r>
              <a:rPr lang="en-US" dirty="0" smtClean="0"/>
              <a:t>Educated students about InVEST Scholarship opportunities </a:t>
            </a:r>
          </a:p>
          <a:p>
            <a:pPr lvl="0">
              <a:buFont typeface="Wingdings" panose="05000000000000000000" pitchFamily="2" charset="2"/>
              <a:buChar char="q"/>
            </a:pPr>
            <a:r>
              <a:rPr lang="en-US" dirty="0" smtClean="0"/>
              <a:t>Donated an item to the InVEST Silent Auction</a:t>
            </a:r>
          </a:p>
          <a:p>
            <a:pPr lvl="0">
              <a:buFont typeface="Wingdings" panose="05000000000000000000" pitchFamily="2" charset="2"/>
              <a:buChar char="q"/>
            </a:pPr>
            <a:r>
              <a:rPr lang="en-US" dirty="0" smtClean="0"/>
              <a:t>Sponsored the national YAC Gives Back: A Benefit for InVEST Scholarships</a:t>
            </a:r>
          </a:p>
          <a:p>
            <a:pPr lvl="0">
              <a:buFont typeface="Wingdings" panose="05000000000000000000" pitchFamily="2" charset="2"/>
              <a:buChar char="q"/>
            </a:pPr>
            <a:r>
              <a:rPr lang="en-US" dirty="0" smtClean="0"/>
              <a:t>Promoted InVEST with ads and articles in Young Agent publications</a:t>
            </a:r>
          </a:p>
          <a:p>
            <a:pPr lvl="0">
              <a:buFont typeface="Wingdings" panose="05000000000000000000" pitchFamily="2" charset="2"/>
              <a:buChar char="q"/>
            </a:pPr>
            <a:r>
              <a:rPr lang="en-US" dirty="0" smtClean="0"/>
              <a:t>Promoted InVEST by placing ads or articles in state association or other industry publications</a:t>
            </a:r>
          </a:p>
          <a:p>
            <a:pPr lvl="0">
              <a:buFont typeface="Wingdings" panose="05000000000000000000" pitchFamily="2" charset="2"/>
              <a:buChar char="q"/>
            </a:pPr>
            <a:r>
              <a:rPr lang="en-US" dirty="0" smtClean="0"/>
              <a:t>Hosted a fundraiser for InVEST</a:t>
            </a:r>
          </a:p>
          <a:p>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8</a:t>
            </a:fld>
            <a:endParaRPr lang="en-US"/>
          </a:p>
        </p:txBody>
      </p:sp>
    </p:spTree>
    <p:extLst>
      <p:ext uri="{BB962C8B-B14F-4D97-AF65-F5344CB8AC3E}">
        <p14:creationId xmlns:p14="http://schemas.microsoft.com/office/powerpoint/2010/main" val="170666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RECRUITING</a:t>
            </a:r>
            <a:endParaRPr lang="en-US" dirty="0" smtClean="0"/>
          </a:p>
          <a:p>
            <a:pPr lvl="0">
              <a:buFont typeface="Wingdings" panose="05000000000000000000" pitchFamily="2" charset="2"/>
              <a:buChar char="q"/>
            </a:pPr>
            <a:r>
              <a:rPr lang="en-US" dirty="0" smtClean="0"/>
              <a:t>Visited at least one agency to recruit young agents (visits by state staff, volunteers, or company partners)</a:t>
            </a:r>
          </a:p>
          <a:p>
            <a:pPr lvl="0">
              <a:buFont typeface="Wingdings" panose="05000000000000000000" pitchFamily="2" charset="2"/>
              <a:buChar char="q"/>
            </a:pPr>
            <a:r>
              <a:rPr lang="en-US" dirty="0" smtClean="0"/>
              <a:t>Used testimonials from current young agents supporting involvement in association activities </a:t>
            </a:r>
          </a:p>
          <a:p>
            <a:pPr lvl="0">
              <a:buFont typeface="Wingdings" panose="05000000000000000000" pitchFamily="2" charset="2"/>
              <a:buChar char="q"/>
            </a:pPr>
            <a:r>
              <a:rPr lang="en-US" dirty="0" smtClean="0"/>
              <a:t>Utilized online videos and/or social media to help in the recruitment process</a:t>
            </a:r>
          </a:p>
          <a:p>
            <a:pPr lvl="0">
              <a:buFont typeface="Wingdings" panose="05000000000000000000" pitchFamily="2" charset="2"/>
              <a:buChar char="q"/>
            </a:pPr>
            <a:r>
              <a:rPr lang="en-US" dirty="0" smtClean="0"/>
              <a:t>Conducted one joint event with another organization (association, fraternity, college, etc.)</a:t>
            </a:r>
          </a:p>
          <a:p>
            <a:pPr lvl="0">
              <a:buFont typeface="Wingdings" panose="05000000000000000000" pitchFamily="2" charset="2"/>
              <a:buChar char="q"/>
            </a:pPr>
            <a:r>
              <a:rPr lang="en-US" dirty="0" smtClean="0"/>
              <a:t>Used the association website for young agent promotion</a:t>
            </a:r>
          </a:p>
          <a:p>
            <a:pPr lvl="0">
              <a:buFont typeface="Wingdings" panose="05000000000000000000" pitchFamily="2" charset="2"/>
              <a:buChar char="q"/>
            </a:pPr>
            <a:r>
              <a:rPr lang="en-US" dirty="0" smtClean="0"/>
              <a:t>Promoted association membership/young agent involvement to newly licensed agents</a:t>
            </a:r>
          </a:p>
          <a:p>
            <a:pPr lvl="0">
              <a:buFont typeface="Wingdings" panose="05000000000000000000" pitchFamily="2" charset="2"/>
              <a:buChar char="q"/>
            </a:pPr>
            <a:r>
              <a:rPr lang="en-US" dirty="0" smtClean="0"/>
              <a:t>Created targeted messaging for agency principals regarding the value of young agent activities</a:t>
            </a:r>
          </a:p>
          <a:p>
            <a:pPr lvl="0">
              <a:buFont typeface="Wingdings" panose="05000000000000000000" pitchFamily="2" charset="2"/>
              <a:buChar char="q"/>
            </a:pPr>
            <a:r>
              <a:rPr lang="en-US" dirty="0" smtClean="0"/>
              <a:t>Worked with carrier reps to promote young agent activities and involvement</a:t>
            </a:r>
          </a:p>
          <a:p>
            <a:pPr marL="0" indent="0">
              <a:buNone/>
            </a:pPr>
            <a:r>
              <a:rPr lang="en-US" b="1" dirty="0" smtClean="0"/>
              <a:t>ENGAGEMENT</a:t>
            </a:r>
            <a:endParaRPr lang="en-US" dirty="0" smtClean="0"/>
          </a:p>
          <a:p>
            <a:pPr lvl="0">
              <a:buFont typeface="Wingdings" panose="05000000000000000000" pitchFamily="2" charset="2"/>
              <a:buChar char="q"/>
            </a:pPr>
            <a:r>
              <a:rPr lang="en-US" dirty="0" smtClean="0"/>
              <a:t>Held a new member welcome or orientation event</a:t>
            </a:r>
          </a:p>
          <a:p>
            <a:pPr lvl="0">
              <a:buFont typeface="Wingdings" panose="05000000000000000000" pitchFamily="2" charset="2"/>
              <a:buChar char="q"/>
            </a:pPr>
            <a:r>
              <a:rPr lang="en-US" dirty="0" smtClean="0"/>
              <a:t>Sent a new member welcome email/snail mail packet</a:t>
            </a:r>
          </a:p>
          <a:p>
            <a:pPr lvl="0">
              <a:buFont typeface="Wingdings" panose="05000000000000000000" pitchFamily="2" charset="2"/>
              <a:buChar char="q"/>
            </a:pPr>
            <a:r>
              <a:rPr lang="en-US" dirty="0" smtClean="0"/>
              <a:t>Had committee members/state YAC liaisons make phone calls welcoming young agents</a:t>
            </a:r>
          </a:p>
          <a:p>
            <a:pPr lvl="0">
              <a:buFont typeface="Wingdings" panose="05000000000000000000" pitchFamily="2" charset="2"/>
              <a:buChar char="q"/>
            </a:pPr>
            <a:r>
              <a:rPr lang="en-US" dirty="0" smtClean="0"/>
              <a:t>Had committee members/state YAC liaisons make phone calls inviting new young agents to events</a:t>
            </a:r>
          </a:p>
          <a:p>
            <a:pPr lvl="0">
              <a:buFont typeface="Wingdings" panose="05000000000000000000" pitchFamily="2" charset="2"/>
              <a:buChar char="q"/>
            </a:pPr>
            <a:r>
              <a:rPr lang="en-US" dirty="0" smtClean="0"/>
              <a:t>Hosted recurring calls/webinars/virtual education</a:t>
            </a:r>
          </a:p>
          <a:p>
            <a:pPr lvl="0">
              <a:buFont typeface="Wingdings" panose="05000000000000000000" pitchFamily="2" charset="2"/>
              <a:buChar char="q"/>
            </a:pPr>
            <a:r>
              <a:rPr lang="en-US" dirty="0" smtClean="0"/>
              <a:t>Recognized new young agents via a listing on your state website, in an article, at an event, etc.</a:t>
            </a:r>
          </a:p>
          <a:p>
            <a:pPr marL="0" indent="0">
              <a:buNone/>
            </a:pPr>
            <a:r>
              <a:rPr lang="en-US" b="1" dirty="0" smtClean="0"/>
              <a:t>RETENTION</a:t>
            </a:r>
            <a:endParaRPr lang="en-US" dirty="0" smtClean="0"/>
          </a:p>
          <a:p>
            <a:pPr lvl="0">
              <a:buFont typeface="Wingdings" panose="05000000000000000000" pitchFamily="2" charset="2"/>
              <a:buChar char="q"/>
            </a:pPr>
            <a:r>
              <a:rPr lang="en-US" dirty="0" smtClean="0"/>
              <a:t>Featured young agent profiles in a state or industry magazine</a:t>
            </a:r>
          </a:p>
          <a:p>
            <a:pPr lvl="0">
              <a:buFont typeface="Wingdings" panose="05000000000000000000" pitchFamily="2" charset="2"/>
              <a:buChar char="q"/>
            </a:pPr>
            <a:r>
              <a:rPr lang="en-US" dirty="0" smtClean="0"/>
              <a:t>Presented a Young Agent of the Year award</a:t>
            </a:r>
          </a:p>
          <a:p>
            <a:pPr lvl="0">
              <a:buFont typeface="Wingdings" panose="05000000000000000000" pitchFamily="2" charset="2"/>
              <a:buChar char="q"/>
            </a:pPr>
            <a:r>
              <a:rPr lang="en-US" dirty="0" smtClean="0"/>
              <a:t>Had a young agent booth or hosted an event in conjunction with a state association event</a:t>
            </a:r>
          </a:p>
          <a:p>
            <a:pPr lvl="0">
              <a:buFont typeface="Wingdings" panose="05000000000000000000" pitchFamily="2" charset="2"/>
              <a:buChar char="q"/>
            </a:pPr>
            <a:r>
              <a:rPr lang="en-US" dirty="0" smtClean="0"/>
              <a:t>Offered a mentorship program to new young agents</a:t>
            </a:r>
          </a:p>
          <a:p>
            <a:pPr>
              <a:buFont typeface="Wingdings" panose="05000000000000000000" pitchFamily="2" charset="2"/>
              <a:buChar char="q"/>
            </a:pPr>
            <a:r>
              <a:rPr lang="en-US" dirty="0" smtClean="0"/>
              <a:t>Asked new young agents to volunteer in committee and/or association activities</a:t>
            </a:r>
          </a:p>
          <a:p>
            <a:endParaRPr lang="en-US" dirty="0"/>
          </a:p>
        </p:txBody>
      </p:sp>
      <p:sp>
        <p:nvSpPr>
          <p:cNvPr id="4" name="Slide Number Placeholder 3"/>
          <p:cNvSpPr>
            <a:spLocks noGrp="1"/>
          </p:cNvSpPr>
          <p:nvPr>
            <p:ph type="sldNum" sz="quarter" idx="10"/>
          </p:nvPr>
        </p:nvSpPr>
        <p:spPr/>
        <p:txBody>
          <a:bodyPr/>
          <a:lstStyle/>
          <a:p>
            <a:fld id="{52B9E552-9EB5-4B23-BBD1-1EEE4AAECD5C}" type="slidenum">
              <a:rPr lang="en-US" smtClean="0"/>
              <a:t>9</a:t>
            </a:fld>
            <a:endParaRPr lang="en-US"/>
          </a:p>
        </p:txBody>
      </p:sp>
    </p:spTree>
    <p:extLst>
      <p:ext uri="{BB962C8B-B14F-4D97-AF65-F5344CB8AC3E}">
        <p14:creationId xmlns:p14="http://schemas.microsoft.com/office/powerpoint/2010/main" val="197000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855AC0-0B12-4FC9-A6C4-2C1717D86E06}"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137939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55AC0-0B12-4FC9-A6C4-2C1717D86E06}"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21934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55AC0-0B12-4FC9-A6C4-2C1717D86E06}"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44361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55AC0-0B12-4FC9-A6C4-2C1717D86E06}"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285650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855AC0-0B12-4FC9-A6C4-2C1717D86E06}"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163118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55AC0-0B12-4FC9-A6C4-2C1717D86E06}"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31661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855AC0-0B12-4FC9-A6C4-2C1717D86E06}"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303281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55AC0-0B12-4FC9-A6C4-2C1717D86E06}"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383611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55AC0-0B12-4FC9-A6C4-2C1717D86E06}"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173644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55AC0-0B12-4FC9-A6C4-2C1717D86E06}"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54264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55AC0-0B12-4FC9-A6C4-2C1717D86E06}"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99826-D169-4CEC-A502-6262EA0F5C1C}" type="slidenum">
              <a:rPr lang="en-US" smtClean="0"/>
              <a:t>‹#›</a:t>
            </a:fld>
            <a:endParaRPr lang="en-US"/>
          </a:p>
        </p:txBody>
      </p:sp>
    </p:spTree>
    <p:extLst>
      <p:ext uri="{BB962C8B-B14F-4D97-AF65-F5344CB8AC3E}">
        <p14:creationId xmlns:p14="http://schemas.microsoft.com/office/powerpoint/2010/main" val="371439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55AC0-0B12-4FC9-A6C4-2C1717D86E06}" type="datetimeFigureOut">
              <a:rPr lang="en-US" smtClean="0"/>
              <a:t>6/1/2017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99826-D169-4CEC-A502-6262EA0F5C1C}" type="slidenum">
              <a:rPr lang="en-US" smtClean="0"/>
              <a:t>‹#›</a:t>
            </a:fld>
            <a:endParaRPr lang="en-US"/>
          </a:p>
        </p:txBody>
      </p:sp>
    </p:spTree>
    <p:extLst>
      <p:ext uri="{BB962C8B-B14F-4D97-AF65-F5344CB8AC3E}">
        <p14:creationId xmlns:p14="http://schemas.microsoft.com/office/powerpoint/2010/main" val="51761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dependentagent.com/youngag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154370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8066" y="-18275"/>
            <a:ext cx="9168367" cy="6876275"/>
          </a:xfrm>
        </p:spPr>
      </p:pic>
    </p:spTree>
    <p:extLst>
      <p:ext uri="{BB962C8B-B14F-4D97-AF65-F5344CB8AC3E}">
        <p14:creationId xmlns:p14="http://schemas.microsoft.com/office/powerpoint/2010/main" val="1698270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8162" y="0"/>
            <a:ext cx="9182129" cy="6886596"/>
          </a:xfrm>
        </p:spPr>
      </p:pic>
    </p:spTree>
    <p:extLst>
      <p:ext uri="{BB962C8B-B14F-4D97-AF65-F5344CB8AC3E}">
        <p14:creationId xmlns:p14="http://schemas.microsoft.com/office/powerpoint/2010/main" val="809863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Content Placeholder 4"/>
          <p:cNvSpPr>
            <a:spLocks noGrp="1"/>
          </p:cNvSpPr>
          <p:nvPr>
            <p:ph idx="1"/>
          </p:nvPr>
        </p:nvSpPr>
        <p:spPr/>
        <p:txBody>
          <a:bodyPr/>
          <a:lstStyle/>
          <a:p>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567776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043" y="1"/>
            <a:ext cx="9144001" cy="6858000"/>
          </a:xfrm>
        </p:spPr>
      </p:pic>
    </p:spTree>
    <p:extLst>
      <p:ext uri="{BB962C8B-B14F-4D97-AF65-F5344CB8AC3E}">
        <p14:creationId xmlns:p14="http://schemas.microsoft.com/office/powerpoint/2010/main" val="815401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889" y="-351451"/>
            <a:ext cx="11926111" cy="11944227"/>
          </a:xfrm>
        </p:spPr>
      </p:pic>
      <p:sp>
        <p:nvSpPr>
          <p:cNvPr id="2" name="Title 1"/>
          <p:cNvSpPr>
            <a:spLocks noGrp="1"/>
          </p:cNvSpPr>
          <p:nvPr>
            <p:ph type="title"/>
          </p:nvPr>
        </p:nvSpPr>
        <p:spPr>
          <a:xfrm>
            <a:off x="1392676" y="2291202"/>
            <a:ext cx="10515600" cy="1325563"/>
          </a:xfrm>
        </p:spPr>
        <p:txBody>
          <a:bodyPr>
            <a:noAutofit/>
          </a:bodyPr>
          <a:lstStyle/>
          <a:p>
            <a:pPr algn="r"/>
            <a:r>
              <a:rPr lang="en-US" sz="16600" b="1" dirty="0" smtClean="0">
                <a:solidFill>
                  <a:schemeClr val="bg1"/>
                </a:solidFill>
                <a:effectLst>
                  <a:outerShdw blurRad="38100" dist="38100" dir="2700000" algn="tl">
                    <a:srgbClr val="000000">
                      <a:alpha val="43137"/>
                    </a:srgbClr>
                  </a:outerShdw>
                </a:effectLst>
              </a:rPr>
              <a:t>Deadline July 14</a:t>
            </a:r>
            <a:endParaRPr lang="en-US" sz="1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8364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Forum: What we can do for you?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3463"/>
            <a:ext cx="12192000" cy="8113639"/>
          </a:xfrm>
        </p:spPr>
      </p:pic>
    </p:spTree>
    <p:extLst>
      <p:ext uri="{BB962C8B-B14F-4D97-AF65-F5344CB8AC3E}">
        <p14:creationId xmlns:p14="http://schemas.microsoft.com/office/powerpoint/2010/main" val="216129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0714" y="31042"/>
            <a:ext cx="9094896" cy="6826958"/>
          </a:xfrm>
        </p:spPr>
      </p:pic>
    </p:spTree>
    <p:extLst>
      <p:ext uri="{BB962C8B-B14F-4D97-AF65-F5344CB8AC3E}">
        <p14:creationId xmlns:p14="http://schemas.microsoft.com/office/powerpoint/2010/main" val="1719070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0223" y="0"/>
            <a:ext cx="9231554" cy="6923667"/>
          </a:xfrm>
        </p:spPr>
      </p:pic>
    </p:spTree>
    <p:extLst>
      <p:ext uri="{BB962C8B-B14F-4D97-AF65-F5344CB8AC3E}">
        <p14:creationId xmlns:p14="http://schemas.microsoft.com/office/powerpoint/2010/main" val="358276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Company partner slide. </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3978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18" y="0"/>
            <a:ext cx="9144000" cy="6858000"/>
          </a:xfrm>
          <a:prstGeom prst="rect">
            <a:avLst/>
          </a:prstGeom>
        </p:spPr>
      </p:pic>
    </p:spTree>
    <p:extLst>
      <p:ext uri="{BB962C8B-B14F-4D97-AF65-F5344CB8AC3E}">
        <p14:creationId xmlns:p14="http://schemas.microsoft.com/office/powerpoint/2010/main" val="1039027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5665" y="0"/>
            <a:ext cx="9162907" cy="6872181"/>
          </a:xfrm>
        </p:spPr>
      </p:pic>
    </p:spTree>
    <p:extLst>
      <p:ext uri="{BB962C8B-B14F-4D97-AF65-F5344CB8AC3E}">
        <p14:creationId xmlns:p14="http://schemas.microsoft.com/office/powerpoint/2010/main" val="315097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4402"/>
            <a:ext cx="12192000" cy="8896350"/>
          </a:xfrm>
          <a:prstGeom prst="rect">
            <a:avLst/>
          </a:prstGeom>
        </p:spPr>
      </p:pic>
      <p:sp>
        <p:nvSpPr>
          <p:cNvPr id="2" name="Title 1"/>
          <p:cNvSpPr>
            <a:spLocks noGrp="1"/>
          </p:cNvSpPr>
          <p:nvPr>
            <p:ph type="title"/>
          </p:nvPr>
        </p:nvSpPr>
        <p:spPr/>
        <p:txBody>
          <a:bodyPr>
            <a:normAutofit/>
          </a:bodyPr>
          <a:lstStyle/>
          <a:p>
            <a:r>
              <a:rPr lang="en-US" sz="6000" b="1" dirty="0" smtClean="0">
                <a:solidFill>
                  <a:schemeClr val="bg1"/>
                </a:solidFill>
              </a:rPr>
              <a:t>We’ve Listened. </a:t>
            </a:r>
            <a:endParaRPr lang="en-US" sz="6000" b="1" dirty="0">
              <a:solidFill>
                <a:schemeClr val="bg1"/>
              </a:solidFill>
            </a:endParaRPr>
          </a:p>
        </p:txBody>
      </p:sp>
      <p:sp>
        <p:nvSpPr>
          <p:cNvPr id="3" name="Content Placeholder 2"/>
          <p:cNvSpPr>
            <a:spLocks noGrp="1"/>
          </p:cNvSpPr>
          <p:nvPr>
            <p:ph idx="1"/>
          </p:nvPr>
        </p:nvSpPr>
        <p:spPr>
          <a:xfrm>
            <a:off x="752139" y="1502896"/>
            <a:ext cx="10515600" cy="4351338"/>
          </a:xfrm>
        </p:spPr>
        <p:txBody>
          <a:bodyPr>
            <a:normAutofit fontScale="77500" lnSpcReduction="20000"/>
          </a:bodyPr>
          <a:lstStyle/>
          <a:p>
            <a:r>
              <a:rPr lang="en-US" sz="4400" b="1" dirty="0" smtClean="0">
                <a:solidFill>
                  <a:schemeClr val="bg1"/>
                </a:solidFill>
                <a:effectLst>
                  <a:outerShdw blurRad="38100" dist="38100" dir="2700000" algn="tl">
                    <a:srgbClr val="000000">
                      <a:alpha val="43137"/>
                    </a:srgbClr>
                  </a:outerShdw>
                </a:effectLst>
              </a:rPr>
              <a:t>Easier application process</a:t>
            </a:r>
          </a:p>
          <a:p>
            <a:r>
              <a:rPr lang="en-US" sz="4400" b="1" dirty="0" smtClean="0">
                <a:solidFill>
                  <a:schemeClr val="bg1"/>
                </a:solidFill>
                <a:effectLst>
                  <a:outerShdw blurRad="38100" dist="38100" dir="2700000" algn="tl">
                    <a:srgbClr val="000000">
                      <a:alpha val="43137"/>
                    </a:srgbClr>
                  </a:outerShdw>
                </a:effectLst>
              </a:rPr>
              <a:t>Earlier application availability </a:t>
            </a:r>
          </a:p>
          <a:p>
            <a:r>
              <a:rPr lang="en-US" sz="4400" b="1" dirty="0" smtClean="0">
                <a:solidFill>
                  <a:schemeClr val="bg1"/>
                </a:solidFill>
                <a:effectLst>
                  <a:outerShdw blurRad="38100" dist="38100" dir="2700000" algn="tl">
                    <a:srgbClr val="000000">
                      <a:alpha val="43137"/>
                    </a:srgbClr>
                  </a:outerShdw>
                </a:effectLst>
              </a:rPr>
              <a:t>More support from national YAC and staff</a:t>
            </a:r>
          </a:p>
          <a:p>
            <a:r>
              <a:rPr lang="en-US" sz="4400" b="1" dirty="0" smtClean="0">
                <a:solidFill>
                  <a:schemeClr val="bg1"/>
                </a:solidFill>
                <a:effectLst>
                  <a:outerShdw blurRad="38100" dist="38100" dir="2700000" algn="tl">
                    <a:srgbClr val="000000">
                      <a:alpha val="43137"/>
                    </a:srgbClr>
                  </a:outerShdw>
                </a:effectLst>
              </a:rPr>
              <a:t>Tools to grow your Young Agents program</a:t>
            </a:r>
          </a:p>
          <a:p>
            <a:endParaRPr lang="en-US" sz="4400" b="1" dirty="0">
              <a:solidFill>
                <a:schemeClr val="bg1"/>
              </a:solidFill>
              <a:effectLst>
                <a:outerShdw blurRad="38100" dist="38100" dir="2700000" algn="tl">
                  <a:srgbClr val="000000">
                    <a:alpha val="43137"/>
                  </a:srgbClr>
                </a:outerShdw>
              </a:effectLst>
            </a:endParaRPr>
          </a:p>
          <a:p>
            <a:pPr marL="0" indent="0">
              <a:buNone/>
            </a:pPr>
            <a:r>
              <a:rPr lang="en-US" sz="4400" b="1" dirty="0" smtClean="0">
                <a:solidFill>
                  <a:schemeClr val="bg1"/>
                </a:solidFill>
                <a:effectLst>
                  <a:outerShdw blurRad="38100" dist="38100" dir="2700000" algn="tl">
                    <a:srgbClr val="000000">
                      <a:alpha val="43137"/>
                    </a:srgbClr>
                  </a:outerShdw>
                </a:effectLst>
              </a:rPr>
              <a:t>And we’ve made the following changes: </a:t>
            </a:r>
          </a:p>
          <a:p>
            <a:r>
              <a:rPr lang="en-US" sz="4400" b="1" dirty="0" smtClean="0">
                <a:solidFill>
                  <a:schemeClr val="bg1"/>
                </a:solidFill>
                <a:effectLst>
                  <a:outerShdw blurRad="38100" dist="38100" dir="2700000" algn="tl">
                    <a:srgbClr val="000000">
                      <a:alpha val="43137"/>
                    </a:srgbClr>
                  </a:outerShdw>
                </a:effectLst>
              </a:rPr>
              <a:t>Changed Committee Project to Community Service </a:t>
            </a:r>
          </a:p>
          <a:p>
            <a:r>
              <a:rPr lang="en-US" sz="4400" b="1" dirty="0" smtClean="0">
                <a:solidFill>
                  <a:schemeClr val="bg1"/>
                </a:solidFill>
                <a:effectLst>
                  <a:outerShdw blurRad="38100" dist="38100" dir="2700000" algn="tl">
                    <a:srgbClr val="000000">
                      <a:alpha val="43137"/>
                    </a:srgbClr>
                  </a:outerShdw>
                </a:effectLst>
              </a:rPr>
              <a:t>Sunset Communications Awards</a:t>
            </a:r>
          </a:p>
          <a:p>
            <a:pPr lvl="1"/>
            <a:r>
              <a:rPr lang="en-US" sz="4000" b="1" dirty="0" smtClean="0">
                <a:solidFill>
                  <a:schemeClr val="bg1"/>
                </a:solidFill>
                <a:effectLst>
                  <a:outerShdw blurRad="38100" dist="38100" dir="2700000" algn="tl">
                    <a:srgbClr val="000000">
                      <a:alpha val="43137"/>
                    </a:srgbClr>
                  </a:outerShdw>
                </a:effectLst>
              </a:rPr>
              <a:t>Communications is key to the success of ALL YAC activities </a:t>
            </a:r>
          </a:p>
          <a:p>
            <a:endParaRPr lang="en-US" sz="4400" b="1" dirty="0">
              <a:solidFill>
                <a:schemeClr val="bg1"/>
              </a:solidFill>
            </a:endParaRPr>
          </a:p>
          <a:p>
            <a:endParaRPr lang="en-US" dirty="0"/>
          </a:p>
        </p:txBody>
      </p:sp>
    </p:spTree>
    <p:extLst>
      <p:ext uri="{BB962C8B-B14F-4D97-AF65-F5344CB8AC3E}">
        <p14:creationId xmlns:p14="http://schemas.microsoft.com/office/powerpoint/2010/main" val="1304987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4057" y="6297984"/>
            <a:ext cx="10515600" cy="4351338"/>
          </a:xfrm>
        </p:spPr>
        <p:txBody>
          <a:bodyPr/>
          <a:lstStyle/>
          <a:p>
            <a:r>
              <a:rPr lang="en-US" dirty="0" smtClean="0">
                <a:hlinkClick r:id="rId3"/>
              </a:rPr>
              <a:t>www.independentagent.com/youngagents</a:t>
            </a:r>
            <a:r>
              <a:rPr lang="en-US" dirty="0" smtClean="0"/>
              <a:t> </a:t>
            </a:r>
          </a:p>
          <a:p>
            <a:endParaRPr lang="en-US" dirty="0"/>
          </a:p>
        </p:txBody>
      </p:sp>
      <p:pic>
        <p:nvPicPr>
          <p:cNvPr id="4" name="Picture 3"/>
          <p:cNvPicPr>
            <a:picLocks noChangeAspect="1"/>
          </p:cNvPicPr>
          <p:nvPr/>
        </p:nvPicPr>
        <p:blipFill>
          <a:blip r:embed="rId4"/>
          <a:stretch>
            <a:fillRect/>
          </a:stretch>
        </p:blipFill>
        <p:spPr>
          <a:xfrm>
            <a:off x="0" y="72553"/>
            <a:ext cx="7329906" cy="4801005"/>
          </a:xfrm>
          <a:prstGeom prst="rect">
            <a:avLst/>
          </a:prstGeom>
        </p:spPr>
      </p:pic>
      <p:pic>
        <p:nvPicPr>
          <p:cNvPr id="5" name="Picture 4"/>
          <p:cNvPicPr>
            <a:picLocks noChangeAspect="1"/>
          </p:cNvPicPr>
          <p:nvPr/>
        </p:nvPicPr>
        <p:blipFill>
          <a:blip r:embed="rId5"/>
          <a:stretch>
            <a:fillRect/>
          </a:stretch>
        </p:blipFill>
        <p:spPr>
          <a:xfrm>
            <a:off x="3521860" y="1704604"/>
            <a:ext cx="3879995" cy="4593380"/>
          </a:xfrm>
          <a:prstGeom prst="rect">
            <a:avLst/>
          </a:prstGeom>
        </p:spPr>
      </p:pic>
      <p:pic>
        <p:nvPicPr>
          <p:cNvPr id="6" name="Picture 5"/>
          <p:cNvPicPr>
            <a:picLocks noChangeAspect="1"/>
          </p:cNvPicPr>
          <p:nvPr/>
        </p:nvPicPr>
        <p:blipFill>
          <a:blip r:embed="rId6"/>
          <a:stretch>
            <a:fillRect/>
          </a:stretch>
        </p:blipFill>
        <p:spPr>
          <a:xfrm>
            <a:off x="7401855" y="573931"/>
            <a:ext cx="4313883" cy="5276343"/>
          </a:xfrm>
          <a:prstGeom prst="rect">
            <a:avLst/>
          </a:prstGeom>
        </p:spPr>
      </p:pic>
    </p:spTree>
    <p:extLst>
      <p:ext uri="{BB962C8B-B14F-4D97-AF65-F5344CB8AC3E}">
        <p14:creationId xmlns:p14="http://schemas.microsoft.com/office/powerpoint/2010/main" val="1204171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6550" y="0"/>
            <a:ext cx="9222155" cy="6916616"/>
          </a:xfrm>
        </p:spPr>
      </p:pic>
    </p:spTree>
    <p:extLst>
      <p:ext uri="{BB962C8B-B14F-4D97-AF65-F5344CB8AC3E}">
        <p14:creationId xmlns:p14="http://schemas.microsoft.com/office/powerpoint/2010/main" val="670297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2612" y="-2139"/>
            <a:ext cx="9146852" cy="6860139"/>
          </a:xfrm>
        </p:spPr>
      </p:pic>
    </p:spTree>
    <p:extLst>
      <p:ext uri="{BB962C8B-B14F-4D97-AF65-F5344CB8AC3E}">
        <p14:creationId xmlns:p14="http://schemas.microsoft.com/office/powerpoint/2010/main" val="3626549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6349" y="0"/>
            <a:ext cx="9164780" cy="6873585"/>
          </a:xfrm>
        </p:spPr>
      </p:pic>
    </p:spTree>
    <p:extLst>
      <p:ext uri="{BB962C8B-B14F-4D97-AF65-F5344CB8AC3E}">
        <p14:creationId xmlns:p14="http://schemas.microsoft.com/office/powerpoint/2010/main" val="3540577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38B9A1B9F1A445952662074F80817A" ma:contentTypeVersion="" ma:contentTypeDescription="Create a new document." ma:contentTypeScope="" ma:versionID="867feb20af324f7d7710b9cf374dca7c">
  <xsd:schema xmlns:xsd="http://www.w3.org/2001/XMLSchema" xmlns:xs="http://www.w3.org/2001/XMLSchema" xmlns:p="http://schemas.microsoft.com/office/2006/metadata/properties" xmlns:ns2="d384f426-e3f8-4a36-b5cf-4f1019171168" targetNamespace="http://schemas.microsoft.com/office/2006/metadata/properties" ma:root="true" ma:fieldsID="858b02718a9f4a29766f9c3cd0f433e2" ns2:_="">
    <xsd:import namespace="d384f426-e3f8-4a36-b5cf-4f101917116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4f426-e3f8-4a36-b5cf-4f1019171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A3BA29-5A0A-4D53-A70F-FF5823FA0874}"/>
</file>

<file path=customXml/itemProps2.xml><?xml version="1.0" encoding="utf-8"?>
<ds:datastoreItem xmlns:ds="http://schemas.openxmlformats.org/officeDocument/2006/customXml" ds:itemID="{BEE33C2F-B40C-4F82-8A4F-A911D897E3FF}"/>
</file>

<file path=customXml/itemProps3.xml><?xml version="1.0" encoding="utf-8"?>
<ds:datastoreItem xmlns:ds="http://schemas.openxmlformats.org/officeDocument/2006/customXml" ds:itemID="{2289AE19-F967-460C-A56C-3FA6154405EB}"/>
</file>

<file path=docProps/app.xml><?xml version="1.0" encoding="utf-8"?>
<Properties xmlns="http://schemas.openxmlformats.org/officeDocument/2006/extended-properties" xmlns:vt="http://schemas.openxmlformats.org/officeDocument/2006/docPropsVTypes">
  <TotalTime>1428</TotalTime>
  <Words>876</Words>
  <Application>Microsoft Office PowerPoint</Application>
  <PresentationFormat>Widescreen</PresentationFormat>
  <Paragraphs>113</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We’ve Listened.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Deadline July 14</vt:lpstr>
      <vt:lpstr>Open Forum: What we can do for you?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Bonner</dc:creator>
  <cp:lastModifiedBy>Susan Bonner</cp:lastModifiedBy>
  <cp:revision>53</cp:revision>
  <dcterms:created xsi:type="dcterms:W3CDTF">2016-06-10T15:32:16Z</dcterms:created>
  <dcterms:modified xsi:type="dcterms:W3CDTF">2017-06-01T16:56:49Z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0x010100EC38B9A1B9F1A445952662074F80817A</vt:lpwstr>
  </property>
</Properties>
</file>