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68" autoAdjust="0"/>
  </p:normalViewPr>
  <p:slideViewPr>
    <p:cSldViewPr>
      <p:cViewPr>
        <p:scale>
          <a:sx n="94" d="100"/>
          <a:sy n="94" d="100"/>
        </p:scale>
        <p:origin x="-21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6F9BA-B549-429B-A643-96107A3DA555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5B13-B5EC-4450-B650-191044767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up to 296 vs. 161 a year ago</a:t>
            </a:r>
          </a:p>
          <a:p>
            <a:pPr lvl="1"/>
            <a:r>
              <a:rPr lang="en-US" dirty="0" smtClean="0"/>
              <a:t>The use of targeted Facebook ads have also been useful in promoting events in geographic regions outside the Boston area.</a:t>
            </a:r>
          </a:p>
          <a:p>
            <a:pPr lvl="1"/>
            <a:r>
              <a:rPr lang="en-US" dirty="0" smtClean="0"/>
              <a:t>Focus on</a:t>
            </a:r>
            <a:r>
              <a:rPr lang="en-US" baseline="0" dirty="0" smtClean="0"/>
              <a:t> sharing things central to the mission of YAC – so leadership, networking, generational advice Technology. Weird things from </a:t>
            </a:r>
            <a:r>
              <a:rPr lang="en-US" baseline="0" dirty="0" err="1" smtClean="0"/>
              <a:t>Mashable</a:t>
            </a:r>
            <a:r>
              <a:rPr lang="en-US" baseline="0" dirty="0" smtClean="0"/>
              <a:t> or the </a:t>
            </a:r>
            <a:r>
              <a:rPr lang="en-US" baseline="0" dirty="0" err="1" smtClean="0"/>
              <a:t>HuffPo</a:t>
            </a:r>
            <a:r>
              <a:rPr lang="en-US" baseline="0" dirty="0" smtClean="0"/>
              <a:t>. </a:t>
            </a:r>
          </a:p>
          <a:p>
            <a:pPr lvl="1"/>
            <a:r>
              <a:rPr lang="en-US" baseline="0" dirty="0" smtClean="0"/>
              <a:t>Look at the stats – when are people looking or clicking on you?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5B13-B5EC-4450-B650-1910447675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up to 296 vs. 161 a year ago</a:t>
            </a:r>
          </a:p>
          <a:p>
            <a:pPr lvl="1"/>
            <a:r>
              <a:rPr lang="en-US" dirty="0" smtClean="0"/>
              <a:t>The use of targeted Facebook ads have also been useful in promoting events in geographic regions outside the Boston area.</a:t>
            </a:r>
          </a:p>
          <a:p>
            <a:pPr lvl="1"/>
            <a:r>
              <a:rPr lang="en-US" dirty="0" smtClean="0"/>
              <a:t>Focus on</a:t>
            </a:r>
            <a:r>
              <a:rPr lang="en-US" baseline="0" dirty="0" smtClean="0"/>
              <a:t> sharing things central to the mission of YAC – so leadership, networking, generational advice Technology. Weird things from </a:t>
            </a:r>
            <a:r>
              <a:rPr lang="en-US" baseline="0" dirty="0" err="1" smtClean="0"/>
              <a:t>Mashable</a:t>
            </a:r>
            <a:r>
              <a:rPr lang="en-US" baseline="0" dirty="0" smtClean="0"/>
              <a:t> or the </a:t>
            </a:r>
            <a:r>
              <a:rPr lang="en-US" baseline="0" dirty="0" err="1" smtClean="0"/>
              <a:t>HuffPo</a:t>
            </a:r>
            <a:r>
              <a:rPr lang="en-US" baseline="0" dirty="0" smtClean="0"/>
              <a:t>. </a:t>
            </a:r>
          </a:p>
          <a:p>
            <a:pPr lvl="1"/>
            <a:r>
              <a:rPr lang="en-US" baseline="0" dirty="0" smtClean="0"/>
              <a:t>Look at the stats – when are people looking or clicking on you?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5B13-B5EC-4450-B650-191044767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5B13-B5EC-4450-B650-191044767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5B13-B5EC-4450-B650-1910447675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5B13-B5EC-4450-B650-1910447675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65B13-B5EC-4450-B650-1910447675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4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3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378C-99EA-43E7-AA86-48E1D33D884C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91BA-CB1E-48E7-8B41-E0B949C1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2014 OUTSTANDING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Young Agents </a:t>
            </a:r>
            <a:r>
              <a:rPr lang="en-US" dirty="0" smtClean="0"/>
              <a:t>Committee of the Massachusetts </a:t>
            </a:r>
          </a:p>
          <a:p>
            <a:r>
              <a:rPr lang="en-US" dirty="0" smtClean="0"/>
              <a:t>Association of Insurance Agents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437" y="2209801"/>
            <a:ext cx="6456362" cy="3810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LinkedIn </a:t>
            </a:r>
            <a:r>
              <a:rPr lang="en-US" dirty="0" smtClean="0"/>
              <a:t>(is a mystery)</a:t>
            </a:r>
          </a:p>
          <a:p>
            <a:pPr marL="0" lvl="0" indent="0">
              <a:buNone/>
            </a:pPr>
            <a:r>
              <a:rPr lang="en-US" dirty="0" smtClean="0"/>
              <a:t>Group has 263 </a:t>
            </a:r>
            <a:r>
              <a:rPr lang="en-US" dirty="0"/>
              <a:t>members but is not </a:t>
            </a:r>
            <a:r>
              <a:rPr lang="en-US" dirty="0" smtClean="0"/>
              <a:t>very active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Twitter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Best for listening &amp; finding great articles.</a:t>
            </a:r>
          </a:p>
          <a:p>
            <a:pPr marL="0" lvl="0" indent="0">
              <a:buNone/>
            </a:pPr>
            <a:r>
              <a:rPr lang="en-US" dirty="0" smtClean="0"/>
              <a:t>Using </a:t>
            </a:r>
            <a:r>
              <a:rPr lang="en-US" dirty="0" err="1" smtClean="0"/>
              <a:t>Hootsuite’s</a:t>
            </a:r>
            <a:r>
              <a:rPr lang="en-US" dirty="0" smtClean="0"/>
              <a:t> “Suggested” feature to create content.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Increasing Social </a:t>
            </a:r>
            <a:r>
              <a:rPr lang="en-US" sz="3200" b="1" dirty="0" smtClean="0"/>
              <a:t>Reach </a:t>
            </a:r>
            <a:r>
              <a:rPr lang="en-US" sz="3200" b="1" dirty="0">
                <a:solidFill>
                  <a:schemeClr val="accent6"/>
                </a:solidFill>
              </a:rPr>
              <a:t>Challenges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14478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8" y="4572000"/>
            <a:ext cx="14001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80175"/>
            <a:ext cx="8153399" cy="36824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Quarterly Newsletter</a:t>
            </a:r>
            <a:endParaRPr lang="en-US" dirty="0" smtClean="0"/>
          </a:p>
          <a:p>
            <a:pPr lvl="0"/>
            <a:r>
              <a:rPr lang="en-US" dirty="0" smtClean="0"/>
              <a:t>Allows </a:t>
            </a:r>
            <a:r>
              <a:rPr lang="en-US" dirty="0"/>
              <a:t>us to discuss </a:t>
            </a:r>
            <a:r>
              <a:rPr lang="en-US" dirty="0" smtClean="0"/>
              <a:t>key events </a:t>
            </a:r>
            <a:r>
              <a:rPr lang="en-US" dirty="0"/>
              <a:t>during the year</a:t>
            </a:r>
            <a:r>
              <a:rPr lang="en-US" dirty="0" smtClean="0"/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Big </a:t>
            </a:r>
            <a:r>
              <a:rPr lang="en-US" sz="2000" dirty="0"/>
              <a:t>“I” Legislative Conference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YAC Golf Tournament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Big Event (MAIA's Conference &amp; Trade Show)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End of Year Wrap </a:t>
            </a:r>
            <a:r>
              <a:rPr lang="en-US" sz="2000" dirty="0" smtClean="0"/>
              <a:t>Up</a:t>
            </a:r>
          </a:p>
          <a:p>
            <a:r>
              <a:rPr lang="en-US" dirty="0"/>
              <a:t>Include an interview feature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a </a:t>
            </a:r>
            <a:r>
              <a:rPr lang="en-US" dirty="0"/>
              <a:t>young agent or </a:t>
            </a:r>
            <a:br>
              <a:rPr lang="en-US" dirty="0"/>
            </a:br>
            <a:r>
              <a:rPr lang="en-US" dirty="0" smtClean="0"/>
              <a:t>notable </a:t>
            </a:r>
            <a:r>
              <a:rPr lang="en-US" dirty="0"/>
              <a:t>industry </a:t>
            </a:r>
            <a:r>
              <a:rPr lang="en-US" dirty="0" smtClean="0"/>
              <a:t>person</a:t>
            </a:r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Email Strategy: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22082"/>
            <a:ext cx="3389277" cy="20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08775"/>
            <a:ext cx="8153399" cy="36824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Send to approximately </a:t>
            </a:r>
            <a:r>
              <a:rPr lang="en-US" dirty="0"/>
              <a:t>600 </a:t>
            </a:r>
            <a:endParaRPr lang="en-US" dirty="0" smtClean="0"/>
          </a:p>
          <a:p>
            <a:pPr lvl="1"/>
            <a:r>
              <a:rPr lang="en-US" dirty="0" smtClean="0"/>
              <a:t>Previously sent to 12,000. </a:t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did not affect event attendance.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50%-60% open rates.</a:t>
            </a:r>
            <a:endParaRPr lang="en-US" dirty="0"/>
          </a:p>
          <a:p>
            <a:pPr lvl="1"/>
            <a:r>
              <a:rPr lang="en-US" dirty="0" smtClean="0"/>
              <a:t>We can </a:t>
            </a:r>
            <a:r>
              <a:rPr lang="en-US" dirty="0"/>
              <a:t>include owners and principles when warranted (1180). </a:t>
            </a:r>
          </a:p>
          <a:p>
            <a:pPr lvl="1"/>
            <a:r>
              <a:rPr lang="en-US" dirty="0" smtClean="0"/>
              <a:t>Further target based </a:t>
            </a:r>
            <a:r>
              <a:rPr lang="en-US" dirty="0"/>
              <a:t>on whether or not they are listed as a </a:t>
            </a:r>
            <a:r>
              <a:rPr lang="en-US" b="1" dirty="0" smtClean="0"/>
              <a:t>young agent</a:t>
            </a:r>
            <a:r>
              <a:rPr lang="en-US" b="1" dirty="0"/>
              <a:t>, </a:t>
            </a:r>
            <a:r>
              <a:rPr lang="en-US" b="1" dirty="0" smtClean="0"/>
              <a:t>position, geographic </a:t>
            </a:r>
            <a:r>
              <a:rPr lang="en-US" b="1" dirty="0"/>
              <a:t>region </a:t>
            </a:r>
            <a:r>
              <a:rPr lang="en-US" dirty="0" smtClean="0"/>
              <a:t>&amp; </a:t>
            </a:r>
            <a:r>
              <a:rPr lang="en-US" dirty="0"/>
              <a:t>what they have </a:t>
            </a:r>
            <a:r>
              <a:rPr lang="en-US" b="1" dirty="0"/>
              <a:t>previously attended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List Segmenting: </a:t>
            </a:r>
          </a:p>
        </p:txBody>
      </p:sp>
    </p:spTree>
    <p:extLst>
      <p:ext uri="{BB962C8B-B14F-4D97-AF65-F5344CB8AC3E}">
        <p14:creationId xmlns:p14="http://schemas.microsoft.com/office/powerpoint/2010/main" val="27813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80175"/>
            <a:ext cx="8153399" cy="4292025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Welcome Email for all new </a:t>
            </a:r>
            <a:r>
              <a:rPr lang="en-US" dirty="0" smtClean="0"/>
              <a:t>Young Agent subscribers.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Event </a:t>
            </a:r>
            <a:r>
              <a:rPr lang="en-US" dirty="0"/>
              <a:t>promotion – </a:t>
            </a:r>
            <a:r>
              <a:rPr lang="en-US" dirty="0" smtClean="0"/>
              <a:t>start min </a:t>
            </a:r>
            <a:r>
              <a:rPr lang="en-US" dirty="0"/>
              <a:t>4-6 weeks out. </a:t>
            </a:r>
            <a:endParaRPr lang="en-US" dirty="0" smtClean="0"/>
          </a:p>
          <a:p>
            <a:pPr lvl="2"/>
            <a:r>
              <a:rPr lang="en-US" dirty="0" smtClean="0"/>
              <a:t>Email </a:t>
            </a:r>
            <a:r>
              <a:rPr lang="en-US" dirty="0"/>
              <a:t>once targeted to YACs only, one reminder, then to principals. </a:t>
            </a:r>
            <a:endParaRPr lang="en-US" dirty="0" smtClean="0"/>
          </a:p>
          <a:p>
            <a:pPr lvl="2"/>
            <a:r>
              <a:rPr lang="en-US" dirty="0" smtClean="0"/>
              <a:t>Always </a:t>
            </a:r>
            <a:r>
              <a:rPr lang="en-US" dirty="0"/>
              <a:t>include “Forward this to other young agents in your office”.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Event Info on </a:t>
            </a:r>
            <a:r>
              <a:rPr lang="en-US" dirty="0"/>
              <a:t>the </a:t>
            </a:r>
            <a:r>
              <a:rPr lang="en-US" dirty="0" smtClean="0"/>
              <a:t>website, cross </a:t>
            </a:r>
            <a:r>
              <a:rPr lang="en-US" dirty="0"/>
              <a:t>post </a:t>
            </a:r>
            <a:r>
              <a:rPr lang="en-US" dirty="0" smtClean="0"/>
              <a:t>on </a:t>
            </a:r>
            <a:r>
              <a:rPr lang="en-US" dirty="0"/>
              <a:t>all </a:t>
            </a:r>
            <a:r>
              <a:rPr lang="en-US" dirty="0" smtClean="0"/>
              <a:t>social and create </a:t>
            </a:r>
            <a:r>
              <a:rPr lang="en-US" dirty="0"/>
              <a:t>a Facebook </a:t>
            </a:r>
            <a:r>
              <a:rPr lang="en-US" dirty="0" smtClean="0"/>
              <a:t>Event.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banner ad and/or content for </a:t>
            </a:r>
            <a:r>
              <a:rPr lang="en-US" dirty="0" smtClean="0"/>
              <a:t>other association newsletters.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Send a Wrap </a:t>
            </a:r>
            <a:r>
              <a:rPr lang="en-US" dirty="0"/>
              <a:t>Up with thoughts and notes for speaker-focused </a:t>
            </a:r>
            <a:r>
              <a:rPr lang="en-US" dirty="0" smtClean="0"/>
              <a:t>events.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Email Strategy - </a:t>
            </a:r>
            <a:r>
              <a:rPr lang="en-US" sz="3200" b="1" dirty="0" smtClean="0">
                <a:solidFill>
                  <a:schemeClr val="accent6"/>
                </a:solidFill>
              </a:rPr>
              <a:t>What Else Worked: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25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2014 OUTSTANDING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i="1" dirty="0" smtClean="0"/>
              <a:t>For outstanding achievement in maintaining a communications campaign dedicated to young agents </a:t>
            </a:r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murphy\Desktop\snowc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1259"/>
            <a:ext cx="4561079" cy="34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Massachusetts </a:t>
            </a:r>
            <a:r>
              <a:rPr lang="en-US" dirty="0" smtClean="0"/>
              <a:t>right now…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55942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90+ inches of snow</a:t>
            </a:r>
            <a:endParaRPr lang="en-US" sz="3600" dirty="0"/>
          </a:p>
        </p:txBody>
      </p:sp>
      <p:pic>
        <p:nvPicPr>
          <p:cNvPr id="1026" name="Picture 2" descr="C:\Users\mmurphy\Desktop\drew 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5" y="1840864"/>
            <a:ext cx="4041725" cy="40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6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US" b="1" dirty="0"/>
          </a:p>
          <a:p>
            <a:pPr marL="0" lvl="0" indent="0" algn="ctr">
              <a:buNone/>
            </a:pPr>
            <a:r>
              <a:rPr lang="en-US" sz="4000" b="1" dirty="0" smtClean="0"/>
              <a:t>Communications Paradox: </a:t>
            </a:r>
            <a:br>
              <a:rPr lang="en-US" sz="4000" b="1" dirty="0" smtClean="0"/>
            </a:br>
            <a:r>
              <a:rPr lang="en-US" sz="4000" b="1" dirty="0" smtClean="0"/>
              <a:t>Communicate </a:t>
            </a:r>
            <a:r>
              <a:rPr lang="en-US" sz="4000" b="1" dirty="0"/>
              <a:t>only by </a:t>
            </a:r>
            <a:r>
              <a:rPr lang="en-US" sz="4000" b="1" dirty="0" smtClean="0"/>
              <a:t>email /</a:t>
            </a:r>
            <a:br>
              <a:rPr lang="en-US" sz="4000" b="1" dirty="0" smtClean="0"/>
            </a:br>
            <a:r>
              <a:rPr lang="en-US" sz="4000" b="1" dirty="0" smtClean="0"/>
              <a:t>Don’t </a:t>
            </a:r>
            <a:r>
              <a:rPr lang="en-US" sz="4000" b="1" dirty="0"/>
              <a:t>send too many </a:t>
            </a:r>
            <a:r>
              <a:rPr lang="en-US" sz="4000" b="1" dirty="0" smtClean="0"/>
              <a:t>emails</a:t>
            </a:r>
            <a:endParaRPr lang="en-US" sz="4000" b="1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asked</a:t>
            </a:r>
          </a:p>
          <a:p>
            <a:pPr lvl="1"/>
            <a:r>
              <a:rPr lang="en-US" dirty="0" smtClean="0"/>
              <a:t>Communications </a:t>
            </a:r>
            <a:r>
              <a:rPr lang="en-US" dirty="0"/>
              <a:t>survey </a:t>
            </a:r>
            <a:r>
              <a:rPr lang="en-US" dirty="0" smtClean="0"/>
              <a:t>(Survey Monkey). </a:t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were satisfied </a:t>
            </a:r>
            <a:r>
              <a:rPr lang="en-US" dirty="0" smtClean="0"/>
              <a:t>with the frequency</a:t>
            </a:r>
            <a:r>
              <a:rPr lang="en-US" dirty="0"/>
              <a:t>, length </a:t>
            </a:r>
            <a:r>
              <a:rPr lang="en-US" dirty="0" smtClean="0"/>
              <a:t>&amp; sources </a:t>
            </a:r>
            <a:r>
              <a:rPr lang="en-US" dirty="0"/>
              <a:t>our </a:t>
            </a:r>
            <a:r>
              <a:rPr lang="en-US" dirty="0" smtClean="0"/>
              <a:t>communication. </a:t>
            </a:r>
          </a:p>
          <a:p>
            <a:r>
              <a:rPr lang="en-US" dirty="0"/>
              <a:t>Complement the already robust communications schedule coming from the association.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8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Focused on: </a:t>
            </a:r>
          </a:p>
          <a:p>
            <a:pPr marL="0" indent="0">
              <a:buNone/>
            </a:pPr>
            <a:r>
              <a:rPr lang="en-US" dirty="0" smtClean="0"/>
              <a:t>	A </a:t>
            </a:r>
            <a:r>
              <a:rPr lang="en-US" dirty="0"/>
              <a:t>Better Website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Increasing </a:t>
            </a:r>
            <a:r>
              <a:rPr lang="en-US" dirty="0"/>
              <a:t>Social </a:t>
            </a:r>
            <a:r>
              <a:rPr lang="en-US" dirty="0" smtClean="0"/>
              <a:t>Reach</a:t>
            </a:r>
          </a:p>
          <a:p>
            <a:pPr marL="0" indent="0">
              <a:buNone/>
            </a:pPr>
            <a:r>
              <a:rPr lang="en-US" dirty="0" smtClean="0"/>
              <a:t>	Email Strategy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7889"/>
            <a:ext cx="38100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 </a:t>
            </a:r>
            <a:r>
              <a:rPr lang="en-US" b="1" dirty="0"/>
              <a:t>Better Website </a:t>
            </a:r>
          </a:p>
          <a:p>
            <a:r>
              <a:rPr lang="en-US" dirty="0" smtClean="0"/>
              <a:t>Moved </a:t>
            </a:r>
            <a:r>
              <a:rPr lang="en-US" dirty="0"/>
              <a:t>off the association </a:t>
            </a:r>
            <a:r>
              <a:rPr lang="en-US" dirty="0" smtClean="0"/>
              <a:t>page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massyac.com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2"/>
          <a:stretch/>
        </p:blipFill>
        <p:spPr>
          <a:xfrm>
            <a:off x="4491931" y="1219200"/>
            <a:ext cx="409487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477000" cy="38401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/>
              <a:t>– low cost solution ($100 and 10 hours of </a:t>
            </a:r>
            <a:r>
              <a:rPr lang="en-US" dirty="0" smtClean="0"/>
              <a:t>time to start).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Content can be updated as it happens and then </a:t>
            </a:r>
            <a:r>
              <a:rPr lang="en-US" dirty="0" smtClean="0"/>
              <a:t>aggregated for </a:t>
            </a:r>
            <a:r>
              <a:rPr lang="en-US" dirty="0"/>
              <a:t>a newsletter.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/>
              <a:t>small and </a:t>
            </a:r>
            <a:r>
              <a:rPr lang="en-US" dirty="0" smtClean="0"/>
              <a:t>build functionality needed with plugins.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Favorite Plugin: “All in One Event Calendar”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 Better </a:t>
            </a:r>
            <a:r>
              <a:rPr lang="en-US" sz="3200" b="1" dirty="0" smtClean="0"/>
              <a:t>Website – </a:t>
            </a:r>
            <a:r>
              <a:rPr lang="en-US" sz="3200" b="1" dirty="0" smtClean="0">
                <a:solidFill>
                  <a:schemeClr val="accent6"/>
                </a:solidFill>
              </a:rPr>
              <a:t>What Worked 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56876"/>
            <a:ext cx="1223963" cy="1223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31" y="5257800"/>
            <a:ext cx="1409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murphy\Desktop\FB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62083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56" y="2209801"/>
            <a:ext cx="6766243" cy="3810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Asked committee </a:t>
            </a:r>
            <a:r>
              <a:rPr lang="en-US" dirty="0"/>
              <a:t>members promote the </a:t>
            </a:r>
            <a:r>
              <a:rPr lang="en-US" dirty="0" smtClean="0"/>
              <a:t>YAC FB </a:t>
            </a:r>
            <a:r>
              <a:rPr lang="en-US" dirty="0"/>
              <a:t>page </a:t>
            </a:r>
            <a:r>
              <a:rPr lang="en-US" dirty="0" smtClean="0"/>
              <a:t>on their agency pages.</a:t>
            </a:r>
          </a:p>
          <a:p>
            <a:pPr lvl="1"/>
            <a:r>
              <a:rPr lang="en-US" dirty="0" smtClean="0"/>
              <a:t>Increased by 100+ followers in 2 days time.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Increasing Social </a:t>
            </a:r>
            <a:r>
              <a:rPr lang="en-US" sz="3200" b="1" dirty="0" smtClean="0"/>
              <a:t>Reach – </a:t>
            </a:r>
            <a:r>
              <a:rPr lang="en-US" sz="3200" b="1" dirty="0" smtClean="0">
                <a:solidFill>
                  <a:schemeClr val="accent6"/>
                </a:solidFill>
              </a:rPr>
              <a:t>What Worked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mmurphy\Desktop\brownstone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4472789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murphy\Desktop\sooh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13860"/>
            <a:ext cx="4094711" cy="19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murphy\Desktop\FB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62083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56" y="2209801"/>
            <a:ext cx="6766243" cy="3810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 to 296 vs. 161 a year ago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Share items </a:t>
            </a:r>
            <a:r>
              <a:rPr lang="en-US" dirty="0"/>
              <a:t>central to the mission of YAC </a:t>
            </a:r>
            <a:r>
              <a:rPr lang="en-US" dirty="0" smtClean="0"/>
              <a:t>– leadership</a:t>
            </a:r>
            <a:r>
              <a:rPr lang="en-US" dirty="0"/>
              <a:t>, networking, </a:t>
            </a:r>
            <a:r>
              <a:rPr lang="en-US" dirty="0" smtClean="0"/>
              <a:t>generational, technology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Not just industry stuff.</a:t>
            </a:r>
            <a:endParaRPr lang="en-US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Look at the stats </a:t>
            </a:r>
            <a:r>
              <a:rPr lang="en-US" dirty="0" smtClean="0"/>
              <a:t>– post </a:t>
            </a:r>
            <a:r>
              <a:rPr lang="en-US" dirty="0"/>
              <a:t>when </a:t>
            </a:r>
            <a:r>
              <a:rPr lang="en-US" dirty="0" smtClean="0"/>
              <a:t>people </a:t>
            </a:r>
            <a:r>
              <a:rPr lang="en-US" dirty="0"/>
              <a:t>are </a:t>
            </a:r>
            <a:r>
              <a:rPr lang="en-US" dirty="0" smtClean="0"/>
              <a:t>looking/clicking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240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Increasing Social </a:t>
            </a:r>
            <a:r>
              <a:rPr lang="en-US" sz="3200" b="1" dirty="0" smtClean="0"/>
              <a:t>Reach – </a:t>
            </a:r>
            <a:r>
              <a:rPr lang="en-US" sz="3200" b="1" dirty="0" smtClean="0">
                <a:solidFill>
                  <a:schemeClr val="accent6"/>
                </a:solidFill>
              </a:rPr>
              <a:t>What Worked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8B9A1B9F1A445952662074F80817A" ma:contentTypeVersion="" ma:contentTypeDescription="Create a new document." ma:contentTypeScope="" ma:versionID="867feb20af324f7d7710b9cf374dca7c">
  <xsd:schema xmlns:xsd="http://www.w3.org/2001/XMLSchema" xmlns:xs="http://www.w3.org/2001/XMLSchema" xmlns:p="http://schemas.microsoft.com/office/2006/metadata/properties" xmlns:ns2="d384f426-e3f8-4a36-b5cf-4f1019171168" targetNamespace="http://schemas.microsoft.com/office/2006/metadata/properties" ma:root="true" ma:fieldsID="858b02718a9f4a29766f9c3cd0f433e2" ns2:_="">
    <xsd:import namespace="d384f426-e3f8-4a36-b5cf-4f10191711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f426-e3f8-4a36-b5cf-4f10191711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B5822E-B109-4958-9AA8-A21A9CBA1557}"/>
</file>

<file path=customXml/itemProps2.xml><?xml version="1.0" encoding="utf-8"?>
<ds:datastoreItem xmlns:ds="http://schemas.openxmlformats.org/officeDocument/2006/customXml" ds:itemID="{D8E7BA9E-FBF2-4521-A7F7-E52D0BC6016F}"/>
</file>

<file path=customXml/itemProps3.xml><?xml version="1.0" encoding="utf-8"?>
<ds:datastoreItem xmlns:ds="http://schemas.openxmlformats.org/officeDocument/2006/customXml" ds:itemID="{C90E3E8A-EB61-4986-BDCB-BF629381B8F8}"/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484</Words>
  <Application>Microsoft Office PowerPoint</Application>
  <PresentationFormat>On-screen Show (4:3)</PresentationFormat>
  <Paragraphs>87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2014 OUTSTANDING COMMUNICATIONS</vt:lpstr>
      <vt:lpstr>2014 OUTSTANDING COMMUNICATIONS</vt:lpstr>
      <vt:lpstr>Massachusetts right now…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Bonner</dc:creator>
  <cp:lastModifiedBy>Melissa Murphy</cp:lastModifiedBy>
  <cp:revision>42</cp:revision>
  <dcterms:created xsi:type="dcterms:W3CDTF">2012-02-29T14:27:27Z</dcterms:created>
  <dcterms:modified xsi:type="dcterms:W3CDTF">2015-02-10T16:45:01Z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0x010100EC38B9A1B9F1A445952662074F80817A</vt:lpwstr>
  </property>
</Properties>
</file>